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2"/>
  </p:notesMasterIdLst>
  <p:sldIdLst>
    <p:sldId id="258" r:id="rId2"/>
    <p:sldId id="27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302" r:id="rId17"/>
    <p:sldId id="303" r:id="rId18"/>
    <p:sldId id="304" r:id="rId19"/>
    <p:sldId id="305" r:id="rId20"/>
    <p:sldId id="306" r:id="rId21"/>
    <p:sldId id="307" r:id="rId22"/>
    <p:sldId id="29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295" r:id="rId32"/>
    <p:sldId id="316" r:id="rId33"/>
    <p:sldId id="317" r:id="rId34"/>
    <p:sldId id="318" r:id="rId35"/>
    <p:sldId id="319" r:id="rId36"/>
    <p:sldId id="320" r:id="rId37"/>
    <p:sldId id="298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 autoAdjust="0"/>
    <p:restoredTop sz="85726" autoAdjust="0"/>
  </p:normalViewPr>
  <p:slideViewPr>
    <p:cSldViewPr snapToGrid="0">
      <p:cViewPr varScale="1">
        <p:scale>
          <a:sx n="74" d="100"/>
          <a:sy n="7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1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78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9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6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4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7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0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254" y="55193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Derin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ogrenme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158640" y="2607510"/>
            <a:ext cx="6601012" cy="1642979"/>
          </a:xfrm>
        </p:spPr>
        <p:txBody>
          <a:bodyPr anchor="ctr">
            <a:normAutofit/>
          </a:bodyPr>
          <a:lstStyle/>
          <a:p>
            <a:r>
              <a:rPr lang="tr-TR" sz="3200" dirty="0"/>
              <a:t>YZM306</a:t>
            </a:r>
            <a:endParaRPr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80D473-BE9B-CAC6-A844-7292B639A4BA}"/>
              </a:ext>
            </a:extLst>
          </p:cNvPr>
          <p:cNvSpPr txBox="1">
            <a:spLocks/>
          </p:cNvSpPr>
          <p:nvPr/>
        </p:nvSpPr>
        <p:spPr>
          <a:xfrm>
            <a:off x="5920230" y="3709274"/>
            <a:ext cx="6601012" cy="365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dirty="0" err="1"/>
              <a:t>Dr.Öğr.Üyesi</a:t>
            </a:r>
            <a:r>
              <a:rPr lang="tr-TR" sz="3200" dirty="0"/>
              <a:t> Murat ŞİMŞEK</a:t>
            </a:r>
          </a:p>
        </p:txBody>
      </p:sp>
    </p:spTree>
    <p:extLst>
      <p:ext uri="{BB962C8B-B14F-4D97-AF65-F5344CB8AC3E}">
        <p14:creationId xmlns:p14="http://schemas.microsoft.com/office/powerpoint/2010/main" val="33430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01514-C458-6457-076F-0C34CCE86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34127F5-5AE8-58C2-EF6A-676ABA79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21" y="467248"/>
            <a:ext cx="7697658" cy="59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3FEC-DECC-0C3C-DB34-AFAB1E37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EB40CEF-33AD-23EB-865F-E4705206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72" y="100482"/>
            <a:ext cx="9300456" cy="64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E93D-5247-0335-4421-3DAA6E31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EDA572B-1353-E068-1196-DE6BAE26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22" y="381837"/>
            <a:ext cx="8455652" cy="62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63AEC-0F54-9636-B9E8-925C13B6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88F1DC51-F1AE-5071-F8A4-AFC2BD27E104}"/>
              </a:ext>
            </a:extLst>
          </p:cNvPr>
          <p:cNvSpPr txBox="1"/>
          <p:nvPr/>
        </p:nvSpPr>
        <p:spPr>
          <a:xfrm>
            <a:off x="947057" y="3529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Softmax</a:t>
            </a:r>
            <a:r>
              <a:rPr lang="tr-TR" sz="3200" dirty="0"/>
              <a:t> Fonksiyonu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5EDF88E-62BD-897B-722C-DCA20DF7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3" y="1321066"/>
            <a:ext cx="3708233" cy="15125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C2FA081-F722-C2C7-1B5D-B52ACF07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59" y="1321066"/>
            <a:ext cx="5528701" cy="151256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C6DDBF0-9EE8-019B-6522-31C8901A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19" y="3373735"/>
            <a:ext cx="6535062" cy="113363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A79DB3FB-7313-EC90-49E8-3CF5CC73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337" y="4806018"/>
            <a:ext cx="506800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E194-705E-61D6-C502-6FEC4E06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4FBA0B1B-3F5E-D05E-E95F-0F75521550FE}"/>
              </a:ext>
            </a:extLst>
          </p:cNvPr>
          <p:cNvSpPr txBox="1"/>
          <p:nvPr/>
        </p:nvSpPr>
        <p:spPr>
          <a:xfrm>
            <a:off x="947057" y="3529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Softmax</a:t>
            </a:r>
            <a:r>
              <a:rPr lang="tr-TR" sz="3200" dirty="0"/>
              <a:t> Fonksiyonu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C29A872-D795-E57F-C561-58294A7C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03" y="1321066"/>
            <a:ext cx="3708233" cy="151256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646AD4C-B4B8-7976-56C0-6315EED0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59" y="1321066"/>
            <a:ext cx="5528701" cy="151256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9792D87-786F-A4F0-BD7D-44F3CBE9C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19" y="3373735"/>
            <a:ext cx="6535062" cy="113363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9ABDAE5-F50F-1F19-749B-D177BB97B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337" y="4806018"/>
            <a:ext cx="506800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ECAB3-58E9-2850-9BC1-1CDCA405D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FE87B626-8827-800E-8572-D08691E2D16C}"/>
              </a:ext>
            </a:extLst>
          </p:cNvPr>
          <p:cNvSpPr txBox="1"/>
          <p:nvPr/>
        </p:nvSpPr>
        <p:spPr>
          <a:xfrm>
            <a:off x="916912" y="3529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Stokastik Gradyan İnişi (SGD)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890D46D-AC55-A37A-56E3-8B7135E563D8}"/>
              </a:ext>
            </a:extLst>
          </p:cNvPr>
          <p:cNvSpPr txBox="1"/>
          <p:nvPr/>
        </p:nvSpPr>
        <p:spPr>
          <a:xfrm>
            <a:off x="713433" y="1014883"/>
            <a:ext cx="10369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Stokastik Gradyan İnişi (SGD), makine öğrenimi ve derin öğrenmede yaygın olarak kullanılan bir optimizasyon algoritmasıdır.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Özellikle büyük veri kümeleriyle çalışırken modelleri verimli bir şekilde eğitmek için tasarlanmıştır.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SGD, bir kayıp fonksiyonunu minimize etmek amacıyla model parametrelerini yinelemeli olarak günceller ve bu süreçte tüm veri kümesi yerine rastgele seçilen tek bir veri noktası veya küçük bir grup (mini-</a:t>
            </a:r>
            <a:r>
              <a:rPr lang="tr-TR" dirty="0" err="1"/>
              <a:t>batch</a:t>
            </a:r>
            <a:r>
              <a:rPr lang="tr-TR" dirty="0"/>
              <a:t>) kullanır.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Bu yaklaşım, hesaplama verimliliğini artırır ve bellek kullanımını azaltır.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DDBD3FC-7C84-C4B0-C8F1-4F6E88C5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82" y="4231392"/>
            <a:ext cx="591585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E44B-A8B5-6079-5100-7790A2F56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D2ABED0E-9542-A64E-1875-40220DA867DC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Klasik Gradyan İnişi vs. Stokastik Gradyan İnişi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2DEFDCF-A3F6-43AB-94A6-21A92FD7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1" y="1196247"/>
            <a:ext cx="9760866" cy="41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12FF9-FC21-E3A0-9442-0D87C4FC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A71B373C-71CE-40B2-8CAD-766C95780E67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Klasik Gradyan İnişi vs. Stokastik Gradyan İnişi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F5548E4-C8E3-C5AC-0868-DFB0B422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1" y="1196247"/>
            <a:ext cx="9760866" cy="41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CE89-3C38-68B4-0F2E-6A866853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066BDD54-F1C3-FB8F-564B-BC8EF00F1436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SORU-1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2F35A0-03BD-544C-8751-7E3224DA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2" y="1097069"/>
            <a:ext cx="10478548" cy="48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F4180-3F5F-5956-06F0-D6C6E4BD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64B4217F-7D98-4702-FC8F-8187CB47B183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0B1470D-2A34-A185-8BA8-10EDBB8B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65" y="960304"/>
            <a:ext cx="6125430" cy="26768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0EC1055-7FCD-34CF-E5A5-E09B2769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86" y="3943878"/>
            <a:ext cx="618258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tr-TR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Derin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Düzenlileştirme</a:t>
            </a:r>
            <a:r>
              <a:rPr lang="en-US" dirty="0"/>
              <a:t> </a:t>
            </a:r>
            <a:endParaRPr lang="tr-TR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Stokastik</a:t>
            </a:r>
            <a:r>
              <a:rPr lang="en-US" dirty="0"/>
              <a:t> </a:t>
            </a:r>
            <a:r>
              <a:rPr lang="en-US" dirty="0" err="1"/>
              <a:t>gradyan</a:t>
            </a:r>
            <a:r>
              <a:rPr lang="en-US" dirty="0"/>
              <a:t> </a:t>
            </a:r>
            <a:r>
              <a:rPr lang="en-US" dirty="0" err="1"/>
              <a:t>inişi</a:t>
            </a:r>
            <a:r>
              <a:rPr lang="en-US" dirty="0"/>
              <a:t> (SGD)</a:t>
            </a:r>
            <a:endParaRPr lang="tr-TR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Düzenlileştirme</a:t>
            </a:r>
            <a:r>
              <a:rPr lang="en-US" dirty="0"/>
              <a:t> (regularization)</a:t>
            </a:r>
            <a:endParaRPr lang="tr-TR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Hiperparametre</a:t>
            </a:r>
            <a:r>
              <a:rPr lang="en-US" dirty="0"/>
              <a:t> </a:t>
            </a:r>
            <a:r>
              <a:rPr lang="en-US" dirty="0" err="1"/>
              <a:t>ayarları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82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7251-E7C3-C3B0-4318-BF4C97E2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1ACD62BB-B766-4E82-BA1F-CBE9479E30AE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CEVAP-1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6C849E1-4083-D999-6495-9F65D7E7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" y="1164277"/>
            <a:ext cx="6451042" cy="29292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041519-8AA6-981E-89E8-37FF828E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8" y="1164277"/>
            <a:ext cx="544906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F3FC-656B-E820-4B91-CC2C1EDB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00F49409-0DD4-FDB0-BDAE-961E9E80A66B}"/>
              </a:ext>
            </a:extLst>
          </p:cNvPr>
          <p:cNvSpPr txBox="1"/>
          <p:nvPr/>
        </p:nvSpPr>
        <p:spPr>
          <a:xfrm>
            <a:off x="713431" y="352920"/>
            <a:ext cx="9947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CEVAP-1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00F598-E1AC-5730-F556-1684E344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30" y="1276309"/>
            <a:ext cx="8943035" cy="47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D1B8A-D495-EABC-EF1E-6B6CAC6F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1E962022-396E-DAA3-41A1-580FE3891639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RMSProp</a:t>
            </a:r>
            <a:r>
              <a:rPr lang="en-US" sz="3200" dirty="0"/>
              <a:t> (Root Mean Square Propagation)</a:t>
            </a:r>
            <a:endParaRPr lang="tr-TR" sz="3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9D3D688-5937-0CBB-23E2-DD8B06E51083}"/>
              </a:ext>
            </a:extLst>
          </p:cNvPr>
          <p:cNvSpPr txBox="1"/>
          <p:nvPr/>
        </p:nvSpPr>
        <p:spPr>
          <a:xfrm>
            <a:off x="753626" y="1457011"/>
            <a:ext cx="1000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RMSProp</a:t>
            </a:r>
            <a:r>
              <a:rPr lang="tr-TR" dirty="0"/>
              <a:t> (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</a:t>
            </a:r>
            <a:r>
              <a:rPr lang="tr-TR" dirty="0" err="1"/>
              <a:t>Propagation</a:t>
            </a:r>
            <a:r>
              <a:rPr lang="tr-TR" dirty="0"/>
              <a:t>), </a:t>
            </a:r>
            <a:r>
              <a:rPr lang="tr-TR" dirty="0" err="1"/>
              <a:t>Geoff</a:t>
            </a:r>
            <a:r>
              <a:rPr lang="tr-TR" dirty="0"/>
              <a:t> </a:t>
            </a:r>
            <a:r>
              <a:rPr lang="tr-TR" dirty="0" err="1"/>
              <a:t>Hinton</a:t>
            </a:r>
            <a:r>
              <a:rPr lang="tr-TR" dirty="0"/>
              <a:t> tarafından 2012 yılında önerilen adaptif öğrenme oranlı bir optimizasyon algoritmasıdır.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RMSProp'un</a:t>
            </a:r>
            <a:r>
              <a:rPr lang="tr-TR" dirty="0"/>
              <a:t> temel fikri, gradyanların karelerinin birikimli toplamı yerine, gradyanların karelerinin </a:t>
            </a:r>
            <a:r>
              <a:rPr lang="tr-TR" b="1" dirty="0"/>
              <a:t>üstel hareketli ortalamasını (</a:t>
            </a:r>
            <a:r>
              <a:rPr lang="tr-TR" b="1" dirty="0" err="1"/>
              <a:t>exponential</a:t>
            </a:r>
            <a:r>
              <a:rPr lang="tr-TR" b="1" dirty="0"/>
              <a:t> </a:t>
            </a:r>
            <a:r>
              <a:rPr lang="tr-TR" b="1" dirty="0" err="1"/>
              <a:t>moving</a:t>
            </a:r>
            <a:r>
              <a:rPr lang="tr-TR" b="1" dirty="0"/>
              <a:t> </a:t>
            </a:r>
            <a:r>
              <a:rPr lang="tr-TR" b="1" dirty="0" err="1"/>
              <a:t>average</a:t>
            </a:r>
            <a:r>
              <a:rPr lang="tr-TR" b="1" dirty="0"/>
              <a:t>)</a:t>
            </a:r>
            <a:r>
              <a:rPr lang="tr-TR" dirty="0"/>
              <a:t> kullanarak her parametre için adaptif öğrenme oranları hesaplamaktır.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sayede, uzun eğitim süreçlerinde öğrenme oranının aşırı küçülmesi engellenir.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78D05B5-A094-F878-70F5-C2DF5147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1" y="4306226"/>
            <a:ext cx="737949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465C-1955-8744-2391-4EF7414A2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023A04D7-31E4-9F6F-0F0D-61C0DC0A626C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RMSProp</a:t>
            </a:r>
            <a:r>
              <a:rPr lang="en-US" sz="3200" dirty="0"/>
              <a:t> (Root Mean Square Propagation)</a:t>
            </a:r>
            <a:endParaRPr lang="tr-TR" sz="3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1ED2FF5-1F10-66AD-9533-6C4A2FB9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0" y="1636350"/>
            <a:ext cx="6971174" cy="2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37ED-89E3-12F9-0C56-4237FE40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BA23B31-99BB-057D-8A1A-70E8A92414C8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SORU-2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435E90-27BC-5D5A-C24B-9067ED44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1" y="1094003"/>
            <a:ext cx="10058284" cy="43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4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8D43-01EC-B040-9DF4-46647C78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7EE4E424-A216-A402-B6FE-09E75AC4A3B1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3D92EC0-5ED0-3814-4709-BFC02AC9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82" y="937695"/>
            <a:ext cx="7674276" cy="57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9D3F4-2318-4346-3557-42BF81C0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07670A5E-73DD-12B8-8137-1DC9F27B5533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638E55-EE04-C1E2-81E6-B31263B4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1" y="1106009"/>
            <a:ext cx="9242602" cy="42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11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CDF25-5C25-2FD3-642A-7B47E495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1F1DA782-93D7-EFEA-482F-BE069F072D91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859E0A0-5603-9703-ACAA-C370E756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8" y="1034301"/>
            <a:ext cx="8518990" cy="53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D91A8-8A06-413D-FAE4-A2F625A5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A426E797-8279-FB4D-8F1A-9833285BAE78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2FBE98-6C0B-52D9-98E9-BB95772E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0" y="1290142"/>
            <a:ext cx="9824777" cy="44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2126-3D8E-D05D-2B29-EDD2510C2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03C090D9-DB9F-5380-9714-23664C9DFFB8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4B824CE-1226-8A1E-70D9-89D28AA5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2" y="1029214"/>
            <a:ext cx="989768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A8CDC671-1DBC-A537-8708-281973DC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39" y="1204926"/>
            <a:ext cx="843080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2015-B89E-733F-6CDC-55706142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7F1E2C0E-E91C-FE63-C1EC-F1F51EA0096E}"/>
              </a:ext>
            </a:extLst>
          </p:cNvPr>
          <p:cNvSpPr txBox="1"/>
          <p:nvPr/>
        </p:nvSpPr>
        <p:spPr>
          <a:xfrm>
            <a:off x="916911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CEVAP-2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64D8FF1-6044-019D-407B-7EA64DD7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8" y="1652089"/>
            <a:ext cx="10300505" cy="12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Adam (</a:t>
            </a:r>
            <a:r>
              <a:rPr lang="tr-TR" sz="3200" dirty="0" err="1"/>
              <a:t>Adaptive</a:t>
            </a:r>
            <a:r>
              <a:rPr lang="tr-TR" sz="3200" dirty="0"/>
              <a:t> Moment </a:t>
            </a:r>
            <a:r>
              <a:rPr lang="tr-TR" sz="3200" dirty="0" err="1"/>
              <a:t>Estimation</a:t>
            </a:r>
            <a:r>
              <a:rPr lang="tr-TR" sz="3200" dirty="0"/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C3B7115-DECF-CD97-CDF2-5101B6234F8A}"/>
              </a:ext>
            </a:extLst>
          </p:cNvPr>
          <p:cNvSpPr txBox="1"/>
          <p:nvPr/>
        </p:nvSpPr>
        <p:spPr>
          <a:xfrm>
            <a:off x="1055075" y="1235947"/>
            <a:ext cx="9813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Adam (</a:t>
            </a:r>
            <a:r>
              <a:rPr lang="tr-TR" dirty="0" err="1"/>
              <a:t>Adaptive</a:t>
            </a:r>
            <a:r>
              <a:rPr lang="tr-TR" dirty="0"/>
              <a:t> Moment </a:t>
            </a:r>
            <a:r>
              <a:rPr lang="tr-TR" dirty="0" err="1"/>
              <a:t>Estimation</a:t>
            </a:r>
            <a:r>
              <a:rPr lang="tr-TR" dirty="0"/>
              <a:t>), derin öğrenme modellerinde yaygın olarak kullanılan ve yüksek performans gösteren bir optimizasyon algoritmasıdır. </a:t>
            </a:r>
          </a:p>
          <a:p>
            <a:endParaRPr lang="tr-TR" dirty="0"/>
          </a:p>
          <a:p>
            <a:r>
              <a:rPr lang="tr-TR" dirty="0"/>
              <a:t>2014 yılında </a:t>
            </a:r>
            <a:r>
              <a:rPr lang="tr-TR" dirty="0" err="1"/>
              <a:t>Kingma</a:t>
            </a:r>
            <a:r>
              <a:rPr lang="tr-TR" dirty="0"/>
              <a:t> ve </a:t>
            </a:r>
            <a:r>
              <a:rPr lang="tr-TR" dirty="0" err="1"/>
              <a:t>Ba</a:t>
            </a:r>
            <a:r>
              <a:rPr lang="tr-TR" dirty="0"/>
              <a:t> tarafından önerilen bu algoritma, SGD (Stokastik Gradyan İnişi), </a:t>
            </a:r>
            <a:r>
              <a:rPr lang="tr-TR" dirty="0" smtClean="0"/>
              <a:t>ve </a:t>
            </a:r>
            <a:r>
              <a:rPr lang="tr-TR" dirty="0" err="1"/>
              <a:t>RMSProp</a:t>
            </a:r>
            <a:r>
              <a:rPr lang="tr-TR" dirty="0"/>
              <a:t> yöntemlerinin avantajlarını birleştiren adaptif bir öğrenme algoritmasıdır.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82" y="3781754"/>
            <a:ext cx="864990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Adam (</a:t>
            </a:r>
            <a:r>
              <a:rPr lang="tr-TR" sz="3200" dirty="0" err="1"/>
              <a:t>Adaptive</a:t>
            </a:r>
            <a:r>
              <a:rPr lang="tr-TR" sz="3200" dirty="0"/>
              <a:t> Moment </a:t>
            </a:r>
            <a:r>
              <a:rPr lang="tr-TR" sz="3200" dirty="0" err="1"/>
              <a:t>Estimation</a:t>
            </a:r>
            <a:r>
              <a:rPr lang="tr-TR" sz="3200" dirty="0"/>
              <a:t>)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17682"/>
          <a:stretch/>
        </p:blipFill>
        <p:spPr>
          <a:xfrm>
            <a:off x="916911" y="1226128"/>
            <a:ext cx="9793067" cy="23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5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/>
              <a:t>Adam (</a:t>
            </a:r>
            <a:r>
              <a:rPr lang="tr-TR" sz="3200" dirty="0" err="1"/>
              <a:t>Adaptive</a:t>
            </a:r>
            <a:r>
              <a:rPr lang="tr-TR" sz="3200" dirty="0"/>
              <a:t> Moment </a:t>
            </a:r>
            <a:r>
              <a:rPr lang="tr-TR" sz="3200" dirty="0" err="1"/>
              <a:t>Estimation</a:t>
            </a:r>
            <a:r>
              <a:rPr lang="tr-TR" sz="3200" dirty="0"/>
              <a:t>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0" y="983776"/>
            <a:ext cx="6230219" cy="393437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9" y="2265107"/>
            <a:ext cx="5682808" cy="13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92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smtClean="0"/>
              <a:t>SORU-3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4" y="1142792"/>
            <a:ext cx="9500747" cy="37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smtClean="0"/>
              <a:t>SORU-3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09" y="1095898"/>
            <a:ext cx="837898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A89C-0E87-22A5-6D4C-024CCB16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ADB4F9-EC92-CC9F-9FA1-317EE1B1442D}"/>
              </a:ext>
            </a:extLst>
          </p:cNvPr>
          <p:cNvSpPr txBox="1"/>
          <p:nvPr/>
        </p:nvSpPr>
        <p:spPr>
          <a:xfrm>
            <a:off x="916911" y="352920"/>
            <a:ext cx="79557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smtClean="0"/>
              <a:t>SORU-3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48" y="1204570"/>
            <a:ext cx="759248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95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845A-7CB1-A46F-B107-64F708CF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762C541F-7A4E-9EF9-1053-D72756F3E23A}"/>
              </a:ext>
            </a:extLst>
          </p:cNvPr>
          <p:cNvSpPr txBox="1"/>
          <p:nvPr/>
        </p:nvSpPr>
        <p:spPr>
          <a:xfrm>
            <a:off x="736040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Regularization</a:t>
            </a:r>
            <a:endParaRPr lang="tr-TR" sz="3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2C5C16F-576C-F012-602B-ED70969C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40" y="1438514"/>
            <a:ext cx="9135324" cy="106694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C2541A0-46AB-BF78-2D93-BBD729D6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0" y="2771167"/>
            <a:ext cx="913532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30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BB18-9C78-11F4-77F8-049A1EC5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B968A712-1D0F-4B2A-2369-9F9888F0B187}"/>
              </a:ext>
            </a:extLst>
          </p:cNvPr>
          <p:cNvSpPr txBox="1"/>
          <p:nvPr/>
        </p:nvSpPr>
        <p:spPr>
          <a:xfrm>
            <a:off x="736040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Regularization</a:t>
            </a:r>
            <a:endParaRPr lang="tr-TR" sz="3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5C2B719-712E-CB1F-0663-4E1BC29D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22" y="1471598"/>
            <a:ext cx="8605314" cy="36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3E-6E8F-8B11-4709-2F26C282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802BAF8-3EED-F49B-B554-2F5EDBE836B1}"/>
              </a:ext>
            </a:extLst>
          </p:cNvPr>
          <p:cNvSpPr txBox="1"/>
          <p:nvPr/>
        </p:nvSpPr>
        <p:spPr>
          <a:xfrm>
            <a:off x="736040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Regularization</a:t>
            </a:r>
            <a:endParaRPr lang="tr-TR" sz="3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E3D84AC-C980-54F5-363C-F4681130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40" y="1250533"/>
            <a:ext cx="9322360" cy="172426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3A93038-72F3-7288-5E7A-0670AD86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0" y="3122595"/>
            <a:ext cx="932235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74CA5-EF31-82A4-1837-3DD5451F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1531F0A-3B44-606F-9419-CE69B4E0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65" y="224505"/>
            <a:ext cx="7861271" cy="64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518B-F84A-F03B-D40F-C6E65808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DE5EE087-DB44-F994-9D56-70C8733933CB}"/>
              </a:ext>
            </a:extLst>
          </p:cNvPr>
          <p:cNvSpPr txBox="1"/>
          <p:nvPr/>
        </p:nvSpPr>
        <p:spPr>
          <a:xfrm>
            <a:off x="736040" y="352920"/>
            <a:ext cx="89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Regularization</a:t>
            </a:r>
            <a:endParaRPr lang="tr-TR" sz="3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77ED4A-406B-0DFA-135B-161590DE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40" y="1394832"/>
            <a:ext cx="10877494" cy="35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4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F73D1-C32A-4408-FD60-1FBDB311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5CDF9A9-B93E-41F9-8E65-2B1E3BDB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82" y="160772"/>
            <a:ext cx="8802235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92EB5-A5EF-2452-7931-EFCCF2B6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F6F1C7F-449B-5848-A2BD-73AD074F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43" y="271305"/>
            <a:ext cx="8890895" cy="63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5BBC-F6EB-130C-EE9B-F9B5F52C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93807B5-682C-A060-D1B2-3F932F74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33" y="286378"/>
            <a:ext cx="8918769" cy="62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DFC8A-9E73-BF91-1A60-FB0157F9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99438BD-40A0-3C0E-E4A1-06ACCDF1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45" y="212247"/>
            <a:ext cx="8771516" cy="64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E622-1AA0-551A-223C-62C14DBE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625D6A-222F-CBA7-EF5D-379752E9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81" y="321547"/>
            <a:ext cx="8331237" cy="60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3452</TotalTime>
  <Words>290</Words>
  <Application>Microsoft Office PowerPoint</Application>
  <PresentationFormat>Geniş ekran</PresentationFormat>
  <Paragraphs>53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Arial</vt:lpstr>
      <vt:lpstr>Bookman Old Style</vt:lpstr>
      <vt:lpstr>Calibri</vt:lpstr>
      <vt:lpstr>Rockwell</vt:lpstr>
      <vt:lpstr>Damask</vt:lpstr>
      <vt:lpstr>Derin ogrenme </vt:lpstr>
      <vt:lpstr>Contents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ogrenme-1 Dr. Öğr. Üyesi. M. Hakan Bozkurt</dc:title>
  <dc:creator>Hakan Bozkurt</dc:creator>
  <cp:lastModifiedBy>Lab43</cp:lastModifiedBy>
  <cp:revision>19</cp:revision>
  <dcterms:created xsi:type="dcterms:W3CDTF">2023-03-01T08:57:57Z</dcterms:created>
  <dcterms:modified xsi:type="dcterms:W3CDTF">2025-03-06T11:08:03Z</dcterms:modified>
</cp:coreProperties>
</file>