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51" r:id="rId3"/>
    <p:sldId id="380" r:id="rId4"/>
    <p:sldId id="383" r:id="rId5"/>
    <p:sldId id="382" r:id="rId6"/>
    <p:sldId id="384" r:id="rId7"/>
    <p:sldId id="385" r:id="rId8"/>
    <p:sldId id="386" r:id="rId9"/>
    <p:sldId id="387" r:id="rId10"/>
    <p:sldId id="389" r:id="rId11"/>
    <p:sldId id="381" r:id="rId12"/>
    <p:sldId id="38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77" autoAdjust="0"/>
  </p:normalViewPr>
  <p:slideViewPr>
    <p:cSldViewPr snapToGrid="0">
      <p:cViewPr varScale="1">
        <p:scale>
          <a:sx n="93" d="100"/>
          <a:sy n="93"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2B2CF-B11A-4FE5-A31B-552A9073FE9C}" type="datetimeFigureOut">
              <a:rPr lang="tr-TR" smtClean="0"/>
              <a:t>15.04.2025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1A12D-267E-469F-A4DC-AD7CA34358D7}" type="slidenum">
              <a:rPr lang="tr-TR" smtClean="0"/>
              <a:t>‹#›</a:t>
            </a:fld>
            <a:endParaRPr lang="tr-TR"/>
          </a:p>
        </p:txBody>
      </p:sp>
    </p:spTree>
    <p:extLst>
      <p:ext uri="{BB962C8B-B14F-4D97-AF65-F5344CB8AC3E}">
        <p14:creationId xmlns:p14="http://schemas.microsoft.com/office/powerpoint/2010/main" val="153105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C91A12D-267E-469F-A4DC-AD7CA34358D7}" type="slidenum">
              <a:rPr lang="tr-TR" smtClean="0"/>
              <a:t>2</a:t>
            </a:fld>
            <a:endParaRPr lang="tr-TR"/>
          </a:p>
        </p:txBody>
      </p:sp>
    </p:spTree>
    <p:extLst>
      <p:ext uri="{BB962C8B-B14F-4D97-AF65-F5344CB8AC3E}">
        <p14:creationId xmlns:p14="http://schemas.microsoft.com/office/powerpoint/2010/main" val="207638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DA600-7B03-D610-6A6E-D4F8D5DF149D}"/>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0435099E-9CFE-1AEE-8C68-9C3A1E2AEC80}"/>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AB9F2D54-CF81-37D8-4E24-2D5AD166DF5D}"/>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3509A822-3215-5425-6F8F-13BF04E53E8D}"/>
              </a:ext>
            </a:extLst>
          </p:cNvPr>
          <p:cNvSpPr>
            <a:spLocks noGrp="1"/>
          </p:cNvSpPr>
          <p:nvPr>
            <p:ph type="sldNum" sz="quarter" idx="10"/>
          </p:nvPr>
        </p:nvSpPr>
        <p:spPr/>
        <p:txBody>
          <a:bodyPr/>
          <a:lstStyle/>
          <a:p>
            <a:fld id="{7C91A12D-267E-469F-A4DC-AD7CA34358D7}" type="slidenum">
              <a:rPr lang="tr-TR" smtClean="0"/>
              <a:t>11</a:t>
            </a:fld>
            <a:endParaRPr lang="tr-TR"/>
          </a:p>
        </p:txBody>
      </p:sp>
    </p:spTree>
    <p:extLst>
      <p:ext uri="{BB962C8B-B14F-4D97-AF65-F5344CB8AC3E}">
        <p14:creationId xmlns:p14="http://schemas.microsoft.com/office/powerpoint/2010/main" val="369959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F27C4-A375-E0D0-B8A2-983D1889507B}"/>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C429BE5F-5EDB-3F12-4B1E-B4FB23D35415}"/>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E948BBA-AEE5-6718-7C09-8153F6516D0E}"/>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AD0117FB-269B-1966-4757-42AEA6A5E0BE}"/>
              </a:ext>
            </a:extLst>
          </p:cNvPr>
          <p:cNvSpPr>
            <a:spLocks noGrp="1"/>
          </p:cNvSpPr>
          <p:nvPr>
            <p:ph type="sldNum" sz="quarter" idx="10"/>
          </p:nvPr>
        </p:nvSpPr>
        <p:spPr/>
        <p:txBody>
          <a:bodyPr/>
          <a:lstStyle/>
          <a:p>
            <a:fld id="{7C91A12D-267E-469F-A4DC-AD7CA34358D7}" type="slidenum">
              <a:rPr lang="tr-TR" smtClean="0"/>
              <a:t>12</a:t>
            </a:fld>
            <a:endParaRPr lang="tr-TR"/>
          </a:p>
        </p:txBody>
      </p:sp>
    </p:spTree>
    <p:extLst>
      <p:ext uri="{BB962C8B-B14F-4D97-AF65-F5344CB8AC3E}">
        <p14:creationId xmlns:p14="http://schemas.microsoft.com/office/powerpoint/2010/main" val="315698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C2548-7B0E-E765-0EB1-767A7B0789F1}"/>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FBF06827-B821-32D2-9C39-B2CFE7BAADD7}"/>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379B0B84-3A6C-AD87-6F81-7FB3FF7ADCB7}"/>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55BC4B5D-45A0-349B-07FC-0083E779913A}"/>
              </a:ext>
            </a:extLst>
          </p:cNvPr>
          <p:cNvSpPr>
            <a:spLocks noGrp="1"/>
          </p:cNvSpPr>
          <p:nvPr>
            <p:ph type="sldNum" sz="quarter" idx="10"/>
          </p:nvPr>
        </p:nvSpPr>
        <p:spPr/>
        <p:txBody>
          <a:bodyPr/>
          <a:lstStyle/>
          <a:p>
            <a:fld id="{7C91A12D-267E-469F-A4DC-AD7CA34358D7}" type="slidenum">
              <a:rPr lang="tr-TR" smtClean="0"/>
              <a:t>3</a:t>
            </a:fld>
            <a:endParaRPr lang="tr-TR"/>
          </a:p>
        </p:txBody>
      </p:sp>
    </p:spTree>
    <p:extLst>
      <p:ext uri="{BB962C8B-B14F-4D97-AF65-F5344CB8AC3E}">
        <p14:creationId xmlns:p14="http://schemas.microsoft.com/office/powerpoint/2010/main" val="343670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FE092-A2D3-8432-9DBB-0E0244A2E217}"/>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DE4F56AE-D2F9-23E6-9473-6F16E7B3D36A}"/>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CF5EF2FA-9F24-6F65-594E-6CF8BECA5F7C}"/>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0854F339-E29F-83C7-5819-E202D772523F}"/>
              </a:ext>
            </a:extLst>
          </p:cNvPr>
          <p:cNvSpPr>
            <a:spLocks noGrp="1"/>
          </p:cNvSpPr>
          <p:nvPr>
            <p:ph type="sldNum" sz="quarter" idx="10"/>
          </p:nvPr>
        </p:nvSpPr>
        <p:spPr/>
        <p:txBody>
          <a:bodyPr/>
          <a:lstStyle/>
          <a:p>
            <a:fld id="{7C91A12D-267E-469F-A4DC-AD7CA34358D7}" type="slidenum">
              <a:rPr lang="tr-TR" smtClean="0"/>
              <a:t>4</a:t>
            </a:fld>
            <a:endParaRPr lang="tr-TR"/>
          </a:p>
        </p:txBody>
      </p:sp>
    </p:spTree>
    <p:extLst>
      <p:ext uri="{BB962C8B-B14F-4D97-AF65-F5344CB8AC3E}">
        <p14:creationId xmlns:p14="http://schemas.microsoft.com/office/powerpoint/2010/main" val="62156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5E156-DB94-CF3C-5E32-8F3D45147F65}"/>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5DD90C59-3BBB-A584-F7C3-F27A33F4920D}"/>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B33E968-0FCA-3492-BD2E-714F0192A06A}"/>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7D3291E1-7ECB-0E9C-3491-34F64B88DF68}"/>
              </a:ext>
            </a:extLst>
          </p:cNvPr>
          <p:cNvSpPr>
            <a:spLocks noGrp="1"/>
          </p:cNvSpPr>
          <p:nvPr>
            <p:ph type="sldNum" sz="quarter" idx="10"/>
          </p:nvPr>
        </p:nvSpPr>
        <p:spPr/>
        <p:txBody>
          <a:bodyPr/>
          <a:lstStyle/>
          <a:p>
            <a:fld id="{7C91A12D-267E-469F-A4DC-AD7CA34358D7}" type="slidenum">
              <a:rPr lang="tr-TR" smtClean="0"/>
              <a:t>5</a:t>
            </a:fld>
            <a:endParaRPr lang="tr-TR"/>
          </a:p>
        </p:txBody>
      </p:sp>
    </p:spTree>
    <p:extLst>
      <p:ext uri="{BB962C8B-B14F-4D97-AF65-F5344CB8AC3E}">
        <p14:creationId xmlns:p14="http://schemas.microsoft.com/office/powerpoint/2010/main" val="124021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5403C-5FFC-51E8-0386-0206AD5AAA6C}"/>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C14C7057-EB78-EF7B-A22E-6E64B63A01DB}"/>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48C6AA2-6CC6-520F-1066-5B384A3600A7}"/>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3286D74A-EF37-77FB-896D-B03AEA63EB32}"/>
              </a:ext>
            </a:extLst>
          </p:cNvPr>
          <p:cNvSpPr>
            <a:spLocks noGrp="1"/>
          </p:cNvSpPr>
          <p:nvPr>
            <p:ph type="sldNum" sz="quarter" idx="10"/>
          </p:nvPr>
        </p:nvSpPr>
        <p:spPr/>
        <p:txBody>
          <a:bodyPr/>
          <a:lstStyle/>
          <a:p>
            <a:fld id="{7C91A12D-267E-469F-A4DC-AD7CA34358D7}" type="slidenum">
              <a:rPr lang="tr-TR" smtClean="0"/>
              <a:t>6</a:t>
            </a:fld>
            <a:endParaRPr lang="tr-TR"/>
          </a:p>
        </p:txBody>
      </p:sp>
    </p:spTree>
    <p:extLst>
      <p:ext uri="{BB962C8B-B14F-4D97-AF65-F5344CB8AC3E}">
        <p14:creationId xmlns:p14="http://schemas.microsoft.com/office/powerpoint/2010/main" val="244873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0F6C5-97FD-2C54-58B2-13CF05B99EC1}"/>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3F2AC435-FA2B-8890-4461-B615B30845B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ADF52C98-5570-B11C-9CC0-1F5177D52DDF}"/>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81E865EC-0DC2-43CD-6A13-FB6B7586FA92}"/>
              </a:ext>
            </a:extLst>
          </p:cNvPr>
          <p:cNvSpPr>
            <a:spLocks noGrp="1"/>
          </p:cNvSpPr>
          <p:nvPr>
            <p:ph type="sldNum" sz="quarter" idx="10"/>
          </p:nvPr>
        </p:nvSpPr>
        <p:spPr/>
        <p:txBody>
          <a:bodyPr/>
          <a:lstStyle/>
          <a:p>
            <a:fld id="{7C91A12D-267E-469F-A4DC-AD7CA34358D7}" type="slidenum">
              <a:rPr lang="tr-TR" smtClean="0"/>
              <a:t>7</a:t>
            </a:fld>
            <a:endParaRPr lang="tr-TR"/>
          </a:p>
        </p:txBody>
      </p:sp>
    </p:spTree>
    <p:extLst>
      <p:ext uri="{BB962C8B-B14F-4D97-AF65-F5344CB8AC3E}">
        <p14:creationId xmlns:p14="http://schemas.microsoft.com/office/powerpoint/2010/main" val="67369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A9E6E-7416-DD26-03AD-EC2539AEF9AB}"/>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BB1B3FE4-63B1-9141-292E-63BDF692E4FD}"/>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B5E9779-C199-95A9-3E02-362074D8DDD3}"/>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890413ED-9BB4-A41D-A3FC-16DBAA9BB393}"/>
              </a:ext>
            </a:extLst>
          </p:cNvPr>
          <p:cNvSpPr>
            <a:spLocks noGrp="1"/>
          </p:cNvSpPr>
          <p:nvPr>
            <p:ph type="sldNum" sz="quarter" idx="10"/>
          </p:nvPr>
        </p:nvSpPr>
        <p:spPr/>
        <p:txBody>
          <a:bodyPr/>
          <a:lstStyle/>
          <a:p>
            <a:fld id="{7C91A12D-267E-469F-A4DC-AD7CA34358D7}" type="slidenum">
              <a:rPr lang="tr-TR" smtClean="0"/>
              <a:t>8</a:t>
            </a:fld>
            <a:endParaRPr lang="tr-TR"/>
          </a:p>
        </p:txBody>
      </p:sp>
    </p:spTree>
    <p:extLst>
      <p:ext uri="{BB962C8B-B14F-4D97-AF65-F5344CB8AC3E}">
        <p14:creationId xmlns:p14="http://schemas.microsoft.com/office/powerpoint/2010/main" val="928180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73D13-EDA3-1238-75C1-483725692294}"/>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49ABCE55-74E9-823C-19D7-E0606DAC1A35}"/>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7307A199-DBA7-C057-3445-8D00C30CB397}"/>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380C5986-089A-93B1-10BF-AFF835B37FCE}"/>
              </a:ext>
            </a:extLst>
          </p:cNvPr>
          <p:cNvSpPr>
            <a:spLocks noGrp="1"/>
          </p:cNvSpPr>
          <p:nvPr>
            <p:ph type="sldNum" sz="quarter" idx="10"/>
          </p:nvPr>
        </p:nvSpPr>
        <p:spPr/>
        <p:txBody>
          <a:bodyPr/>
          <a:lstStyle/>
          <a:p>
            <a:fld id="{7C91A12D-267E-469F-A4DC-AD7CA34358D7}" type="slidenum">
              <a:rPr lang="tr-TR" smtClean="0"/>
              <a:t>9</a:t>
            </a:fld>
            <a:endParaRPr lang="tr-TR"/>
          </a:p>
        </p:txBody>
      </p:sp>
    </p:spTree>
    <p:extLst>
      <p:ext uri="{BB962C8B-B14F-4D97-AF65-F5344CB8AC3E}">
        <p14:creationId xmlns:p14="http://schemas.microsoft.com/office/powerpoint/2010/main" val="2395186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B8E1A-5B77-7210-FD07-3840DA1424EF}"/>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E0581910-5E42-C57D-A071-3DFBD9281775}"/>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410937FF-4057-CFDE-4136-179E5AB27156}"/>
              </a:ext>
            </a:extLst>
          </p:cNvPr>
          <p:cNvSpPr>
            <a:spLocks noGrp="1"/>
          </p:cNvSpPr>
          <p:nvPr>
            <p:ph type="body" idx="1"/>
          </p:nvPr>
        </p:nvSpPr>
        <p:spPr/>
        <p:txBody>
          <a:bodyPr/>
          <a:lstStyle/>
          <a:p>
            <a:r>
              <a:rPr lang="en-US" dirty="0"/>
              <a:t>GANs and VAEs have shown awe-inspiring results for learning complex data distributions and having simple inference methods. However, both GAN and VAE lack the exact evaluation and inference of the probability distribution, which often results in low-quality blur results in VAEs and challenging GAN training in GANs with challenges such as mode collapse and vanishing gradients posterior collapse, etc. Normalizing flows were proposed to solve many of the current issues with GANs and VAEs by using reversible functions.</a:t>
            </a:r>
            <a:endParaRPr lang="tr-TR" dirty="0"/>
          </a:p>
        </p:txBody>
      </p:sp>
      <p:sp>
        <p:nvSpPr>
          <p:cNvPr id="4" name="Slayt Numarası Yer Tutucusu 3">
            <a:extLst>
              <a:ext uri="{FF2B5EF4-FFF2-40B4-BE49-F238E27FC236}">
                <a16:creationId xmlns:a16="http://schemas.microsoft.com/office/drawing/2014/main" id="{EA131333-66A7-0E15-81C4-F4916735C9DC}"/>
              </a:ext>
            </a:extLst>
          </p:cNvPr>
          <p:cNvSpPr>
            <a:spLocks noGrp="1"/>
          </p:cNvSpPr>
          <p:nvPr>
            <p:ph type="sldNum" sz="quarter" idx="10"/>
          </p:nvPr>
        </p:nvSpPr>
        <p:spPr/>
        <p:txBody>
          <a:bodyPr/>
          <a:lstStyle/>
          <a:p>
            <a:fld id="{7C91A12D-267E-469F-A4DC-AD7CA34358D7}" type="slidenum">
              <a:rPr lang="tr-TR" smtClean="0"/>
              <a:t>10</a:t>
            </a:fld>
            <a:endParaRPr lang="tr-TR"/>
          </a:p>
        </p:txBody>
      </p:sp>
    </p:spTree>
    <p:extLst>
      <p:ext uri="{BB962C8B-B14F-4D97-AF65-F5344CB8AC3E}">
        <p14:creationId xmlns:p14="http://schemas.microsoft.com/office/powerpoint/2010/main" val="747478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tr-TR"/>
              <a:t>Asıl başlık stili için tıklatın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AA17BC7-5B0E-483C-84BF-08796FA41199}" type="datetimeFigureOut">
              <a:rPr lang="tr-TR" smtClean="0"/>
              <a:t>15.04.2025</a:t>
            </a:fld>
            <a:endParaRPr lang="tr-T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tr-T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59BF943-8AC5-4010-AA6D-24D2A3BD50B3}" type="slidenum">
              <a:rPr lang="tr-TR" smtClean="0"/>
              <a:t>‹#›</a:t>
            </a:fld>
            <a:endParaRPr lang="tr-TR"/>
          </a:p>
        </p:txBody>
      </p:sp>
    </p:spTree>
    <p:extLst>
      <p:ext uri="{BB962C8B-B14F-4D97-AF65-F5344CB8AC3E}">
        <p14:creationId xmlns:p14="http://schemas.microsoft.com/office/powerpoint/2010/main" val="288220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AA17BC7-5B0E-483C-84BF-08796FA41199}" type="datetimeFigureOut">
              <a:rPr lang="tr-TR" smtClean="0"/>
              <a:t>15.04.2025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267026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AA17BC7-5B0E-483C-84BF-08796FA41199}" type="datetimeFigureOut">
              <a:rPr lang="tr-TR" smtClean="0"/>
              <a:t>15.04.2025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80475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AA17BC7-5B0E-483C-84BF-08796FA41199}" type="datetimeFigureOut">
              <a:rPr lang="tr-TR" smtClean="0"/>
              <a:t>15.04.2025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41597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CAA17BC7-5B0E-483C-84BF-08796FA41199}" type="datetimeFigureOut">
              <a:rPr lang="tr-TR" smtClean="0"/>
              <a:t>15.04.2025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333092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AA17BC7-5B0E-483C-84BF-08796FA41199}" type="datetimeFigureOut">
              <a:rPr lang="tr-TR" smtClean="0"/>
              <a:t>15.04.2025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227922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AA17BC7-5B0E-483C-84BF-08796FA41199}" type="datetimeFigureOut">
              <a:rPr lang="tr-TR" smtClean="0"/>
              <a:t>15.04.2025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1624799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CAA17BC7-5B0E-483C-84BF-08796FA41199}" type="datetimeFigureOut">
              <a:rPr lang="tr-TR" smtClean="0"/>
              <a:t>15.04.2025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6873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17BC7-5B0E-483C-84BF-08796FA41199}" type="datetimeFigureOut">
              <a:rPr lang="tr-TR" smtClean="0"/>
              <a:t>15.04.2025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59BF943-8AC5-4010-AA6D-24D2A3BD50B3}" type="slidenum">
              <a:rPr lang="tr-TR" smtClean="0"/>
              <a:t>‹#›</a:t>
            </a:fld>
            <a:endParaRPr lang="tr-TR"/>
          </a:p>
        </p:txBody>
      </p:sp>
    </p:spTree>
    <p:extLst>
      <p:ext uri="{BB962C8B-B14F-4D97-AF65-F5344CB8AC3E}">
        <p14:creationId xmlns:p14="http://schemas.microsoft.com/office/powerpoint/2010/main" val="12787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tr-TR"/>
              <a:t>Asıl metin stillerini düzenle</a:t>
            </a:r>
          </a:p>
        </p:txBody>
      </p:sp>
      <p:sp>
        <p:nvSpPr>
          <p:cNvPr id="5" name="Date Placeholder 4"/>
          <p:cNvSpPr>
            <a:spLocks noGrp="1"/>
          </p:cNvSpPr>
          <p:nvPr>
            <p:ph type="dt" sz="half" idx="10"/>
          </p:nvPr>
        </p:nvSpPr>
        <p:spPr/>
        <p:txBody>
          <a:bodyPr/>
          <a:lstStyle/>
          <a:p>
            <a:fld id="{CAA17BC7-5B0E-483C-84BF-08796FA41199}" type="datetimeFigureOut">
              <a:rPr lang="tr-TR" smtClean="0"/>
              <a:t>15.04.2025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59BF943-8AC5-4010-AA6D-24D2A3BD50B3}" type="slidenum">
              <a:rPr lang="tr-TR" smtClean="0"/>
              <a:t>‹#›</a:t>
            </a:fld>
            <a:endParaRPr lang="tr-TR"/>
          </a:p>
        </p:txBody>
      </p:sp>
    </p:spTree>
    <p:extLst>
      <p:ext uri="{BB962C8B-B14F-4D97-AF65-F5344CB8AC3E}">
        <p14:creationId xmlns:p14="http://schemas.microsoft.com/office/powerpoint/2010/main" val="67289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AA17BC7-5B0E-483C-84BF-08796FA41199}" type="datetimeFigureOut">
              <a:rPr lang="tr-TR" smtClean="0"/>
              <a:t>15.04.2025</a:t>
            </a:fld>
            <a:endParaRPr lang="tr-T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tr-T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59BF943-8AC5-4010-AA6D-24D2A3BD50B3}" type="slidenum">
              <a:rPr lang="tr-TR" smtClean="0"/>
              <a:t>‹#›</a:t>
            </a:fld>
            <a:endParaRPr lang="tr-TR"/>
          </a:p>
        </p:txBody>
      </p:sp>
    </p:spTree>
    <p:extLst>
      <p:ext uri="{BB962C8B-B14F-4D97-AF65-F5344CB8AC3E}">
        <p14:creationId xmlns:p14="http://schemas.microsoft.com/office/powerpoint/2010/main" val="412050661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AA17BC7-5B0E-483C-84BF-08796FA41199}" type="datetimeFigureOut">
              <a:rPr lang="tr-TR" smtClean="0"/>
              <a:t>15.04.2025</a:t>
            </a:fld>
            <a:endParaRPr lang="tr-T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tr-T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59BF943-8AC5-4010-AA6D-24D2A3BD50B3}" type="slidenum">
              <a:rPr lang="tr-TR" smtClean="0"/>
              <a:t>‹#›</a:t>
            </a:fld>
            <a:endParaRPr lang="tr-TR"/>
          </a:p>
        </p:txBody>
      </p:sp>
    </p:spTree>
    <p:extLst>
      <p:ext uri="{BB962C8B-B14F-4D97-AF65-F5344CB8AC3E}">
        <p14:creationId xmlns:p14="http://schemas.microsoft.com/office/powerpoint/2010/main" val="3710680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GENERATIVE AI </a:t>
            </a:r>
          </a:p>
        </p:txBody>
      </p:sp>
      <p:sp>
        <p:nvSpPr>
          <p:cNvPr id="3" name="Alt Başlık 2"/>
          <p:cNvSpPr>
            <a:spLocks noGrp="1"/>
          </p:cNvSpPr>
          <p:nvPr>
            <p:ph type="subTitle" idx="1"/>
          </p:nvPr>
        </p:nvSpPr>
        <p:spPr/>
        <p:txBody>
          <a:bodyPr>
            <a:normAutofit/>
          </a:bodyPr>
          <a:lstStyle/>
          <a:p>
            <a:r>
              <a:rPr lang="tr-TR" sz="4800" dirty="0"/>
              <a:t>WEEK-7 </a:t>
            </a:r>
          </a:p>
          <a:p>
            <a:r>
              <a:rPr lang="tr-TR" dirty="0" err="1"/>
              <a:t>Asst.Prof.Dr.Murat</a:t>
            </a:r>
            <a:r>
              <a:rPr lang="tr-TR" dirty="0"/>
              <a:t> ŞİMŞEK</a:t>
            </a:r>
          </a:p>
        </p:txBody>
      </p:sp>
    </p:spTree>
    <p:extLst>
      <p:ext uri="{BB962C8B-B14F-4D97-AF65-F5344CB8AC3E}">
        <p14:creationId xmlns:p14="http://schemas.microsoft.com/office/powerpoint/2010/main" val="18757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1D73-6336-B1A2-A8CB-2003F69A5AF0}"/>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6382DD1D-2E73-318F-27EB-247741447C58}"/>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a:effectLst/>
                <a:latin typeface="__Source_Sans_3_11ceb6"/>
              </a:rPr>
              <a:t>Applications of </a:t>
            </a: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4" name="Picture 3" descr="A screenshot of a computer&#10;&#10;AI-generated content may be incorrect.">
            <a:extLst>
              <a:ext uri="{FF2B5EF4-FFF2-40B4-BE49-F238E27FC236}">
                <a16:creationId xmlns:a16="http://schemas.microsoft.com/office/drawing/2014/main" id="{05DE230D-57EC-D3B6-DCBC-25B1B7D1D19D}"/>
              </a:ext>
            </a:extLst>
          </p:cNvPr>
          <p:cNvPicPr>
            <a:picLocks noChangeAspect="1"/>
          </p:cNvPicPr>
          <p:nvPr/>
        </p:nvPicPr>
        <p:blipFill>
          <a:blip r:embed="rId3">
            <a:extLst>
              <a:ext uri="{28A0092B-C50C-407E-A947-70E740481C1C}">
                <a14:useLocalDpi xmlns:a14="http://schemas.microsoft.com/office/drawing/2010/main" val="0"/>
              </a:ext>
            </a:extLst>
          </a:blip>
          <a:srcRect t="14419" b="7511"/>
          <a:stretch/>
        </p:blipFill>
        <p:spPr>
          <a:xfrm>
            <a:off x="2895600" y="1592494"/>
            <a:ext cx="6400800" cy="4818581"/>
          </a:xfrm>
          <a:prstGeom prst="rect">
            <a:avLst/>
          </a:prstGeom>
        </p:spPr>
      </p:pic>
    </p:spTree>
    <p:extLst>
      <p:ext uri="{BB962C8B-B14F-4D97-AF65-F5344CB8AC3E}">
        <p14:creationId xmlns:p14="http://schemas.microsoft.com/office/powerpoint/2010/main" val="410481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AF762-0BC1-DE57-C514-E7D974419F1F}"/>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F12039D9-CDDA-9DA0-20F0-F00B04396CCE}"/>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5" name="Picture 4">
            <a:extLst>
              <a:ext uri="{FF2B5EF4-FFF2-40B4-BE49-F238E27FC236}">
                <a16:creationId xmlns:a16="http://schemas.microsoft.com/office/drawing/2014/main" id="{C8DDDB55-9051-D76E-49A4-4619B5F925A5}"/>
              </a:ext>
            </a:extLst>
          </p:cNvPr>
          <p:cNvPicPr>
            <a:picLocks noChangeAspect="1"/>
          </p:cNvPicPr>
          <p:nvPr/>
        </p:nvPicPr>
        <p:blipFill>
          <a:blip r:embed="rId3"/>
          <a:stretch>
            <a:fillRect/>
          </a:stretch>
        </p:blipFill>
        <p:spPr>
          <a:xfrm>
            <a:off x="510468" y="2128096"/>
            <a:ext cx="11349519" cy="2752796"/>
          </a:xfrm>
          <a:prstGeom prst="rect">
            <a:avLst/>
          </a:prstGeom>
        </p:spPr>
      </p:pic>
    </p:spTree>
    <p:extLst>
      <p:ext uri="{BB962C8B-B14F-4D97-AF65-F5344CB8AC3E}">
        <p14:creationId xmlns:p14="http://schemas.microsoft.com/office/powerpoint/2010/main" val="152239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0E40B-C5B2-4B06-F0C2-E3281AFDF41B}"/>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E87AD5B8-08AC-56A0-1B70-30FA831667BA}"/>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4" name="Picture 3">
            <a:extLst>
              <a:ext uri="{FF2B5EF4-FFF2-40B4-BE49-F238E27FC236}">
                <a16:creationId xmlns:a16="http://schemas.microsoft.com/office/drawing/2014/main" id="{8BA34921-8D0E-2223-A723-18D86F3A8790}"/>
              </a:ext>
            </a:extLst>
          </p:cNvPr>
          <p:cNvPicPr>
            <a:picLocks noChangeAspect="1"/>
          </p:cNvPicPr>
          <p:nvPr/>
        </p:nvPicPr>
        <p:blipFill>
          <a:blip r:embed="rId3"/>
          <a:stretch>
            <a:fillRect/>
          </a:stretch>
        </p:blipFill>
        <p:spPr>
          <a:xfrm>
            <a:off x="510468" y="1977109"/>
            <a:ext cx="5362372" cy="3663403"/>
          </a:xfrm>
          <a:prstGeom prst="rect">
            <a:avLst/>
          </a:prstGeom>
        </p:spPr>
      </p:pic>
      <p:pic>
        <p:nvPicPr>
          <p:cNvPr id="2050" name="Picture 2">
            <a:extLst>
              <a:ext uri="{FF2B5EF4-FFF2-40B4-BE49-F238E27FC236}">
                <a16:creationId xmlns:a16="http://schemas.microsoft.com/office/drawing/2014/main" id="{0CCE4D4E-F139-4BFC-6C11-F71DD8289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6093" y="2095928"/>
            <a:ext cx="6149762" cy="278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52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5" name="Picture 4">
            <a:extLst>
              <a:ext uri="{FF2B5EF4-FFF2-40B4-BE49-F238E27FC236}">
                <a16:creationId xmlns:a16="http://schemas.microsoft.com/office/drawing/2014/main" id="{436F1B7F-A5A6-158B-CB93-6C5E182771D4}"/>
              </a:ext>
            </a:extLst>
          </p:cNvPr>
          <p:cNvPicPr>
            <a:picLocks noChangeAspect="1"/>
          </p:cNvPicPr>
          <p:nvPr/>
        </p:nvPicPr>
        <p:blipFill>
          <a:blip r:embed="rId3"/>
          <a:stretch>
            <a:fillRect/>
          </a:stretch>
        </p:blipFill>
        <p:spPr>
          <a:xfrm>
            <a:off x="510468" y="1696488"/>
            <a:ext cx="6656702" cy="4416918"/>
          </a:xfrm>
          <a:prstGeom prst="rect">
            <a:avLst/>
          </a:prstGeom>
        </p:spPr>
      </p:pic>
      <p:sp>
        <p:nvSpPr>
          <p:cNvPr id="6" name="TextBox 5">
            <a:extLst>
              <a:ext uri="{FF2B5EF4-FFF2-40B4-BE49-F238E27FC236}">
                <a16:creationId xmlns:a16="http://schemas.microsoft.com/office/drawing/2014/main" id="{7C408EC4-E436-B47B-A226-C5D6CD30E6B4}"/>
              </a:ext>
            </a:extLst>
          </p:cNvPr>
          <p:cNvSpPr txBox="1"/>
          <p:nvPr/>
        </p:nvSpPr>
        <p:spPr>
          <a:xfrm>
            <a:off x="7478163" y="1977109"/>
            <a:ext cx="4083112" cy="4832092"/>
          </a:xfrm>
          <a:prstGeom prst="rect">
            <a:avLst/>
          </a:prstGeom>
          <a:noFill/>
        </p:spPr>
        <p:txBody>
          <a:bodyPr wrap="square" rtlCol="0">
            <a:spAutoFit/>
          </a:bodyPr>
          <a:lstStyle/>
          <a:p>
            <a:r>
              <a:rPr lang="en-US" sz="2800" dirty="0"/>
              <a:t>Over the years, many methods have been introduced to learn the probability distribution of large datasets. Such techniques include </a:t>
            </a:r>
            <a:r>
              <a:rPr lang="en-US" sz="2800" b="1" dirty="0">
                <a:solidFill>
                  <a:srgbClr val="FF0000"/>
                </a:solidFill>
              </a:rPr>
              <a:t>Generative Adversarial Networks (GANs)</a:t>
            </a:r>
            <a:r>
              <a:rPr lang="en-US" sz="2800" b="1" dirty="0"/>
              <a:t>, </a:t>
            </a:r>
            <a:r>
              <a:rPr lang="en-US" sz="2800" b="1" dirty="0">
                <a:solidFill>
                  <a:schemeClr val="accent1"/>
                </a:solidFill>
              </a:rPr>
              <a:t>Variational Auto Encoders (VAEs)</a:t>
            </a:r>
            <a:r>
              <a:rPr lang="en-US" sz="2800" b="1" dirty="0"/>
              <a:t>, and Normalizing Flows.</a:t>
            </a:r>
            <a:endParaRPr lang="tr-TR" sz="2800" b="1" dirty="0"/>
          </a:p>
        </p:txBody>
      </p:sp>
    </p:spTree>
    <p:extLst>
      <p:ext uri="{BB962C8B-B14F-4D97-AF65-F5344CB8AC3E}">
        <p14:creationId xmlns:p14="http://schemas.microsoft.com/office/powerpoint/2010/main" val="4188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E7611-7228-78E9-1D1C-7D2FEC72CAB8}"/>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5A9731A5-687F-64C0-AA5A-5E8D5F0BE770}"/>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4" name="Picture 3">
            <a:extLst>
              <a:ext uri="{FF2B5EF4-FFF2-40B4-BE49-F238E27FC236}">
                <a16:creationId xmlns:a16="http://schemas.microsoft.com/office/drawing/2014/main" id="{92E9E7D5-BC5E-0F8F-3161-DAF75AF4DB23}"/>
              </a:ext>
            </a:extLst>
          </p:cNvPr>
          <p:cNvPicPr>
            <a:picLocks noChangeAspect="1"/>
          </p:cNvPicPr>
          <p:nvPr/>
        </p:nvPicPr>
        <p:blipFill>
          <a:blip r:embed="rId3"/>
          <a:stretch>
            <a:fillRect/>
          </a:stretch>
        </p:blipFill>
        <p:spPr>
          <a:xfrm>
            <a:off x="1247492" y="1775432"/>
            <a:ext cx="8480168" cy="2352948"/>
          </a:xfrm>
          <a:prstGeom prst="rect">
            <a:avLst/>
          </a:prstGeom>
        </p:spPr>
      </p:pic>
      <p:sp>
        <p:nvSpPr>
          <p:cNvPr id="6" name="TextBox 5">
            <a:extLst>
              <a:ext uri="{FF2B5EF4-FFF2-40B4-BE49-F238E27FC236}">
                <a16:creationId xmlns:a16="http://schemas.microsoft.com/office/drawing/2014/main" id="{AA40246A-3346-51B9-8B6B-FEC629EEE54E}"/>
              </a:ext>
            </a:extLst>
          </p:cNvPr>
          <p:cNvSpPr txBox="1"/>
          <p:nvPr/>
        </p:nvSpPr>
        <p:spPr>
          <a:xfrm>
            <a:off x="1167898" y="4689695"/>
            <a:ext cx="9146012" cy="1754326"/>
          </a:xfrm>
          <a:prstGeom prst="rect">
            <a:avLst/>
          </a:prstGeom>
          <a:noFill/>
        </p:spPr>
        <p:txBody>
          <a:bodyPr wrap="square" rtlCol="0">
            <a:spAutoFit/>
          </a:bodyPr>
          <a:lstStyle/>
          <a:p>
            <a:r>
              <a:rPr lang="en-US" b="0" i="0" dirty="0">
                <a:solidFill>
                  <a:srgbClr val="2A2A2A"/>
                </a:solidFill>
                <a:effectLst/>
                <a:latin typeface="Work Sans" panose="020F0502020204030204" pitchFamily="2" charset="-94"/>
              </a:rPr>
              <a:t>In simple words, </a:t>
            </a:r>
            <a:r>
              <a:rPr lang="en-US" b="1" i="0" dirty="0">
                <a:solidFill>
                  <a:srgbClr val="2A2A2A"/>
                </a:solidFill>
                <a:effectLst/>
                <a:latin typeface="Work Sans" panose="020F0502020204030204" pitchFamily="2" charset="-94"/>
              </a:rPr>
              <a:t>normalizing flows </a:t>
            </a:r>
            <a:r>
              <a:rPr lang="en-US" b="0" i="0" dirty="0">
                <a:solidFill>
                  <a:srgbClr val="2A2A2A"/>
                </a:solidFill>
                <a:effectLst/>
                <a:latin typeface="Work Sans" panose="020F0502020204030204" pitchFamily="2" charset="-94"/>
              </a:rPr>
              <a:t>is a series of simple functions which are invertible, or the analytical inverse of the function can be calculated. </a:t>
            </a:r>
            <a:endParaRPr lang="tr-TR" b="0" i="0" dirty="0">
              <a:solidFill>
                <a:srgbClr val="2A2A2A"/>
              </a:solidFill>
              <a:effectLst/>
              <a:latin typeface="Work Sans" panose="020F0502020204030204" pitchFamily="2" charset="-94"/>
            </a:endParaRPr>
          </a:p>
          <a:p>
            <a:endParaRPr lang="tr-TR" b="0" i="0" dirty="0">
              <a:solidFill>
                <a:srgbClr val="2A2A2A"/>
              </a:solidFill>
              <a:effectLst/>
              <a:latin typeface="Work Sans" panose="020F0502020204030204" pitchFamily="2" charset="-94"/>
            </a:endParaRPr>
          </a:p>
          <a:p>
            <a:r>
              <a:rPr lang="en-US" b="0" i="0" dirty="0">
                <a:solidFill>
                  <a:srgbClr val="2A2A2A"/>
                </a:solidFill>
                <a:effectLst/>
                <a:latin typeface="Work Sans" panose="020F0502020204030204" pitchFamily="2" charset="-94"/>
              </a:rPr>
              <a:t>For example, f(x) = x + 2 is a reversible function because for each input, a unique output exists and vice-versa whereas f(x) = x² is not a reversible function. Such functions are also known as bijective functions.</a:t>
            </a:r>
            <a:endParaRPr lang="tr-TR" dirty="0"/>
          </a:p>
        </p:txBody>
      </p:sp>
    </p:spTree>
    <p:extLst>
      <p:ext uri="{BB962C8B-B14F-4D97-AF65-F5344CB8AC3E}">
        <p14:creationId xmlns:p14="http://schemas.microsoft.com/office/powerpoint/2010/main" val="73280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8B741-56FF-12BD-9E68-6F7DE93CB1CE}"/>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C6A6DA46-DFD2-7C3F-E6E9-F12AD9563114}"/>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4" name="Picture 3">
            <a:extLst>
              <a:ext uri="{FF2B5EF4-FFF2-40B4-BE49-F238E27FC236}">
                <a16:creationId xmlns:a16="http://schemas.microsoft.com/office/drawing/2014/main" id="{7F9BA88A-54B6-44BD-7EEA-AAE3220794A0}"/>
              </a:ext>
            </a:extLst>
          </p:cNvPr>
          <p:cNvPicPr>
            <a:picLocks noChangeAspect="1"/>
          </p:cNvPicPr>
          <p:nvPr/>
        </p:nvPicPr>
        <p:blipFill>
          <a:blip r:embed="rId3"/>
          <a:stretch>
            <a:fillRect/>
          </a:stretch>
        </p:blipFill>
        <p:spPr>
          <a:xfrm>
            <a:off x="1247492" y="1467207"/>
            <a:ext cx="8480168" cy="2352948"/>
          </a:xfrm>
          <a:prstGeom prst="rect">
            <a:avLst/>
          </a:prstGeom>
        </p:spPr>
      </p:pic>
      <p:sp>
        <p:nvSpPr>
          <p:cNvPr id="5" name="TextBox 4">
            <a:extLst>
              <a:ext uri="{FF2B5EF4-FFF2-40B4-BE49-F238E27FC236}">
                <a16:creationId xmlns:a16="http://schemas.microsoft.com/office/drawing/2014/main" id="{3BE71F07-7D59-88A3-5DD5-99093F27320E}"/>
              </a:ext>
            </a:extLst>
          </p:cNvPr>
          <p:cNvSpPr txBox="1"/>
          <p:nvPr/>
        </p:nvSpPr>
        <p:spPr>
          <a:xfrm>
            <a:off x="1247492" y="4282368"/>
            <a:ext cx="9697016"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A2A2A"/>
                </a:solidFill>
                <a:effectLst/>
                <a:latin typeface="Work Sans" pitchFamily="2" charset="-94"/>
              </a:rPr>
              <a:t>From the above figure, it can be seen that the normalizing flows transform a complex data point such as MNIST Image to a simple Gaussian Distribution or vice-versa. </a:t>
            </a:r>
            <a:endParaRPr lang="tr-TR" b="0" i="0" dirty="0">
              <a:solidFill>
                <a:srgbClr val="2A2A2A"/>
              </a:solidFill>
              <a:effectLst/>
              <a:latin typeface="Work Sans" pitchFamily="2" charset="-94"/>
            </a:endParaRPr>
          </a:p>
          <a:p>
            <a:pPr marL="285750" indent="-285750">
              <a:buFont typeface="Arial" panose="020B0604020202020204" pitchFamily="34" charset="0"/>
              <a:buChar char="•"/>
            </a:pPr>
            <a:r>
              <a:rPr lang="en-US" b="0" i="0" dirty="0">
                <a:solidFill>
                  <a:srgbClr val="2A2A2A"/>
                </a:solidFill>
                <a:effectLst/>
                <a:latin typeface="Work Sans" pitchFamily="2" charset="-94"/>
              </a:rPr>
              <a:t>A stark difference can be seen from GANs where the generator is trained, which takes a random vector and produces an image where the flow-based models during training transform from data point to simple distribution. </a:t>
            </a:r>
            <a:endParaRPr lang="tr-TR" b="0" i="0" dirty="0">
              <a:solidFill>
                <a:srgbClr val="2A2A2A"/>
              </a:solidFill>
              <a:effectLst/>
              <a:latin typeface="Work Sans" pitchFamily="2" charset="-94"/>
            </a:endParaRPr>
          </a:p>
          <a:p>
            <a:pPr marL="285750" indent="-285750">
              <a:buFont typeface="Arial" panose="020B0604020202020204" pitchFamily="34" charset="0"/>
              <a:buChar char="•"/>
            </a:pPr>
            <a:r>
              <a:rPr lang="en-US" b="0" i="0" dirty="0">
                <a:solidFill>
                  <a:srgbClr val="2A2A2A"/>
                </a:solidFill>
                <a:effectLst/>
                <a:latin typeface="Work Sans" pitchFamily="2" charset="-94"/>
              </a:rPr>
              <a:t>Random samples are drawn from the Gaussian distribution to obtain MNIST images from the model backward during testing.</a:t>
            </a:r>
            <a:endParaRPr lang="tr-TR" dirty="0"/>
          </a:p>
        </p:txBody>
      </p:sp>
    </p:spTree>
    <p:extLst>
      <p:ext uri="{BB962C8B-B14F-4D97-AF65-F5344CB8AC3E}">
        <p14:creationId xmlns:p14="http://schemas.microsoft.com/office/powerpoint/2010/main" val="231357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B70CF-45FC-5E5A-AF32-548D7ED4100D}"/>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6D83F652-DF66-1CF9-83B6-73C2A8680E3D}"/>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sp>
        <p:nvSpPr>
          <p:cNvPr id="4" name="TextBox 3">
            <a:extLst>
              <a:ext uri="{FF2B5EF4-FFF2-40B4-BE49-F238E27FC236}">
                <a16:creationId xmlns:a16="http://schemas.microsoft.com/office/drawing/2014/main" id="{B451D9A2-4F24-4665-E096-F3D85F3CB423}"/>
              </a:ext>
            </a:extLst>
          </p:cNvPr>
          <p:cNvSpPr txBox="1"/>
          <p:nvPr/>
        </p:nvSpPr>
        <p:spPr>
          <a:xfrm>
            <a:off x="788541" y="1951672"/>
            <a:ext cx="10494702" cy="923330"/>
          </a:xfrm>
          <a:prstGeom prst="rect">
            <a:avLst/>
          </a:prstGeom>
          <a:noFill/>
        </p:spPr>
        <p:txBody>
          <a:bodyPr wrap="square">
            <a:spAutoFit/>
          </a:bodyPr>
          <a:lstStyle/>
          <a:p>
            <a:r>
              <a:rPr lang="en-US" b="0" i="0" dirty="0">
                <a:solidFill>
                  <a:srgbClr val="2A2A2A"/>
                </a:solidFill>
                <a:effectLst/>
                <a:latin typeface="Work Sans" pitchFamily="2" charset="-94"/>
              </a:rPr>
              <a:t>Flow-based models are trained using the negative log-likelihood loss function where p(z) is the probability function. The below loss function is obtained using the change of variables formula from basic statistics.</a:t>
            </a:r>
            <a:endParaRPr lang="tr-TR" dirty="0"/>
          </a:p>
        </p:txBody>
      </p:sp>
      <p:pic>
        <p:nvPicPr>
          <p:cNvPr id="7" name="Picture 6">
            <a:extLst>
              <a:ext uri="{FF2B5EF4-FFF2-40B4-BE49-F238E27FC236}">
                <a16:creationId xmlns:a16="http://schemas.microsoft.com/office/drawing/2014/main" id="{2502BD42-4D4D-5052-89F6-9ED841D4A42A}"/>
              </a:ext>
            </a:extLst>
          </p:cNvPr>
          <p:cNvPicPr>
            <a:picLocks noChangeAspect="1"/>
          </p:cNvPicPr>
          <p:nvPr/>
        </p:nvPicPr>
        <p:blipFill>
          <a:blip r:embed="rId3"/>
          <a:stretch>
            <a:fillRect/>
          </a:stretch>
        </p:blipFill>
        <p:spPr>
          <a:xfrm>
            <a:off x="2350112" y="3263761"/>
            <a:ext cx="6611273" cy="1438476"/>
          </a:xfrm>
          <a:prstGeom prst="rect">
            <a:avLst/>
          </a:prstGeom>
        </p:spPr>
      </p:pic>
    </p:spTree>
    <p:extLst>
      <p:ext uri="{BB962C8B-B14F-4D97-AF65-F5344CB8AC3E}">
        <p14:creationId xmlns:p14="http://schemas.microsoft.com/office/powerpoint/2010/main" val="45149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C3CC2-4062-EF24-D1AC-F731195E83F6}"/>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1DED40A3-26F5-8752-879D-8CA1882995B4}"/>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5" name="Picture 4">
            <a:extLst>
              <a:ext uri="{FF2B5EF4-FFF2-40B4-BE49-F238E27FC236}">
                <a16:creationId xmlns:a16="http://schemas.microsoft.com/office/drawing/2014/main" id="{2B6EB942-FDB6-C943-337E-B664F250DDCC}"/>
              </a:ext>
            </a:extLst>
          </p:cNvPr>
          <p:cNvPicPr>
            <a:picLocks noChangeAspect="1"/>
          </p:cNvPicPr>
          <p:nvPr/>
        </p:nvPicPr>
        <p:blipFill>
          <a:blip r:embed="rId3"/>
          <a:stretch>
            <a:fillRect/>
          </a:stretch>
        </p:blipFill>
        <p:spPr>
          <a:xfrm>
            <a:off x="2137025" y="1804498"/>
            <a:ext cx="7150665" cy="1359943"/>
          </a:xfrm>
          <a:prstGeom prst="rect">
            <a:avLst/>
          </a:prstGeom>
        </p:spPr>
      </p:pic>
      <p:pic>
        <p:nvPicPr>
          <p:cNvPr id="8" name="Picture 7">
            <a:extLst>
              <a:ext uri="{FF2B5EF4-FFF2-40B4-BE49-F238E27FC236}">
                <a16:creationId xmlns:a16="http://schemas.microsoft.com/office/drawing/2014/main" id="{D54E58CF-CB3A-3194-C517-5CC5C9C1BB22}"/>
              </a:ext>
            </a:extLst>
          </p:cNvPr>
          <p:cNvPicPr>
            <a:picLocks noChangeAspect="1"/>
          </p:cNvPicPr>
          <p:nvPr/>
        </p:nvPicPr>
        <p:blipFill>
          <a:blip r:embed="rId4"/>
          <a:stretch>
            <a:fillRect/>
          </a:stretch>
        </p:blipFill>
        <p:spPr>
          <a:xfrm>
            <a:off x="2685863" y="4650028"/>
            <a:ext cx="5882784" cy="1397494"/>
          </a:xfrm>
          <a:prstGeom prst="rect">
            <a:avLst/>
          </a:prstGeom>
        </p:spPr>
      </p:pic>
      <p:pic>
        <p:nvPicPr>
          <p:cNvPr id="10" name="Picture 9">
            <a:extLst>
              <a:ext uri="{FF2B5EF4-FFF2-40B4-BE49-F238E27FC236}">
                <a16:creationId xmlns:a16="http://schemas.microsoft.com/office/drawing/2014/main" id="{075A8EA3-E091-B064-4742-203884E8B66F}"/>
              </a:ext>
            </a:extLst>
          </p:cNvPr>
          <p:cNvPicPr>
            <a:picLocks noChangeAspect="1"/>
          </p:cNvPicPr>
          <p:nvPr/>
        </p:nvPicPr>
        <p:blipFill>
          <a:blip r:embed="rId5"/>
          <a:stretch>
            <a:fillRect/>
          </a:stretch>
        </p:blipFill>
        <p:spPr>
          <a:xfrm>
            <a:off x="3839168" y="3913772"/>
            <a:ext cx="4115374" cy="571580"/>
          </a:xfrm>
          <a:prstGeom prst="rect">
            <a:avLst/>
          </a:prstGeom>
        </p:spPr>
      </p:pic>
    </p:spTree>
    <p:extLst>
      <p:ext uri="{BB962C8B-B14F-4D97-AF65-F5344CB8AC3E}">
        <p14:creationId xmlns:p14="http://schemas.microsoft.com/office/powerpoint/2010/main" val="32335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930F7-D77D-81DD-5698-F2995DCCE1CB}"/>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19C6D90D-7EC5-8A34-4003-01C84C2EE3A5}"/>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4" name="Picture 3">
            <a:extLst>
              <a:ext uri="{FF2B5EF4-FFF2-40B4-BE49-F238E27FC236}">
                <a16:creationId xmlns:a16="http://schemas.microsoft.com/office/drawing/2014/main" id="{E0E3B3BC-2312-E9A5-E8F7-0221B012599D}"/>
              </a:ext>
            </a:extLst>
          </p:cNvPr>
          <p:cNvPicPr>
            <a:picLocks noChangeAspect="1"/>
          </p:cNvPicPr>
          <p:nvPr/>
        </p:nvPicPr>
        <p:blipFill>
          <a:blip r:embed="rId3"/>
          <a:stretch>
            <a:fillRect/>
          </a:stretch>
        </p:blipFill>
        <p:spPr>
          <a:xfrm>
            <a:off x="1239827" y="1595653"/>
            <a:ext cx="9003507" cy="4707716"/>
          </a:xfrm>
          <a:prstGeom prst="rect">
            <a:avLst/>
          </a:prstGeom>
        </p:spPr>
      </p:pic>
    </p:spTree>
    <p:extLst>
      <p:ext uri="{BB962C8B-B14F-4D97-AF65-F5344CB8AC3E}">
        <p14:creationId xmlns:p14="http://schemas.microsoft.com/office/powerpoint/2010/main" val="31946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F7A45-999B-1BE4-0704-7E09219DEC54}"/>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0B1C71F1-F97F-DBEE-7AE8-1C51B29B570F}"/>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endParaRPr lang="tr-TR" sz="4800" b="1" i="0" dirty="0">
              <a:effectLst/>
              <a:latin typeface="__Source_Sans_3_11ceb6"/>
            </a:endParaRPr>
          </a:p>
        </p:txBody>
      </p:sp>
      <p:pic>
        <p:nvPicPr>
          <p:cNvPr id="4" name="Picture 3">
            <a:extLst>
              <a:ext uri="{FF2B5EF4-FFF2-40B4-BE49-F238E27FC236}">
                <a16:creationId xmlns:a16="http://schemas.microsoft.com/office/drawing/2014/main" id="{B7E7EBCF-F68F-CF1C-7E34-77D95810B06A}"/>
              </a:ext>
            </a:extLst>
          </p:cNvPr>
          <p:cNvPicPr>
            <a:picLocks noChangeAspect="1"/>
          </p:cNvPicPr>
          <p:nvPr/>
        </p:nvPicPr>
        <p:blipFill>
          <a:blip r:embed="rId3"/>
          <a:srcRect t="63339"/>
          <a:stretch/>
        </p:blipFill>
        <p:spPr>
          <a:xfrm>
            <a:off x="93044" y="1756880"/>
            <a:ext cx="12005912" cy="2301412"/>
          </a:xfrm>
          <a:prstGeom prst="rect">
            <a:avLst/>
          </a:prstGeom>
        </p:spPr>
      </p:pic>
      <mc:AlternateContent xmlns:mc="http://schemas.openxmlformats.org/markup-compatibility/2006">
        <mc:Choice xmlns:a14="http://schemas.microsoft.com/office/drawing/2010/main" Requires="a14">
          <p:sp>
            <p:nvSpPr>
              <p:cNvPr id="6" name="Rectangle 2">
                <a:extLst>
                  <a:ext uri="{FF2B5EF4-FFF2-40B4-BE49-F238E27FC236}">
                    <a16:creationId xmlns:a16="http://schemas.microsoft.com/office/drawing/2014/main" id="{35A8E349-AA98-CCC3-2B40-5B1288C2777D}"/>
                  </a:ext>
                </a:extLst>
              </p:cNvPr>
              <p:cNvSpPr>
                <a:spLocks noChangeArrowheads="1"/>
              </p:cNvSpPr>
              <p:nvPr/>
            </p:nvSpPr>
            <p:spPr bwMode="auto">
              <a:xfrm>
                <a:off x="1223055" y="5000932"/>
                <a:ext cx="9347599" cy="1754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Input x is </a:t>
                </a:r>
                <a:r>
                  <a:rPr kumimoji="0" lang="tr-TR" altLang="tr-TR" sz="1800" b="0" i="0" u="none" strike="noStrike" cap="none" normalizeH="0" baseline="0" dirty="0" err="1">
                    <a:ln>
                      <a:noFill/>
                    </a:ln>
                    <a:solidFill>
                      <a:schemeClr val="tx1"/>
                    </a:solidFill>
                    <a:effectLst/>
                    <a:latin typeface="Arial" panose="020B0604020202020204" pitchFamily="34" charset="0"/>
                  </a:rPr>
                  <a:t>transformed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to</a:t>
                </a:r>
                <a:r>
                  <a:rPr kumimoji="0" lang="tr-TR" altLang="tr-TR" sz="1800" b="0" i="0" u="none" strike="noStrike" cap="none" normalizeH="0" baseline="0" dirty="0">
                    <a:ln>
                      <a:noFill/>
                    </a:ln>
                    <a:solidFill>
                      <a:schemeClr val="tx1"/>
                    </a:solidFill>
                    <a:effectLst/>
                    <a:latin typeface="Arial" panose="020B0604020202020204" pitchFamily="34" charset="0"/>
                  </a:rPr>
                  <a:t> latent </a:t>
                </a:r>
                <a:r>
                  <a:rPr kumimoji="0" lang="tr-TR" altLang="tr-TR" sz="1800" b="0" i="0" u="none" strike="noStrike" cap="none" normalizeH="0" baseline="0" dirty="0" err="1">
                    <a:ln>
                      <a:noFill/>
                    </a:ln>
                    <a:solidFill>
                      <a:schemeClr val="tx1"/>
                    </a:solidFill>
                    <a:effectLst/>
                    <a:latin typeface="Arial" panose="020B0604020202020204" pitchFamily="34" charset="0"/>
                  </a:rPr>
                  <a:t>vector</a:t>
                </a:r>
                <a:r>
                  <a:rPr kumimoji="0" lang="tr-TR" altLang="tr-TR" sz="1800" b="0" i="0" u="none" strike="noStrike" cap="none" normalizeH="0" baseline="0" dirty="0">
                    <a:ln>
                      <a:noFill/>
                    </a:ln>
                    <a:solidFill>
                      <a:schemeClr val="tx1"/>
                    </a:solidFill>
                    <a:effectLst/>
                    <a:latin typeface="Arial" panose="020B0604020202020204" pitchFamily="34" charset="0"/>
                  </a:rPr>
                  <a:t> z </a:t>
                </a:r>
                <a:r>
                  <a:rPr kumimoji="0" lang="tr-TR" altLang="tr-TR" sz="1800" b="0" i="0" u="none" strike="noStrike" cap="none" normalizeH="0" baseline="0" dirty="0" err="1">
                    <a:ln>
                      <a:noFill/>
                    </a:ln>
                    <a:solidFill>
                      <a:schemeClr val="tx1"/>
                    </a:solidFill>
                    <a:effectLst/>
                    <a:latin typeface="Arial" panose="020B0604020202020204" pitchFamily="34" charset="0"/>
                  </a:rPr>
                  <a:t>through</a:t>
                </a:r>
                <a:r>
                  <a:rPr kumimoji="0" lang="tr-TR" altLang="tr-TR" sz="1800" b="0" i="0" u="none" strike="noStrike" cap="none" normalizeH="0" baseline="0" dirty="0">
                    <a:ln>
                      <a:noFill/>
                    </a:ln>
                    <a:solidFill>
                      <a:schemeClr val="tx1"/>
                    </a:solidFill>
                    <a:effectLst/>
                    <a:latin typeface="Arial" panose="020B0604020202020204" pitchFamily="34" charset="0"/>
                  </a:rPr>
                  <a:t> a </a:t>
                </a:r>
                <a:r>
                  <a:rPr kumimoji="0" lang="tr-TR" altLang="tr-TR" sz="1800" b="1" i="0" u="none" strike="noStrike" cap="none" normalizeH="0" baseline="0" dirty="0" err="1">
                    <a:ln>
                      <a:noFill/>
                    </a:ln>
                    <a:solidFill>
                      <a:schemeClr val="tx1"/>
                    </a:solidFill>
                    <a:effectLst/>
                    <a:latin typeface="Arial" panose="020B0604020202020204" pitchFamily="34" charset="0"/>
                  </a:rPr>
                  <a:t>reversible</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flow</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function</a:t>
                </a:r>
                <a:r>
                  <a:rPr kumimoji="0" lang="tr-TR" altLang="tr-TR" sz="1800" b="0" i="0" u="none" strike="noStrike" cap="none" normalizeH="0" baseline="0" dirty="0">
                    <a:ln>
                      <a:noFill/>
                    </a:ln>
                    <a:solidFill>
                      <a:schemeClr val="tx1"/>
                    </a:solidFill>
                    <a:effectLst/>
                    <a:latin typeface="Arial" panose="020B0604020202020204" pitchFamily="34" charset="0"/>
                  </a:rPr>
                  <a:t> f(x)</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Since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function</a:t>
                </a:r>
                <a:r>
                  <a:rPr kumimoji="0" lang="tr-TR" altLang="tr-TR" sz="1800" b="0" i="0" u="none" strike="noStrike" cap="none" normalizeH="0" baseline="0" dirty="0">
                    <a:ln>
                      <a:noFill/>
                    </a:ln>
                    <a:solidFill>
                      <a:schemeClr val="tx1"/>
                    </a:solidFill>
                    <a:effectLst/>
                    <a:latin typeface="Arial" panose="020B0604020202020204" pitchFamily="34" charset="0"/>
                  </a:rPr>
                  <a:t> is </a:t>
                </a:r>
                <a:r>
                  <a:rPr kumimoji="0" lang="tr-TR" altLang="tr-TR" sz="1800" b="0" i="0" u="none" strike="noStrike" cap="none" normalizeH="0" baseline="0" dirty="0" err="1">
                    <a:ln>
                      <a:noFill/>
                    </a:ln>
                    <a:solidFill>
                      <a:schemeClr val="tx1"/>
                    </a:solidFill>
                    <a:effectLst/>
                    <a:latin typeface="Arial" panose="020B0604020202020204" pitchFamily="34" charset="0"/>
                  </a:rPr>
                  <a:t>invertible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original</a:t>
                </a:r>
                <a:r>
                  <a:rPr kumimoji="0" lang="tr-TR" altLang="tr-TR" sz="1800" b="0" i="0" u="none" strike="noStrike" cap="none" normalizeH="0" baseline="0" dirty="0">
                    <a:ln>
                      <a:noFill/>
                    </a:ln>
                    <a:solidFill>
                      <a:schemeClr val="tx1"/>
                    </a:solidFill>
                    <a:effectLst/>
                    <a:latin typeface="Arial" panose="020B0604020202020204" pitchFamily="34" charset="0"/>
                  </a:rPr>
                  <a:t> data can be </a:t>
                </a:r>
                <a:r>
                  <a:rPr kumimoji="0" lang="tr-TR" altLang="tr-TR" sz="1800" b="0" i="0" u="none" strike="noStrike" cap="none" normalizeH="0" baseline="0" dirty="0" err="1">
                    <a:ln>
                      <a:noFill/>
                    </a:ln>
                    <a:solidFill>
                      <a:schemeClr val="tx1"/>
                    </a:solidFill>
                    <a:effectLst/>
                    <a:latin typeface="Arial" panose="020B0604020202020204" pitchFamily="34" charset="0"/>
                  </a:rPr>
                  <a:t>recovered</a:t>
                </a:r>
                <a:r>
                  <a:rPr kumimoji="0" lang="tr-TR" altLang="tr-TR" sz="1800" b="0" i="0" u="none" strike="noStrike" cap="none" normalizeH="0" baseline="0" dirty="0">
                    <a:ln>
                      <a:noFill/>
                    </a:ln>
                    <a:solidFill>
                      <a:schemeClr val="tx1"/>
                    </a:solidFill>
                    <a:effectLst/>
                    <a:latin typeface="Arial" panose="020B0604020202020204" pitchFamily="34" charset="0"/>
                  </a:rPr>
                  <a:t>: x′=</a:t>
                </a:r>
                <a14:m>
                  <m:oMath xmlns:m="http://schemas.openxmlformats.org/officeDocument/2006/math">
                    <m:sSup>
                      <m:sSupPr>
                        <m:ctrlPr>
                          <a:rPr kumimoji="0" lang="tr-TR" altLang="tr-TR" sz="1800" b="0" i="1" u="none" strike="noStrike" cap="none" normalizeH="0" baseline="0" dirty="0" smtClean="0">
                            <a:ln>
                              <a:noFill/>
                            </a:ln>
                            <a:solidFill>
                              <a:schemeClr val="tx1"/>
                            </a:solidFill>
                            <a:effectLst/>
                            <a:latin typeface="Cambria Math" panose="02040503050406030204" pitchFamily="18" charset="0"/>
                          </a:rPr>
                        </m:ctrlPr>
                      </m:sSupPr>
                      <m:e>
                        <m:r>
                          <a:rPr kumimoji="0" lang="tr-TR" altLang="tr-TR" sz="1800" b="0" i="1" u="none" strike="noStrike" cap="none" normalizeH="0" baseline="0" dirty="0" smtClean="0">
                            <a:ln>
                              <a:noFill/>
                            </a:ln>
                            <a:solidFill>
                              <a:schemeClr val="tx1"/>
                            </a:solidFill>
                            <a:effectLst/>
                            <a:latin typeface="Cambria Math" panose="02040503050406030204" pitchFamily="18" charset="0"/>
                          </a:rPr>
                          <m:t>𝑓</m:t>
                        </m:r>
                      </m:e>
                      <m:sup>
                        <m:r>
                          <a:rPr kumimoji="0" lang="tr-TR" altLang="tr-TR" sz="1800" b="0" i="1" u="none" strike="noStrike" cap="none" normalizeH="0" baseline="0" dirty="0" smtClean="0">
                            <a:ln>
                              <a:noFill/>
                            </a:ln>
                            <a:solidFill>
                              <a:schemeClr val="tx1"/>
                            </a:solidFill>
                            <a:effectLst/>
                            <a:latin typeface="Cambria Math" panose="02040503050406030204" pitchFamily="18" charset="0"/>
                          </a:rPr>
                          <m:t>−1</m:t>
                        </m:r>
                      </m:sup>
                    </m:sSup>
                  </m:oMath>
                </a14:m>
                <a:r>
                  <a:rPr kumimoji="0" lang="tr-TR" altLang="tr-TR" sz="1800" b="0" i="0" u="none" strike="noStrike" cap="none" normalizeH="0" baseline="0" dirty="0">
                    <a:ln>
                      <a:noFill/>
                    </a:ln>
                    <a:solidFill>
                      <a:schemeClr val="tx1"/>
                    </a:solidFill>
                    <a:effectLst/>
                    <a:latin typeface="Arial" panose="020B0604020202020204" pitchFamily="34" charset="0"/>
                  </a:rPr>
                  <a:t>(z)</a:t>
                </a: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a:ln>
                      <a:noFill/>
                    </a:ln>
                    <a:solidFill>
                      <a:schemeClr val="tx1"/>
                    </a:solidFill>
                    <a:effectLst/>
                    <a:latin typeface="Arial" panose="020B0604020202020204" pitchFamily="34" charset="0"/>
                  </a:rPr>
                  <a:t>Goal</a:t>
                </a:r>
                <a:r>
                  <a:rPr kumimoji="0" lang="tr-TR" altLang="tr-TR" sz="1800" b="1" i="0" u="none" strike="noStrike" cap="none" normalizeH="0" baseline="0" dirty="0">
                    <a:ln>
                      <a:noFill/>
                    </a:ln>
                    <a:solidFill>
                      <a:schemeClr val="tx1"/>
                    </a:solidFill>
                    <a:effectLst/>
                    <a:latin typeface="Arial" panose="020B0604020202020204" pitchFamily="34" charset="0"/>
                  </a:rPr>
                  <a:t>:</a:t>
                </a:r>
                <a:r>
                  <a:rPr kumimoji="0" lang="tr-TR" altLang="tr-TR" sz="1800" b="0" i="0" u="none" strike="noStrike" cap="none" normalizeH="0" baseline="0" dirty="0">
                    <a:ln>
                      <a:noFill/>
                    </a:ln>
                    <a:solidFill>
                      <a:schemeClr val="tx1"/>
                    </a:solidFill>
                    <a:effectLst/>
                    <a:latin typeface="Arial" panose="020B0604020202020204" pitchFamily="34" charset="0"/>
                  </a:rPr>
                  <a:t> Minimize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negative</a:t>
                </a:r>
                <a:r>
                  <a:rPr kumimoji="0" lang="tr-TR" altLang="tr-TR" sz="1800" b="1" i="0" u="none" strike="noStrike" cap="none" normalizeH="0" baseline="0" dirty="0">
                    <a:ln>
                      <a:noFill/>
                    </a:ln>
                    <a:solidFill>
                      <a:schemeClr val="tx1"/>
                    </a:solidFill>
                    <a:effectLst/>
                    <a:latin typeface="Arial" panose="020B0604020202020204" pitchFamily="34" charset="0"/>
                  </a:rPr>
                  <a:t> log-</a:t>
                </a:r>
                <a:r>
                  <a:rPr kumimoji="0" lang="tr-TR" altLang="tr-TR" sz="1800" b="1" i="0" u="none" strike="noStrike" cap="none" normalizeH="0" baseline="0" dirty="0" err="1">
                    <a:ln>
                      <a:noFill/>
                    </a:ln>
                    <a:solidFill>
                      <a:schemeClr val="tx1"/>
                    </a:solidFill>
                    <a:effectLst/>
                    <a:latin typeface="Arial" panose="020B0604020202020204" pitchFamily="34" charset="0"/>
                  </a:rPr>
                  <a:t>likelihood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directly</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modeling</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data </a:t>
                </a:r>
                <a:r>
                  <a:rPr kumimoji="0" lang="tr-TR" altLang="tr-TR" sz="1800" b="0" i="0" u="none" strike="noStrike" cap="none" normalizeH="0" baseline="0" dirty="0" err="1">
                    <a:ln>
                      <a:noFill/>
                    </a:ln>
                    <a:solidFill>
                      <a:schemeClr val="tx1"/>
                    </a:solidFill>
                    <a:effectLst/>
                    <a:latin typeface="Arial" panose="020B0604020202020204" pitchFamily="34" charset="0"/>
                  </a:rPr>
                  <a:t>distribution</a:t>
                </a:r>
                <a:r>
                  <a:rPr kumimoji="0" lang="tr-TR" altLang="tr-TR" sz="1800" b="0" i="0" u="none" strike="noStrike" cap="none" normalizeH="0" baseline="0" dirty="0">
                    <a:ln>
                      <a:noFill/>
                    </a:ln>
                    <a:solidFill>
                      <a:schemeClr val="tx1"/>
                    </a:solidFill>
                    <a:effectLst/>
                    <a:latin typeface="Arial" panose="020B0604020202020204" pitchFamily="34" charset="0"/>
                  </a:rPr>
                  <a:t>.</a:t>
                </a:r>
              </a:p>
            </p:txBody>
          </p:sp>
        </mc:Choice>
        <mc:Fallback>
          <p:sp>
            <p:nvSpPr>
              <p:cNvPr id="6" name="Rectangle 2">
                <a:extLst>
                  <a:ext uri="{FF2B5EF4-FFF2-40B4-BE49-F238E27FC236}">
                    <a16:creationId xmlns:a16="http://schemas.microsoft.com/office/drawing/2014/main" id="{35A8E349-AA98-CCC3-2B40-5B1288C2777D}"/>
                  </a:ext>
                </a:extLst>
              </p:cNvPr>
              <p:cNvSpPr>
                <a:spLocks noRot="1" noChangeAspect="1" noMove="1" noResize="1" noEditPoints="1" noAdjustHandles="1" noChangeArrowheads="1" noChangeShapeType="1" noTextEdit="1"/>
              </p:cNvSpPr>
              <p:nvPr/>
            </p:nvSpPr>
            <p:spPr bwMode="auto">
              <a:xfrm>
                <a:off x="1223055" y="5000932"/>
                <a:ext cx="9347599" cy="1754326"/>
              </a:xfrm>
              <a:prstGeom prst="rect">
                <a:avLst/>
              </a:prstGeom>
              <a:blipFill>
                <a:blip r:embed="rId4"/>
                <a:stretch>
                  <a:fillRect l="-457" t="-1389" b="-52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tr-TR">
                    <a:noFill/>
                  </a:rPr>
                  <a:t> </a:t>
                </a:r>
              </a:p>
            </p:txBody>
          </p:sp>
        </mc:Fallback>
      </mc:AlternateContent>
    </p:spTree>
    <p:extLst>
      <p:ext uri="{BB962C8B-B14F-4D97-AF65-F5344CB8AC3E}">
        <p14:creationId xmlns:p14="http://schemas.microsoft.com/office/powerpoint/2010/main" val="325653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435A9-3883-4CA9-BBEF-CE75091ADD34}"/>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3A6AF977-1AEE-31A2-6DE0-A6303A275E25}"/>
              </a:ext>
            </a:extLst>
          </p:cNvPr>
          <p:cNvSpPr>
            <a:spLocks noGrp="1"/>
          </p:cNvSpPr>
          <p:nvPr>
            <p:ph type="title"/>
          </p:nvPr>
        </p:nvSpPr>
        <p:spPr>
          <a:xfrm>
            <a:off x="510468" y="318911"/>
            <a:ext cx="10772775" cy="1658198"/>
          </a:xfrm>
        </p:spPr>
        <p:txBody>
          <a:bodyPr>
            <a:normAutofit/>
          </a:bodyPr>
          <a:lstStyle/>
          <a:p>
            <a:pPr algn="l">
              <a:spcAft>
                <a:spcPts val="600"/>
              </a:spcAft>
            </a:pPr>
            <a:r>
              <a:rPr lang="tr-TR" sz="4800" b="1" i="0" dirty="0">
                <a:effectLst/>
                <a:latin typeface="__Source_Sans_3_11ceb6"/>
              </a:rPr>
              <a:t>Popular </a:t>
            </a:r>
            <a:r>
              <a:rPr lang="tr-TR" sz="4800" b="1" i="0" dirty="0" err="1">
                <a:effectLst/>
                <a:latin typeface="__Source_Sans_3_11ceb6"/>
              </a:rPr>
              <a:t>Normalizing</a:t>
            </a:r>
            <a:r>
              <a:rPr lang="tr-TR" sz="4800" b="1" i="0" dirty="0">
                <a:effectLst/>
                <a:latin typeface="__Source_Sans_3_11ceb6"/>
              </a:rPr>
              <a:t> </a:t>
            </a:r>
            <a:r>
              <a:rPr lang="tr-TR" sz="4800" b="1" i="0" dirty="0" err="1">
                <a:effectLst/>
                <a:latin typeface="__Source_Sans_3_11ceb6"/>
              </a:rPr>
              <a:t>Flow</a:t>
            </a:r>
            <a:r>
              <a:rPr lang="tr-TR" sz="4800" b="1" i="0" dirty="0">
                <a:effectLst/>
                <a:latin typeface="__Source_Sans_3_11ceb6"/>
              </a:rPr>
              <a:t> </a:t>
            </a:r>
            <a:r>
              <a:rPr lang="tr-TR" sz="4800" b="1" i="0" dirty="0" err="1">
                <a:effectLst/>
                <a:latin typeface="__Source_Sans_3_11ceb6"/>
              </a:rPr>
              <a:t>Models</a:t>
            </a:r>
            <a:r>
              <a:rPr lang="tr-TR" sz="4800" b="1" i="0" dirty="0">
                <a:effectLst/>
                <a:latin typeface="__Source_Sans_3_11ceb6"/>
              </a:rPr>
              <a:t> </a:t>
            </a:r>
            <a:r>
              <a:rPr lang="tr-TR" sz="4800" b="1" i="0" dirty="0" err="1">
                <a:effectLst/>
                <a:latin typeface="__Source_Sans_3_11ceb6"/>
              </a:rPr>
              <a:t>Methods</a:t>
            </a:r>
            <a:endParaRPr lang="tr-TR" sz="4800" b="1" i="0" dirty="0">
              <a:effectLst/>
              <a:latin typeface="__Source_Sans_3_11ceb6"/>
            </a:endParaRPr>
          </a:p>
        </p:txBody>
      </p:sp>
      <p:pic>
        <p:nvPicPr>
          <p:cNvPr id="5" name="Picture 4" descr="A screenshot of a diagram&#10;&#10;AI-generated content may be incorrect.">
            <a:extLst>
              <a:ext uri="{FF2B5EF4-FFF2-40B4-BE49-F238E27FC236}">
                <a16:creationId xmlns:a16="http://schemas.microsoft.com/office/drawing/2014/main" id="{CA57E9FB-ACCA-12FD-9F1F-858C31087835}"/>
              </a:ext>
            </a:extLst>
          </p:cNvPr>
          <p:cNvPicPr>
            <a:picLocks noChangeAspect="1"/>
          </p:cNvPicPr>
          <p:nvPr/>
        </p:nvPicPr>
        <p:blipFill>
          <a:blip r:embed="rId3">
            <a:extLst>
              <a:ext uri="{28A0092B-C50C-407E-A947-70E740481C1C}">
                <a14:useLocalDpi xmlns:a14="http://schemas.microsoft.com/office/drawing/2010/main" val="0"/>
              </a:ext>
            </a:extLst>
          </a:blip>
          <a:srcRect b="7802"/>
          <a:stretch/>
        </p:blipFill>
        <p:spPr>
          <a:xfrm>
            <a:off x="3195264" y="2001098"/>
            <a:ext cx="6770670" cy="4183945"/>
          </a:xfrm>
          <a:prstGeom prst="rect">
            <a:avLst/>
          </a:prstGeom>
        </p:spPr>
      </p:pic>
    </p:spTree>
    <p:extLst>
      <p:ext uri="{BB962C8B-B14F-4D97-AF65-F5344CB8AC3E}">
        <p14:creationId xmlns:p14="http://schemas.microsoft.com/office/powerpoint/2010/main" val="39096789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2361</TotalTime>
  <Words>1014</Words>
  <Application>Microsoft Office PowerPoint</Application>
  <PresentationFormat>Widescreen</PresentationFormat>
  <Paragraphs>47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__Source_Sans_3_11ceb6</vt:lpstr>
      <vt:lpstr>Arial</vt:lpstr>
      <vt:lpstr>Calibri</vt:lpstr>
      <vt:lpstr>Calibri Light</vt:lpstr>
      <vt:lpstr>Cambria Math</vt:lpstr>
      <vt:lpstr>Work Sans</vt:lpstr>
      <vt:lpstr>Metropolitan</vt:lpstr>
      <vt:lpstr>GENERATIVE AI </vt:lpstr>
      <vt:lpstr>Normalizing Flow Models</vt:lpstr>
      <vt:lpstr>Normalizing Flow Models</vt:lpstr>
      <vt:lpstr>Normalizing Flow Models</vt:lpstr>
      <vt:lpstr>Normalizing Flow Models</vt:lpstr>
      <vt:lpstr>Normalizing Flow Models</vt:lpstr>
      <vt:lpstr>Normalizing Flow Models</vt:lpstr>
      <vt:lpstr>Normalizing Flow Models</vt:lpstr>
      <vt:lpstr>Popular Normalizing Flow Models Methods</vt:lpstr>
      <vt:lpstr>Applications of Normalizing Flow Models</vt:lpstr>
      <vt:lpstr>Normalizing Flow Models</vt:lpstr>
      <vt:lpstr>Normalizing Flow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dc:title>
  <dc:creator>Lab43</dc:creator>
  <cp:lastModifiedBy>k127a</cp:lastModifiedBy>
  <cp:revision>144</cp:revision>
  <dcterms:created xsi:type="dcterms:W3CDTF">2025-02-07T20:05:53Z</dcterms:created>
  <dcterms:modified xsi:type="dcterms:W3CDTF">2025-04-15T13:13:36Z</dcterms:modified>
</cp:coreProperties>
</file>