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14" autoAdjust="0"/>
  </p:normalViewPr>
  <p:slideViewPr>
    <p:cSldViewPr>
      <p:cViewPr varScale="1">
        <p:scale>
          <a:sx n="87" d="100"/>
          <a:sy n="87" d="100"/>
        </p:scale>
        <p:origin x="147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012E477-B70C-4632-8391-C527C9281309}" type="datetimeFigureOut">
              <a:rPr lang="tr-TR" smtClean="0"/>
              <a:t>22.09.2025</a:t>
            </a:fld>
            <a:endParaRPr lang="tr-TR"/>
          </a:p>
        </p:txBody>
      </p:sp>
      <p:sp>
        <p:nvSpPr>
          <p:cNvPr id="4" name="Slayt Resmi Yer Tutucusu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DC21EC2-CB17-468B-A2FC-B7715AAA317B}" type="slidenum">
              <a:rPr lang="tr-TR" smtClean="0"/>
              <a:t>‹#›</a:t>
            </a:fld>
            <a:endParaRPr lang="tr-TR"/>
          </a:p>
        </p:txBody>
      </p:sp>
    </p:spTree>
    <p:extLst>
      <p:ext uri="{BB962C8B-B14F-4D97-AF65-F5344CB8AC3E}">
        <p14:creationId xmlns:p14="http://schemas.microsoft.com/office/powerpoint/2010/main" val="358015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Ancak bu bağlam yerleştirme, tüm girdiyi temsil eden tek bir yerleştirme olduğundan, daha uzun cümlelerle başa çıkmayı zorlaştırır. 2014 yılında, orijinal mimariyi büyük ölçüde geliştiren dikkat adlı bir çözüm tanıtıldı.4 Dikkat, bir modelin girdi dizisinin birbiriyle alakalı olan kısımlarına odaklanmasını ("birbirlerine "dikkat etmelerini") ve Şekil 1-14'te gösterildiği gibi sinyallerini güçlendirmesini sağlar. Dikkat, belirli bir cümlede hangi kelimelerin en önemli olduğunu seçici olarak belirler. Örneğin, çıktı kelimesi "</a:t>
            </a:r>
            <a:r>
              <a:rPr lang="tr-TR" dirty="0" err="1"/>
              <a:t>lama's</a:t>
            </a:r>
            <a:r>
              <a:rPr lang="tr-TR" dirty="0"/>
              <a:t>", </a:t>
            </a:r>
            <a:r>
              <a:rPr lang="tr-TR" dirty="0" err="1"/>
              <a:t>Hollandaca'da</a:t>
            </a:r>
            <a:r>
              <a:rPr lang="tr-TR" dirty="0"/>
              <a:t> "lamalar" anlamına gelir ve bu nedenle ikisi arasındaki dikkat yüksektir. Benzer şekilde, "</a:t>
            </a:r>
            <a:r>
              <a:rPr lang="tr-TR" dirty="0" err="1"/>
              <a:t>lama's</a:t>
            </a:r>
            <a:r>
              <a:rPr lang="tr-TR" dirty="0"/>
              <a:t>" ve "ben" kelimeleri, birbirleriyle o kadar ilişkili olmadıkları için daha düşük dikkat gerektirir. 3. </a:t>
            </a:r>
            <a:r>
              <a:rPr lang="tr-TR" dirty="0" err="1"/>
              <a:t>Bölüm'de</a:t>
            </a:r>
            <a:r>
              <a:rPr lang="tr-TR" dirty="0"/>
              <a:t> dikkat mekanizmasını daha derinlemesine inceleyeceğiz.</a:t>
            </a:r>
          </a:p>
        </p:txBody>
      </p:sp>
      <p:sp>
        <p:nvSpPr>
          <p:cNvPr id="4" name="Slide Number Placeholder 3"/>
          <p:cNvSpPr>
            <a:spLocks noGrp="1"/>
          </p:cNvSpPr>
          <p:nvPr>
            <p:ph type="sldNum" sz="quarter" idx="5"/>
          </p:nvPr>
        </p:nvSpPr>
        <p:spPr/>
        <p:txBody>
          <a:bodyPr/>
          <a:lstStyle/>
          <a:p>
            <a:fld id="{DDC21EC2-CB17-468B-A2FC-B7715AAA317B}" type="slidenum">
              <a:rPr lang="tr-TR" smtClean="0"/>
              <a:t>16</a:t>
            </a:fld>
            <a:endParaRPr lang="tr-TR"/>
          </a:p>
        </p:txBody>
      </p:sp>
    </p:spTree>
    <p:extLst>
      <p:ext uri="{BB962C8B-B14F-4D97-AF65-F5344CB8AC3E}">
        <p14:creationId xmlns:p14="http://schemas.microsoft.com/office/powerpoint/2010/main" val="203527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D043B-5A36-1284-4D21-CA7CAF3515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F0D34F-DD57-5148-B88B-0ACD0126F0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CF4F8D-6A41-016C-5FC6-80649BF1A67E}"/>
              </a:ext>
            </a:extLst>
          </p:cNvPr>
          <p:cNvSpPr>
            <a:spLocks noGrp="1"/>
          </p:cNvSpPr>
          <p:nvPr>
            <p:ph type="body" idx="1"/>
          </p:nvPr>
        </p:nvSpPr>
        <p:spPr/>
        <p:txBody>
          <a:bodyPr/>
          <a:lstStyle/>
          <a:p>
            <a:r>
              <a:rPr lang="tr-TR" dirty="0"/>
              <a:t>Ancak bu bağlam yerleştirme, tüm girdiyi temsil eden tek bir yerleştirme olduğundan, daha uzun cümlelerle başa çıkmayı zorlaştırır. 2014 yılında, orijinal mimariyi büyük ölçüde geliştiren dikkat adlı bir çözüm tanıtıldı.4 Dikkat, bir modelin girdi dizisinin birbiriyle alakalı olan kısımlarına odaklanmasını ("birbirlerine "dikkat etmelerini") ve Şekil 1-14'te gösterildiği gibi sinyallerini güçlendirmesini sağlar. Dikkat, belirli bir cümlede hangi kelimelerin en önemli olduğunu seçici olarak belirler. Örneğin, çıktı kelimesi "</a:t>
            </a:r>
            <a:r>
              <a:rPr lang="tr-TR" dirty="0" err="1"/>
              <a:t>lama's</a:t>
            </a:r>
            <a:r>
              <a:rPr lang="tr-TR" dirty="0"/>
              <a:t>", </a:t>
            </a:r>
            <a:r>
              <a:rPr lang="tr-TR" dirty="0" err="1"/>
              <a:t>Hollandaca'da</a:t>
            </a:r>
            <a:r>
              <a:rPr lang="tr-TR" dirty="0"/>
              <a:t> "lamalar" anlamına gelir ve bu nedenle ikisi arasındaki dikkat yüksektir. Benzer şekilde, "</a:t>
            </a:r>
            <a:r>
              <a:rPr lang="tr-TR" dirty="0" err="1"/>
              <a:t>lama's</a:t>
            </a:r>
            <a:r>
              <a:rPr lang="tr-TR" dirty="0"/>
              <a:t>" ve "ben" kelimeleri, birbirleriyle o kadar ilişkili olmadıkları için daha düşük dikkat gerektirir. </a:t>
            </a:r>
          </a:p>
        </p:txBody>
      </p:sp>
      <p:sp>
        <p:nvSpPr>
          <p:cNvPr id="4" name="Slide Number Placeholder 3">
            <a:extLst>
              <a:ext uri="{FF2B5EF4-FFF2-40B4-BE49-F238E27FC236}">
                <a16:creationId xmlns:a16="http://schemas.microsoft.com/office/drawing/2014/main" id="{476AA895-3C8D-E005-07FA-1567E38C1CF4}"/>
              </a:ext>
            </a:extLst>
          </p:cNvPr>
          <p:cNvSpPr>
            <a:spLocks noGrp="1"/>
          </p:cNvSpPr>
          <p:nvPr>
            <p:ph type="sldNum" sz="quarter" idx="5"/>
          </p:nvPr>
        </p:nvSpPr>
        <p:spPr/>
        <p:txBody>
          <a:bodyPr/>
          <a:lstStyle/>
          <a:p>
            <a:fld id="{DDC21EC2-CB17-468B-A2FC-B7715AAA317B}" type="slidenum">
              <a:rPr lang="tr-TR" smtClean="0"/>
              <a:t>17</a:t>
            </a:fld>
            <a:endParaRPr lang="tr-TR"/>
          </a:p>
        </p:txBody>
      </p:sp>
    </p:spTree>
    <p:extLst>
      <p:ext uri="{BB962C8B-B14F-4D97-AF65-F5344CB8AC3E}">
        <p14:creationId xmlns:p14="http://schemas.microsoft.com/office/powerpoint/2010/main" val="2329207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E19B2-101B-9948-D1DF-FC5CC8B054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BB0DC5-D12C-51F9-1C2E-E06CE554ED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CA09C2-981D-5805-7490-48154DCBBC3E}"/>
              </a:ext>
            </a:extLst>
          </p:cNvPr>
          <p:cNvSpPr>
            <a:spLocks noGrp="1"/>
          </p:cNvSpPr>
          <p:nvPr>
            <p:ph type="body" idx="1"/>
          </p:nvPr>
        </p:nvSpPr>
        <p:spPr/>
        <p:txBody>
          <a:bodyPr/>
          <a:lstStyle/>
          <a:p>
            <a:r>
              <a:rPr lang="tr-TR" dirty="0"/>
              <a:t>Bu dikkat mekanizmaları kod çözücü adımına eklendiğinde, RNN, potansiyel çıktıyla ilişkili dizideki her giriş kelimesi için sinyaller üretebilir. Kod çözücüye yalnızca bir bağlam yerleştirmesi iletmek yerine, tüm giriş kelimelerinin gizli durumları iletilir. </a:t>
            </a:r>
          </a:p>
        </p:txBody>
      </p:sp>
      <p:sp>
        <p:nvSpPr>
          <p:cNvPr id="4" name="Slide Number Placeholder 3">
            <a:extLst>
              <a:ext uri="{FF2B5EF4-FFF2-40B4-BE49-F238E27FC236}">
                <a16:creationId xmlns:a16="http://schemas.microsoft.com/office/drawing/2014/main" id="{BD2D9D05-8389-BE98-64B1-4080E11CAB48}"/>
              </a:ext>
            </a:extLst>
          </p:cNvPr>
          <p:cNvSpPr>
            <a:spLocks noGrp="1"/>
          </p:cNvSpPr>
          <p:nvPr>
            <p:ph type="sldNum" sz="quarter" idx="5"/>
          </p:nvPr>
        </p:nvSpPr>
        <p:spPr/>
        <p:txBody>
          <a:bodyPr/>
          <a:lstStyle/>
          <a:p>
            <a:fld id="{DDC21EC2-CB17-468B-A2FC-B7715AAA317B}" type="slidenum">
              <a:rPr lang="tr-TR" smtClean="0"/>
              <a:t>18</a:t>
            </a:fld>
            <a:endParaRPr lang="tr-TR"/>
          </a:p>
        </p:txBody>
      </p:sp>
    </p:spTree>
    <p:extLst>
      <p:ext uri="{BB962C8B-B14F-4D97-AF65-F5344CB8AC3E}">
        <p14:creationId xmlns:p14="http://schemas.microsoft.com/office/powerpoint/2010/main" val="1422558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9/22/2025</a:t>
            </a:fld>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035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D8BD707-D9CF-40AE-B4C6-C98DA3205C09}" type="datetimeFigureOut">
              <a:rPr lang="en-US" smtClean="0"/>
              <a:t>9/22/2025</a:t>
            </a:fld>
            <a:endParaRPr lang="en-US"/>
          </a:p>
        </p:txBody>
      </p:sp>
      <p:sp>
        <p:nvSpPr>
          <p:cNvPr id="4" name="Footer Placeholder 3"/>
          <p:cNvSpPr>
            <a:spLocks noGrp="1"/>
          </p:cNvSpPr>
          <p:nvPr>
            <p:ph type="ftr" sz="quarter" idx="11"/>
          </p:nvPr>
        </p:nvSpPr>
        <p:spPr>
          <a:xfrm>
            <a:off x="684212" y="6172200"/>
            <a:ext cx="7543800" cy="365125"/>
          </a:xfrm>
          <a:prstGeom prst="rect">
            <a:avLst/>
          </a:prstGeom>
        </p:spPr>
        <p:txBody>
          <a:bodyPr/>
          <a:lstStyle/>
          <a:p>
            <a:endParaRPr lang="tr-TR" dirty="0"/>
          </a:p>
        </p:txBody>
      </p:sp>
      <p:sp>
        <p:nvSpPr>
          <p:cNvPr id="5" name="Slide Number Placeholder 4"/>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138902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9/22/2025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2342061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9/22/2025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39697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9/22/2025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3102977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9/22/2025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04020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9/22/2025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452225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1564625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133846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9/22/2025</a:t>
            </a:fld>
            <a:endParaRPr lang="en-US"/>
          </a:p>
        </p:txBody>
      </p:sp>
      <p:sp>
        <p:nvSpPr>
          <p:cNvPr id="5" name="Footer Placeholder 4"/>
          <p:cNvSpPr>
            <a:spLocks noGrp="1"/>
          </p:cNvSpPr>
          <p:nvPr>
            <p:ph type="ftr" sz="quarter" idx="11"/>
          </p:nvPr>
        </p:nvSpPr>
        <p:spPr>
          <a:xfrm>
            <a:off x="684212" y="6172200"/>
            <a:ext cx="7543800" cy="365125"/>
          </a:xfrm>
          <a:prstGeom prst="rect">
            <a:avLst/>
          </a:prstGeom>
        </p:spPr>
        <p:txBody>
          <a:bodyPr/>
          <a:lstStyle/>
          <a:p>
            <a:endParaRPr lang="tr-TR"/>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230540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D8BD707-D9CF-40AE-B4C6-C98DA3205C09}" type="datetimeFigureOut">
              <a:rPr lang="en-US" smtClean="0"/>
              <a:t>9/22/2025</a:t>
            </a:fld>
            <a:endParaRPr lang="en-US"/>
          </a:p>
        </p:txBody>
      </p:sp>
      <p:sp>
        <p:nvSpPr>
          <p:cNvPr id="6" name="Slide Number Placeholder 5"/>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1394823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9/22/2025</a:t>
            </a:fld>
            <a:endParaRPr lang="en-US"/>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tr-TR"/>
          </a:p>
        </p:txBody>
      </p:sp>
      <p:sp>
        <p:nvSpPr>
          <p:cNvPr id="7" name="Slide Number Placeholder 6"/>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192410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9/22/2025</a:t>
            </a:fld>
            <a:endParaRPr lang="en-US"/>
          </a:p>
        </p:txBody>
      </p:sp>
      <p:sp>
        <p:nvSpPr>
          <p:cNvPr id="8" name="Footer Placeholder 7"/>
          <p:cNvSpPr>
            <a:spLocks noGrp="1"/>
          </p:cNvSpPr>
          <p:nvPr>
            <p:ph type="ftr" sz="quarter" idx="11"/>
          </p:nvPr>
        </p:nvSpPr>
        <p:spPr>
          <a:xfrm>
            <a:off x="684212" y="6172200"/>
            <a:ext cx="7543800" cy="365125"/>
          </a:xfrm>
          <a:prstGeom prst="rect">
            <a:avLst/>
          </a:prstGeom>
        </p:spPr>
        <p:txBody>
          <a:bodyPr/>
          <a:lstStyle/>
          <a:p>
            <a:endParaRPr lang="tr-TR"/>
          </a:p>
        </p:txBody>
      </p:sp>
      <p:sp>
        <p:nvSpPr>
          <p:cNvPr id="9" name="Slide Number Placeholder 8"/>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10356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9/22/2025</a:t>
            </a:fld>
            <a:endParaRPr lang="en-US"/>
          </a:p>
        </p:txBody>
      </p:sp>
      <p:sp>
        <p:nvSpPr>
          <p:cNvPr id="4" name="Footer Placeholder 3"/>
          <p:cNvSpPr>
            <a:spLocks noGrp="1"/>
          </p:cNvSpPr>
          <p:nvPr>
            <p:ph type="ftr" sz="quarter" idx="11"/>
          </p:nvPr>
        </p:nvSpPr>
        <p:spPr>
          <a:xfrm>
            <a:off x="684212" y="6172200"/>
            <a:ext cx="7543800" cy="365125"/>
          </a:xfrm>
          <a:prstGeom prst="rect">
            <a:avLst/>
          </a:prstGeom>
        </p:spPr>
        <p:txBody>
          <a:bodyPr/>
          <a:lstStyle/>
          <a:p>
            <a:endParaRPr lang="tr-TR"/>
          </a:p>
        </p:txBody>
      </p:sp>
      <p:sp>
        <p:nvSpPr>
          <p:cNvPr id="5" name="Slide Number Placeholder 4"/>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9808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9/22/2025</a:t>
            </a:fld>
            <a:endParaRPr lang="en-US"/>
          </a:p>
        </p:txBody>
      </p:sp>
      <p:sp>
        <p:nvSpPr>
          <p:cNvPr id="3" name="Footer Placeholder 2"/>
          <p:cNvSpPr>
            <a:spLocks noGrp="1"/>
          </p:cNvSpPr>
          <p:nvPr>
            <p:ph type="ftr" sz="quarter" idx="11"/>
          </p:nvPr>
        </p:nvSpPr>
        <p:spPr>
          <a:xfrm>
            <a:off x="684212" y="6172200"/>
            <a:ext cx="7543800" cy="365125"/>
          </a:xfrm>
          <a:prstGeom prst="rect">
            <a:avLst/>
          </a:prstGeom>
        </p:spPr>
        <p:txBody>
          <a:bodyPr/>
          <a:lstStyle/>
          <a:p>
            <a:endParaRPr lang="tr-TR"/>
          </a:p>
        </p:txBody>
      </p:sp>
      <p:sp>
        <p:nvSpPr>
          <p:cNvPr id="4" name="Slide Number Placeholder 3"/>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52679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D8BD707-D9CF-40AE-B4C6-C98DA3205C09}" type="datetimeFigureOut">
              <a:rPr lang="en-US" smtClean="0"/>
              <a:t>9/22/2025</a:t>
            </a:fld>
            <a:endParaRPr lang="en-US"/>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tr-TR"/>
          </a:p>
        </p:txBody>
      </p:sp>
      <p:sp>
        <p:nvSpPr>
          <p:cNvPr id="7" name="Slide Number Placeholder 6"/>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2870749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D8BD707-D9CF-40AE-B4C6-C98DA3205C09}" type="datetimeFigureOut">
              <a:rPr lang="en-US" smtClean="0"/>
              <a:t>9/22/2025</a:t>
            </a:fld>
            <a:endParaRPr lang="en-US"/>
          </a:p>
        </p:txBody>
      </p:sp>
      <p:sp>
        <p:nvSpPr>
          <p:cNvPr id="6" name="Footer Placeholder 5"/>
          <p:cNvSpPr>
            <a:spLocks noGrp="1"/>
          </p:cNvSpPr>
          <p:nvPr>
            <p:ph type="ftr" sz="quarter" idx="11"/>
          </p:nvPr>
        </p:nvSpPr>
        <p:spPr>
          <a:xfrm>
            <a:off x="684212" y="6172200"/>
            <a:ext cx="7543800" cy="365125"/>
          </a:xfrm>
          <a:prstGeom prst="rect">
            <a:avLst/>
          </a:prstGeom>
        </p:spPr>
        <p:txBody>
          <a:bodyPr/>
          <a:lstStyle/>
          <a:p>
            <a:endParaRPr lang="tr-TR"/>
          </a:p>
        </p:txBody>
      </p:sp>
      <p:sp>
        <p:nvSpPr>
          <p:cNvPr id="7" name="Slide Number Placeholder 6"/>
          <p:cNvSpPr>
            <a:spLocks noGrp="1"/>
          </p:cNvSpPr>
          <p:nvPr>
            <p:ph type="sldNum" sz="quarter" idx="12"/>
          </p:nvPr>
        </p:nvSpPr>
        <p:spPr/>
        <p:txBody>
          <a:body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61983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9/22/2025</a:t>
            </a:fld>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40"/>
              </a:spcBef>
            </a:pPr>
            <a:fld id="{81D60167-4931-47E6-BA6A-407CBD079E47}" type="slidenum">
              <a:rPr lang="tr-TR" smtClean="0"/>
              <a:t>‹#›</a:t>
            </a:fld>
            <a:endParaRPr lang="tr-TR" dirty="0"/>
          </a:p>
        </p:txBody>
      </p:sp>
    </p:spTree>
    <p:extLst>
      <p:ext uri="{BB962C8B-B14F-4D97-AF65-F5344CB8AC3E}">
        <p14:creationId xmlns:p14="http://schemas.microsoft.com/office/powerpoint/2010/main" val="553305990"/>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18230" y="1295400"/>
            <a:ext cx="4919980" cy="962443"/>
          </a:xfrm>
          <a:prstGeom prst="rect">
            <a:avLst/>
          </a:prstGeom>
        </p:spPr>
        <p:txBody>
          <a:bodyPr vert="horz" wrap="square" lIns="0" tIns="13335" rIns="0" bIns="0" rtlCol="0">
            <a:spAutoFit/>
          </a:bodyPr>
          <a:lstStyle/>
          <a:p>
            <a:pPr algn="ctr">
              <a:lnSpc>
                <a:spcPts val="3650"/>
              </a:lnSpc>
            </a:pPr>
            <a:r>
              <a:rPr lang="tr-TR" sz="3200" b="1" dirty="0">
                <a:solidFill>
                  <a:srgbClr val="FFFFFF"/>
                </a:solidFill>
                <a:latin typeface="Cambria"/>
                <a:cs typeface="Cambria"/>
              </a:rPr>
              <a:t>YZM423</a:t>
            </a:r>
          </a:p>
          <a:p>
            <a:pPr algn="ctr">
              <a:lnSpc>
                <a:spcPts val="3650"/>
              </a:lnSpc>
            </a:pPr>
            <a:r>
              <a:rPr lang="tr-TR" sz="3200" b="1" dirty="0">
                <a:solidFill>
                  <a:srgbClr val="FFFFFF"/>
                </a:solidFill>
                <a:latin typeface="Cambria"/>
                <a:cs typeface="Cambria"/>
              </a:rPr>
              <a:t>BÜYÜK DİL MODELLERİ</a:t>
            </a:r>
            <a:endParaRPr sz="3200" dirty="0">
              <a:latin typeface="Cambria"/>
              <a:cs typeface="Cambria"/>
            </a:endParaRPr>
          </a:p>
        </p:txBody>
      </p:sp>
      <p:sp>
        <p:nvSpPr>
          <p:cNvPr id="3" name="object 3"/>
          <p:cNvSpPr txBox="1">
            <a:spLocks noGrp="1"/>
          </p:cNvSpPr>
          <p:nvPr>
            <p:ph type="title"/>
          </p:nvPr>
        </p:nvSpPr>
        <p:spPr>
          <a:xfrm>
            <a:off x="3835400" y="2362200"/>
            <a:ext cx="4485640" cy="940435"/>
          </a:xfrm>
          <a:prstGeom prst="rect">
            <a:avLst/>
          </a:prstGeom>
        </p:spPr>
        <p:txBody>
          <a:bodyPr vert="horz" wrap="square" lIns="0" tIns="12700" rIns="0" bIns="0" rtlCol="0">
            <a:spAutoFit/>
          </a:bodyPr>
          <a:lstStyle/>
          <a:p>
            <a:pPr marL="12700" algn="ctr">
              <a:lnSpc>
                <a:spcPct val="100000"/>
              </a:lnSpc>
              <a:spcBef>
                <a:spcPts val="100"/>
              </a:spcBef>
            </a:pPr>
            <a:r>
              <a:rPr lang="tr-TR" sz="6000" spc="-10" dirty="0"/>
              <a:t>GİRİŞ</a:t>
            </a:r>
            <a:endParaRPr sz="6000" dirty="0"/>
          </a:p>
        </p:txBody>
      </p:sp>
      <p:sp>
        <p:nvSpPr>
          <p:cNvPr id="5" name="object 5"/>
          <p:cNvSpPr txBox="1">
            <a:spLocks noGrp="1"/>
          </p:cNvSpPr>
          <p:nvPr>
            <p:ph idx="1"/>
          </p:nvPr>
        </p:nvSpPr>
        <p:spPr>
          <a:xfrm>
            <a:off x="2860040" y="3886200"/>
            <a:ext cx="6436359" cy="888064"/>
          </a:xfrm>
          <a:prstGeom prst="rect">
            <a:avLst/>
          </a:prstGeom>
        </p:spPr>
        <p:txBody>
          <a:bodyPr vert="horz" wrap="square" lIns="0" tIns="53975" rIns="0" bIns="0" rtlCol="0">
            <a:spAutoFit/>
          </a:bodyPr>
          <a:lstStyle/>
          <a:p>
            <a:pPr marL="1905" algn="ctr">
              <a:lnSpc>
                <a:spcPct val="100000"/>
              </a:lnSpc>
              <a:spcBef>
                <a:spcPts val="1130"/>
              </a:spcBef>
            </a:pPr>
            <a:r>
              <a:rPr lang="tr-TR" b="1" spc="-10" dirty="0" err="1">
                <a:solidFill>
                  <a:srgbClr val="FFFFFF"/>
                </a:solidFill>
              </a:rPr>
              <a:t>Dr.Öğr.Üyesi</a:t>
            </a:r>
            <a:r>
              <a:rPr lang="tr-TR" b="1" spc="-10" dirty="0">
                <a:solidFill>
                  <a:srgbClr val="FFFFFF"/>
                </a:solidFill>
              </a:rPr>
              <a:t> Murat ŞİMŞEK</a:t>
            </a:r>
          </a:p>
          <a:p>
            <a:pPr marL="1905" algn="ctr">
              <a:lnSpc>
                <a:spcPct val="100000"/>
              </a:lnSpc>
              <a:spcBef>
                <a:spcPts val="1130"/>
              </a:spcBef>
            </a:pPr>
            <a:r>
              <a:rPr lang="tr-TR" b="1" spc="-10" dirty="0">
                <a:solidFill>
                  <a:srgbClr val="FFFFFF"/>
                </a:solidFill>
                <a:latin typeface="Cambria"/>
                <a:cs typeface="Cambria"/>
              </a:rPr>
              <a:t>Ostim Teknik Üniversitesi</a:t>
            </a:r>
            <a:endParaRPr b="1" dirty="0">
              <a:solidFill>
                <a:srgbClr val="FFFFFF"/>
              </a:solidFill>
              <a:latin typeface="Cambria"/>
              <a:cs typeface="Cambria"/>
            </a:endParaRPr>
          </a:p>
        </p:txBody>
      </p:sp>
      <p:sp>
        <p:nvSpPr>
          <p:cNvPr id="10" name="object 10"/>
          <p:cNvSpPr txBox="1"/>
          <p:nvPr/>
        </p:nvSpPr>
        <p:spPr>
          <a:xfrm>
            <a:off x="11978640" y="6567902"/>
            <a:ext cx="16065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1200" dirty="0">
                <a:solidFill>
                  <a:srgbClr val="888888"/>
                </a:solidFill>
                <a:latin typeface="Cambria"/>
                <a:cs typeface="Cambria"/>
              </a:rPr>
              <a:t>1</a:t>
            </a:fld>
            <a:endParaRPr sz="120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378A3-6495-A00D-ECC2-FF4B775DA5DC}"/>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6E2A03E-8551-E0C3-5022-C0CB156AB468}"/>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Dense </a:t>
            </a:r>
            <a:r>
              <a:rPr lang="tr-TR" spc="-5" dirty="0" err="1"/>
              <a:t>vector</a:t>
            </a:r>
            <a:r>
              <a:rPr lang="tr-TR" spc="-5" dirty="0"/>
              <a:t> </a:t>
            </a:r>
            <a:r>
              <a:rPr lang="tr-TR" spc="-5" dirty="0" err="1"/>
              <a:t>embeddıng</a:t>
            </a:r>
            <a:r>
              <a:rPr lang="tr-TR" spc="-5" dirty="0"/>
              <a:t> </a:t>
            </a:r>
            <a:endParaRPr dirty="0"/>
          </a:p>
        </p:txBody>
      </p:sp>
      <p:sp>
        <p:nvSpPr>
          <p:cNvPr id="4" name="object 4">
            <a:extLst>
              <a:ext uri="{FF2B5EF4-FFF2-40B4-BE49-F238E27FC236}">
                <a16:creationId xmlns:a16="http://schemas.microsoft.com/office/drawing/2014/main" id="{038B6E1B-8B93-F236-FB71-F0165836FBDC}"/>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546274E6-3A5D-6591-D8A6-B93ED13EABF2}"/>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7" name="TextBox 6">
            <a:extLst>
              <a:ext uri="{FF2B5EF4-FFF2-40B4-BE49-F238E27FC236}">
                <a16:creationId xmlns:a16="http://schemas.microsoft.com/office/drawing/2014/main" id="{C70CF827-2FA2-580C-DC9E-58A300EC3F17}"/>
              </a:ext>
            </a:extLst>
          </p:cNvPr>
          <p:cNvSpPr txBox="1"/>
          <p:nvPr/>
        </p:nvSpPr>
        <p:spPr>
          <a:xfrm>
            <a:off x="609600" y="1143001"/>
            <a:ext cx="10820400" cy="923330"/>
          </a:xfrm>
          <a:prstGeom prst="rect">
            <a:avLst/>
          </a:prstGeom>
          <a:noFill/>
        </p:spPr>
        <p:txBody>
          <a:bodyPr wrap="square">
            <a:spAutoFit/>
          </a:bodyPr>
          <a:lstStyle/>
          <a:p>
            <a:pPr marL="285750" indent="-285750">
              <a:buFont typeface="Arial" panose="020B0604020202020204" pitchFamily="34" charset="0"/>
              <a:buChar char="•"/>
            </a:pPr>
            <a:r>
              <a:rPr lang="tr-TR" dirty="0"/>
              <a:t>Kelime torbası, iyi bir yaklaşım olmasına rağmen bir kusura sahiptir. </a:t>
            </a:r>
          </a:p>
          <a:p>
            <a:pPr marL="285750" indent="-285750">
              <a:buFont typeface="Arial" panose="020B0604020202020204" pitchFamily="34" charset="0"/>
              <a:buChar char="•"/>
            </a:pPr>
            <a:r>
              <a:rPr lang="tr-TR" dirty="0"/>
              <a:t>Dili, neredeyse gerçek bir kelime torbasından başka bir şey olarak görmez ve metnin anlamsal doğasını veya anlamını göz ardı eder.</a:t>
            </a:r>
          </a:p>
        </p:txBody>
      </p:sp>
      <p:sp>
        <p:nvSpPr>
          <p:cNvPr id="10" name="TextBox 9">
            <a:extLst>
              <a:ext uri="{FF2B5EF4-FFF2-40B4-BE49-F238E27FC236}">
                <a16:creationId xmlns:a16="http://schemas.microsoft.com/office/drawing/2014/main" id="{0DD0D244-0ED0-01B4-DB15-78178F5CC1DD}"/>
              </a:ext>
            </a:extLst>
          </p:cNvPr>
          <p:cNvSpPr txBox="1"/>
          <p:nvPr/>
        </p:nvSpPr>
        <p:spPr>
          <a:xfrm>
            <a:off x="457200" y="2066331"/>
            <a:ext cx="10439400" cy="2031325"/>
          </a:xfrm>
          <a:prstGeom prst="rect">
            <a:avLst/>
          </a:prstGeom>
          <a:noFill/>
        </p:spPr>
        <p:txBody>
          <a:bodyPr wrap="square">
            <a:spAutoFit/>
          </a:bodyPr>
          <a:lstStyle/>
          <a:p>
            <a:pPr marL="285750" indent="-285750">
              <a:buFont typeface="Arial" panose="020B0604020202020204" pitchFamily="34" charset="0"/>
              <a:buChar char="•"/>
            </a:pPr>
            <a:r>
              <a:rPr lang="tr-TR" dirty="0"/>
              <a:t>2013 yılında ortaya çıkan word2vec, gömülü metinlerde metnin anlamını yakalamaya yönelik ilk başarılı girişimlerden biridir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Gömülü metinler, anlamını yakalamaya çalışan verilerin vektörel temsilleridir.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Bunu yapmak için word2vec, Wikipedia'nın tamamı gibi büyük miktarda metinsel veri üzerinde eğitim alarak kelimelerin anlamsal temsillerini öğrenir.</a:t>
            </a:r>
          </a:p>
        </p:txBody>
      </p:sp>
      <p:pic>
        <p:nvPicPr>
          <p:cNvPr id="12" name="Picture 11">
            <a:extLst>
              <a:ext uri="{FF2B5EF4-FFF2-40B4-BE49-F238E27FC236}">
                <a16:creationId xmlns:a16="http://schemas.microsoft.com/office/drawing/2014/main" id="{002A0E67-613B-8F7C-6ED3-EEAC31565542}"/>
              </a:ext>
            </a:extLst>
          </p:cNvPr>
          <p:cNvPicPr>
            <a:picLocks noChangeAspect="1"/>
          </p:cNvPicPr>
          <p:nvPr/>
        </p:nvPicPr>
        <p:blipFill>
          <a:blip r:embed="rId2"/>
          <a:stretch>
            <a:fillRect/>
          </a:stretch>
        </p:blipFill>
        <p:spPr>
          <a:xfrm>
            <a:off x="3886200" y="4199057"/>
            <a:ext cx="3795590" cy="2296332"/>
          </a:xfrm>
          <a:prstGeom prst="rect">
            <a:avLst/>
          </a:prstGeom>
        </p:spPr>
      </p:pic>
    </p:spTree>
    <p:extLst>
      <p:ext uri="{BB962C8B-B14F-4D97-AF65-F5344CB8AC3E}">
        <p14:creationId xmlns:p14="http://schemas.microsoft.com/office/powerpoint/2010/main" val="51134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6F61B-5754-CFF4-17EA-259BA3D940C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6E090496-5DF0-69F6-FF2B-711F5CE3DA42}"/>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Dense </a:t>
            </a:r>
            <a:r>
              <a:rPr lang="tr-TR" spc="-5" dirty="0" err="1"/>
              <a:t>vector</a:t>
            </a:r>
            <a:r>
              <a:rPr lang="tr-TR" spc="-5" dirty="0"/>
              <a:t> </a:t>
            </a:r>
            <a:r>
              <a:rPr lang="tr-TR" spc="-5" dirty="0" err="1"/>
              <a:t>embeddıng</a:t>
            </a:r>
            <a:r>
              <a:rPr lang="tr-TR" spc="-5" dirty="0"/>
              <a:t> </a:t>
            </a:r>
            <a:endParaRPr dirty="0"/>
          </a:p>
        </p:txBody>
      </p:sp>
      <p:sp>
        <p:nvSpPr>
          <p:cNvPr id="4" name="object 4">
            <a:extLst>
              <a:ext uri="{FF2B5EF4-FFF2-40B4-BE49-F238E27FC236}">
                <a16:creationId xmlns:a16="http://schemas.microsoft.com/office/drawing/2014/main" id="{E80A5A8E-3B71-96E2-66D9-E31625FCDD13}"/>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60C4F104-0099-AB80-76E4-35FD8A27867B}"/>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730FFF30-0DE7-F1F5-C482-B868E1810FF1}"/>
              </a:ext>
            </a:extLst>
          </p:cNvPr>
          <p:cNvPicPr>
            <a:picLocks noChangeAspect="1"/>
          </p:cNvPicPr>
          <p:nvPr/>
        </p:nvPicPr>
        <p:blipFill>
          <a:blip r:embed="rId2"/>
          <a:stretch>
            <a:fillRect/>
          </a:stretch>
        </p:blipFill>
        <p:spPr>
          <a:xfrm>
            <a:off x="2057400" y="1371600"/>
            <a:ext cx="6773333" cy="1332089"/>
          </a:xfrm>
          <a:prstGeom prst="rect">
            <a:avLst/>
          </a:prstGeom>
        </p:spPr>
      </p:pic>
      <p:pic>
        <p:nvPicPr>
          <p:cNvPr id="9" name="Picture 8">
            <a:extLst>
              <a:ext uri="{FF2B5EF4-FFF2-40B4-BE49-F238E27FC236}">
                <a16:creationId xmlns:a16="http://schemas.microsoft.com/office/drawing/2014/main" id="{F8938ACF-2D18-0101-0BD7-A87363AF455F}"/>
              </a:ext>
            </a:extLst>
          </p:cNvPr>
          <p:cNvPicPr>
            <a:picLocks noChangeAspect="1"/>
          </p:cNvPicPr>
          <p:nvPr/>
        </p:nvPicPr>
        <p:blipFill>
          <a:blip r:embed="rId3"/>
          <a:stretch>
            <a:fillRect/>
          </a:stretch>
        </p:blipFill>
        <p:spPr>
          <a:xfrm>
            <a:off x="282846" y="3048000"/>
            <a:ext cx="6773333" cy="2788356"/>
          </a:xfrm>
          <a:prstGeom prst="rect">
            <a:avLst/>
          </a:prstGeom>
        </p:spPr>
      </p:pic>
      <p:sp>
        <p:nvSpPr>
          <p:cNvPr id="13" name="TextBox 12">
            <a:extLst>
              <a:ext uri="{FF2B5EF4-FFF2-40B4-BE49-F238E27FC236}">
                <a16:creationId xmlns:a16="http://schemas.microsoft.com/office/drawing/2014/main" id="{ED2DDE1A-3801-975D-3F7F-51EFCFB1A8AA}"/>
              </a:ext>
            </a:extLst>
          </p:cNvPr>
          <p:cNvSpPr txBox="1"/>
          <p:nvPr/>
        </p:nvSpPr>
        <p:spPr>
          <a:xfrm>
            <a:off x="7056179" y="3205847"/>
            <a:ext cx="4398781" cy="1477328"/>
          </a:xfrm>
          <a:prstGeom prst="rect">
            <a:avLst/>
          </a:prstGeom>
          <a:noFill/>
        </p:spPr>
        <p:txBody>
          <a:bodyPr wrap="square">
            <a:spAutoFit/>
          </a:bodyPr>
          <a:lstStyle/>
          <a:p>
            <a:r>
              <a:rPr lang="tr-TR" dirty="0"/>
              <a:t>Gömme değerleri, kelimeleri temsil etmek için kullanılan özellikleri temsil eder.</a:t>
            </a:r>
          </a:p>
          <a:p>
            <a:r>
              <a:rPr lang="tr-TR" dirty="0"/>
              <a:t>Boyutların kavramları temsil ettiğini varsayarak aşırı basitleştirebiliriz</a:t>
            </a:r>
          </a:p>
        </p:txBody>
      </p:sp>
    </p:spTree>
    <p:extLst>
      <p:ext uri="{BB962C8B-B14F-4D97-AF65-F5344CB8AC3E}">
        <p14:creationId xmlns:p14="http://schemas.microsoft.com/office/powerpoint/2010/main" val="1505110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E95C4-14CC-9E8F-2361-BEC5EFBBB332}"/>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E03F1F4D-78CB-51BF-0E22-44FE557C514A}"/>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Dense </a:t>
            </a:r>
            <a:r>
              <a:rPr lang="tr-TR" spc="-5" dirty="0" err="1"/>
              <a:t>vector</a:t>
            </a:r>
            <a:r>
              <a:rPr lang="tr-TR" spc="-5" dirty="0"/>
              <a:t> </a:t>
            </a:r>
            <a:r>
              <a:rPr lang="tr-TR" spc="-5" dirty="0" err="1"/>
              <a:t>embeddıng</a:t>
            </a:r>
            <a:r>
              <a:rPr lang="tr-TR" spc="-5" dirty="0"/>
              <a:t> </a:t>
            </a:r>
            <a:endParaRPr dirty="0"/>
          </a:p>
        </p:txBody>
      </p:sp>
      <p:sp>
        <p:nvSpPr>
          <p:cNvPr id="4" name="object 4">
            <a:extLst>
              <a:ext uri="{FF2B5EF4-FFF2-40B4-BE49-F238E27FC236}">
                <a16:creationId xmlns:a16="http://schemas.microsoft.com/office/drawing/2014/main" id="{2A4DD97F-88AA-E80B-C24D-49F452A09337}"/>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6B79BEA5-BB55-CA03-DA54-7D0E70D092B5}"/>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2A1D3BE9-375F-52A9-3B4D-678B52628C67}"/>
              </a:ext>
            </a:extLst>
          </p:cNvPr>
          <p:cNvPicPr>
            <a:picLocks noChangeAspect="1"/>
          </p:cNvPicPr>
          <p:nvPr/>
        </p:nvPicPr>
        <p:blipFill>
          <a:blip r:embed="rId2"/>
          <a:stretch>
            <a:fillRect/>
          </a:stretch>
        </p:blipFill>
        <p:spPr>
          <a:xfrm>
            <a:off x="2057400" y="1566622"/>
            <a:ext cx="6773333" cy="3872089"/>
          </a:xfrm>
          <a:prstGeom prst="rect">
            <a:avLst/>
          </a:prstGeom>
        </p:spPr>
      </p:pic>
    </p:spTree>
    <p:extLst>
      <p:ext uri="{BB962C8B-B14F-4D97-AF65-F5344CB8AC3E}">
        <p14:creationId xmlns:p14="http://schemas.microsoft.com/office/powerpoint/2010/main" val="2122504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EB748-579C-264F-330D-228785C081D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C0FED19-4626-2E88-49EE-4128B3C993F7}"/>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Dense </a:t>
            </a:r>
            <a:r>
              <a:rPr lang="tr-TR" spc="-5" dirty="0" err="1"/>
              <a:t>vector</a:t>
            </a:r>
            <a:r>
              <a:rPr lang="tr-TR" spc="-5" dirty="0"/>
              <a:t> </a:t>
            </a:r>
            <a:r>
              <a:rPr lang="tr-TR" spc="-5" dirty="0" err="1"/>
              <a:t>embeddıng</a:t>
            </a:r>
            <a:r>
              <a:rPr lang="tr-TR" spc="-5" dirty="0"/>
              <a:t> </a:t>
            </a:r>
            <a:endParaRPr dirty="0"/>
          </a:p>
        </p:txBody>
      </p:sp>
      <p:sp>
        <p:nvSpPr>
          <p:cNvPr id="4" name="object 4">
            <a:extLst>
              <a:ext uri="{FF2B5EF4-FFF2-40B4-BE49-F238E27FC236}">
                <a16:creationId xmlns:a16="http://schemas.microsoft.com/office/drawing/2014/main" id="{1DD85198-80E8-3D52-F88C-738005418459}"/>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445BEC7B-D935-EA74-0E61-1F9E5839C32B}"/>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7769584B-2A58-C59D-81A3-2B70D2A2513D}"/>
              </a:ext>
            </a:extLst>
          </p:cNvPr>
          <p:cNvPicPr>
            <a:picLocks noChangeAspect="1"/>
          </p:cNvPicPr>
          <p:nvPr/>
        </p:nvPicPr>
        <p:blipFill>
          <a:blip r:embed="rId2"/>
          <a:stretch>
            <a:fillRect/>
          </a:stretch>
        </p:blipFill>
        <p:spPr>
          <a:xfrm>
            <a:off x="2362200" y="1323037"/>
            <a:ext cx="6773333" cy="4718756"/>
          </a:xfrm>
          <a:prstGeom prst="rect">
            <a:avLst/>
          </a:prstGeom>
        </p:spPr>
      </p:pic>
    </p:spTree>
    <p:extLst>
      <p:ext uri="{BB962C8B-B14F-4D97-AF65-F5344CB8AC3E}">
        <p14:creationId xmlns:p14="http://schemas.microsoft.com/office/powerpoint/2010/main" val="229449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11998-8851-6E2C-2075-173116FEE14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D5522CF7-6B04-E45A-7FFD-FC6CC760F2DD}"/>
              </a:ext>
            </a:extLst>
          </p:cNvPr>
          <p:cNvSpPr txBox="1">
            <a:spLocks noGrp="1"/>
          </p:cNvSpPr>
          <p:nvPr>
            <p:ph type="title"/>
          </p:nvPr>
        </p:nvSpPr>
        <p:spPr>
          <a:xfrm>
            <a:off x="245465" y="154290"/>
            <a:ext cx="11696700" cy="504625"/>
          </a:xfrm>
          <a:prstGeom prst="rect">
            <a:avLst/>
          </a:prstGeom>
        </p:spPr>
        <p:txBody>
          <a:bodyPr vert="horz" wrap="square" lIns="0" tIns="12065" rIns="0" bIns="0" rtlCol="0">
            <a:spAutoFit/>
          </a:bodyPr>
          <a:lstStyle/>
          <a:p>
            <a:pPr marL="12700">
              <a:lnSpc>
                <a:spcPct val="100000"/>
              </a:lnSpc>
              <a:spcBef>
                <a:spcPts val="95"/>
              </a:spcBef>
            </a:pPr>
            <a:r>
              <a:rPr lang="en-US" sz="3200" spc="-5" dirty="0"/>
              <a:t>Encoding and Decoding Context with Attention</a:t>
            </a:r>
            <a:endParaRPr sz="3200" dirty="0"/>
          </a:p>
        </p:txBody>
      </p:sp>
      <p:sp>
        <p:nvSpPr>
          <p:cNvPr id="4" name="object 4">
            <a:extLst>
              <a:ext uri="{FF2B5EF4-FFF2-40B4-BE49-F238E27FC236}">
                <a16:creationId xmlns:a16="http://schemas.microsoft.com/office/drawing/2014/main" id="{660ECFF8-C22F-91FA-CB51-2A229F25E324}"/>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550FC399-DC02-9CB8-F8EA-068F23C019D6}"/>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7" name="TextBox 6">
            <a:extLst>
              <a:ext uri="{FF2B5EF4-FFF2-40B4-BE49-F238E27FC236}">
                <a16:creationId xmlns:a16="http://schemas.microsoft.com/office/drawing/2014/main" id="{299F42D9-1E36-677C-7A53-C084C916FF7A}"/>
              </a:ext>
            </a:extLst>
          </p:cNvPr>
          <p:cNvSpPr txBox="1"/>
          <p:nvPr/>
        </p:nvSpPr>
        <p:spPr>
          <a:xfrm>
            <a:off x="609600" y="1295400"/>
            <a:ext cx="10210800" cy="1477328"/>
          </a:xfrm>
          <a:prstGeom prst="rect">
            <a:avLst/>
          </a:prstGeom>
          <a:noFill/>
        </p:spPr>
        <p:txBody>
          <a:bodyPr wrap="square">
            <a:spAutoFit/>
          </a:bodyPr>
          <a:lstStyle/>
          <a:p>
            <a:pPr marL="285750" indent="-285750">
              <a:buFont typeface="Arial" panose="020B0604020202020204" pitchFamily="34" charset="0"/>
              <a:buChar char="•"/>
            </a:pPr>
            <a:r>
              <a:rPr lang="tr-TR" dirty="0"/>
              <a:t>word2vec'in eğitim süreci, kelimelerin statik, indirilebilir temsillerini oluşturur. </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Örneğin, "banka" kelimesi, kullanıldığı bağlamdan bağımsız olarak her zaman aynı yerleştirmeye sahip olacaktır. Ancak, "banka" hem bir finans bankasını hem de bir nehrin kıyısını ifade edebilir. Anlamı ve dolayısıyla yerleştirmeleri, bağlama göre değişmelidir.</a:t>
            </a:r>
          </a:p>
        </p:txBody>
      </p:sp>
      <p:sp>
        <p:nvSpPr>
          <p:cNvPr id="9" name="TextBox 8">
            <a:extLst>
              <a:ext uri="{FF2B5EF4-FFF2-40B4-BE49-F238E27FC236}">
                <a16:creationId xmlns:a16="http://schemas.microsoft.com/office/drawing/2014/main" id="{1AF53A70-068A-E591-F8ED-635A2A699B79}"/>
              </a:ext>
            </a:extLst>
          </p:cNvPr>
          <p:cNvSpPr txBox="1"/>
          <p:nvPr/>
        </p:nvSpPr>
        <p:spPr>
          <a:xfrm>
            <a:off x="838200" y="2971800"/>
            <a:ext cx="10287000" cy="1477328"/>
          </a:xfrm>
          <a:prstGeom prst="rect">
            <a:avLst/>
          </a:prstGeom>
          <a:noFill/>
        </p:spPr>
        <p:txBody>
          <a:bodyPr wrap="square">
            <a:spAutoFit/>
          </a:bodyPr>
          <a:lstStyle/>
          <a:p>
            <a:pPr marL="285750" indent="-285750">
              <a:buFont typeface="Arial" panose="020B0604020202020204" pitchFamily="34" charset="0"/>
              <a:buChar char="•"/>
            </a:pPr>
            <a:r>
              <a:rPr lang="tr-TR" dirty="0"/>
              <a:t>Bunu yapmak için, bu </a:t>
            </a:r>
            <a:r>
              <a:rPr lang="tr-TR" dirty="0" err="1"/>
              <a:t>RNN'ler</a:t>
            </a:r>
            <a:r>
              <a:rPr lang="tr-TR" dirty="0"/>
              <a:t> iki görev için kullanılır: bir girdi cümlesini kodlamak veya temsil etmek ve bir çıktı cümlesini kod çözmek veya üretmek.</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Bu kavramı, "Lamaları seviyorum" gibi bir cümlenin Hollandaca "</a:t>
            </a:r>
            <a:r>
              <a:rPr lang="tr-TR" dirty="0" err="1"/>
              <a:t>Ik</a:t>
            </a:r>
            <a:r>
              <a:rPr lang="tr-TR" dirty="0"/>
              <a:t> </a:t>
            </a:r>
            <a:r>
              <a:rPr lang="tr-TR" dirty="0" err="1"/>
              <a:t>hou</a:t>
            </a:r>
            <a:r>
              <a:rPr lang="tr-TR" dirty="0"/>
              <a:t> </a:t>
            </a:r>
            <a:r>
              <a:rPr lang="tr-TR" dirty="0" err="1"/>
              <a:t>van</a:t>
            </a:r>
            <a:r>
              <a:rPr lang="tr-TR" dirty="0"/>
              <a:t> </a:t>
            </a:r>
            <a:r>
              <a:rPr lang="tr-TR" dirty="0" err="1"/>
              <a:t>lama's"a</a:t>
            </a:r>
            <a:r>
              <a:rPr lang="tr-TR" dirty="0"/>
              <a:t> nasıl çevrildiğini göstererek açıklar.</a:t>
            </a:r>
          </a:p>
        </p:txBody>
      </p:sp>
      <p:pic>
        <p:nvPicPr>
          <p:cNvPr id="11" name="Picture 10">
            <a:extLst>
              <a:ext uri="{FF2B5EF4-FFF2-40B4-BE49-F238E27FC236}">
                <a16:creationId xmlns:a16="http://schemas.microsoft.com/office/drawing/2014/main" id="{99A5F5F3-F15B-F281-05E9-2651793D51EA}"/>
              </a:ext>
            </a:extLst>
          </p:cNvPr>
          <p:cNvPicPr>
            <a:picLocks noChangeAspect="1"/>
          </p:cNvPicPr>
          <p:nvPr/>
        </p:nvPicPr>
        <p:blipFill>
          <a:blip r:embed="rId2"/>
          <a:stretch>
            <a:fillRect/>
          </a:stretch>
        </p:blipFill>
        <p:spPr>
          <a:xfrm>
            <a:off x="4648200" y="4267200"/>
            <a:ext cx="4343400" cy="2167466"/>
          </a:xfrm>
          <a:prstGeom prst="rect">
            <a:avLst/>
          </a:prstGeom>
        </p:spPr>
      </p:pic>
    </p:spTree>
    <p:extLst>
      <p:ext uri="{BB962C8B-B14F-4D97-AF65-F5344CB8AC3E}">
        <p14:creationId xmlns:p14="http://schemas.microsoft.com/office/powerpoint/2010/main" val="1099973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343B7-058F-DB5A-5F5D-85C785B681D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938089B1-44AD-BC4D-D84C-84364E52177D}"/>
              </a:ext>
            </a:extLst>
          </p:cNvPr>
          <p:cNvSpPr txBox="1">
            <a:spLocks noGrp="1"/>
          </p:cNvSpPr>
          <p:nvPr>
            <p:ph type="title"/>
          </p:nvPr>
        </p:nvSpPr>
        <p:spPr>
          <a:xfrm>
            <a:off x="245465" y="154290"/>
            <a:ext cx="11696700" cy="504625"/>
          </a:xfrm>
          <a:prstGeom prst="rect">
            <a:avLst/>
          </a:prstGeom>
        </p:spPr>
        <p:txBody>
          <a:bodyPr vert="horz" wrap="square" lIns="0" tIns="12065" rIns="0" bIns="0" rtlCol="0">
            <a:spAutoFit/>
          </a:bodyPr>
          <a:lstStyle/>
          <a:p>
            <a:pPr marL="12700">
              <a:lnSpc>
                <a:spcPct val="100000"/>
              </a:lnSpc>
              <a:spcBef>
                <a:spcPts val="95"/>
              </a:spcBef>
            </a:pPr>
            <a:r>
              <a:rPr lang="en-US" sz="3200" spc="-5" dirty="0"/>
              <a:t>Encoding and Decoding Context with Attention</a:t>
            </a:r>
            <a:endParaRPr sz="3200" dirty="0"/>
          </a:p>
        </p:txBody>
      </p:sp>
      <p:sp>
        <p:nvSpPr>
          <p:cNvPr id="4" name="object 4">
            <a:extLst>
              <a:ext uri="{FF2B5EF4-FFF2-40B4-BE49-F238E27FC236}">
                <a16:creationId xmlns:a16="http://schemas.microsoft.com/office/drawing/2014/main" id="{5D4BE821-F161-4CDD-4BDE-9E2833FC8301}"/>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9FF9A0DB-6F05-5DAA-8D7B-FD788824C930}"/>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8521C219-A34D-2F80-BBB3-0CD9778EE27C}"/>
              </a:ext>
            </a:extLst>
          </p:cNvPr>
          <p:cNvPicPr>
            <a:picLocks noChangeAspect="1"/>
          </p:cNvPicPr>
          <p:nvPr/>
        </p:nvPicPr>
        <p:blipFill>
          <a:blip r:embed="rId2"/>
          <a:stretch>
            <a:fillRect/>
          </a:stretch>
        </p:blipFill>
        <p:spPr>
          <a:xfrm>
            <a:off x="1676400" y="1042587"/>
            <a:ext cx="7543800" cy="3885058"/>
          </a:xfrm>
          <a:prstGeom prst="rect">
            <a:avLst/>
          </a:prstGeom>
        </p:spPr>
      </p:pic>
    </p:spTree>
    <p:extLst>
      <p:ext uri="{BB962C8B-B14F-4D97-AF65-F5344CB8AC3E}">
        <p14:creationId xmlns:p14="http://schemas.microsoft.com/office/powerpoint/2010/main" val="92842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78D9E-4F82-4E46-DBFA-328393268D73}"/>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1A76612-FE14-53A1-795B-7B83DC358DC7}"/>
              </a:ext>
            </a:extLst>
          </p:cNvPr>
          <p:cNvSpPr txBox="1">
            <a:spLocks noGrp="1"/>
          </p:cNvSpPr>
          <p:nvPr>
            <p:ph type="title"/>
          </p:nvPr>
        </p:nvSpPr>
        <p:spPr>
          <a:xfrm>
            <a:off x="245465" y="154290"/>
            <a:ext cx="11696700" cy="504625"/>
          </a:xfrm>
          <a:prstGeom prst="rect">
            <a:avLst/>
          </a:prstGeom>
        </p:spPr>
        <p:txBody>
          <a:bodyPr vert="horz" wrap="square" lIns="0" tIns="12065" rIns="0" bIns="0" rtlCol="0">
            <a:spAutoFit/>
          </a:bodyPr>
          <a:lstStyle/>
          <a:p>
            <a:pPr marL="12700">
              <a:lnSpc>
                <a:spcPct val="100000"/>
              </a:lnSpc>
              <a:spcBef>
                <a:spcPts val="95"/>
              </a:spcBef>
            </a:pPr>
            <a:r>
              <a:rPr lang="en-US" sz="3200" spc="-5" dirty="0"/>
              <a:t>Encoding and Decoding Context with Attention</a:t>
            </a:r>
            <a:endParaRPr sz="3200" dirty="0"/>
          </a:p>
        </p:txBody>
      </p:sp>
      <p:sp>
        <p:nvSpPr>
          <p:cNvPr id="4" name="object 4">
            <a:extLst>
              <a:ext uri="{FF2B5EF4-FFF2-40B4-BE49-F238E27FC236}">
                <a16:creationId xmlns:a16="http://schemas.microsoft.com/office/drawing/2014/main" id="{D74F199A-6767-9303-D73A-8C774B5A4273}"/>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254C0B54-1D02-15A1-95B4-6BEE8A214EE9}"/>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ECB2F77C-51CB-D941-94A2-8D6EAD4E06C0}"/>
              </a:ext>
            </a:extLst>
          </p:cNvPr>
          <p:cNvPicPr>
            <a:picLocks noChangeAspect="1"/>
          </p:cNvPicPr>
          <p:nvPr/>
        </p:nvPicPr>
        <p:blipFill>
          <a:blip r:embed="rId3"/>
          <a:stretch>
            <a:fillRect/>
          </a:stretch>
        </p:blipFill>
        <p:spPr>
          <a:xfrm>
            <a:off x="2286000" y="943795"/>
            <a:ext cx="6773333" cy="5655733"/>
          </a:xfrm>
          <a:prstGeom prst="rect">
            <a:avLst/>
          </a:prstGeom>
        </p:spPr>
      </p:pic>
    </p:spTree>
    <p:extLst>
      <p:ext uri="{BB962C8B-B14F-4D97-AF65-F5344CB8AC3E}">
        <p14:creationId xmlns:p14="http://schemas.microsoft.com/office/powerpoint/2010/main" val="3027479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F75B9-BAF0-D5D5-907E-6571246BE137}"/>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4844D05-B845-311B-69DC-F7EA1BF8B2A0}"/>
              </a:ext>
            </a:extLst>
          </p:cNvPr>
          <p:cNvSpPr txBox="1">
            <a:spLocks noGrp="1"/>
          </p:cNvSpPr>
          <p:nvPr>
            <p:ph type="title"/>
          </p:nvPr>
        </p:nvSpPr>
        <p:spPr>
          <a:xfrm>
            <a:off x="245465" y="154290"/>
            <a:ext cx="11696700" cy="504625"/>
          </a:xfrm>
          <a:prstGeom prst="rect">
            <a:avLst/>
          </a:prstGeom>
        </p:spPr>
        <p:txBody>
          <a:bodyPr vert="horz" wrap="square" lIns="0" tIns="12065" rIns="0" bIns="0" rtlCol="0">
            <a:spAutoFit/>
          </a:bodyPr>
          <a:lstStyle/>
          <a:p>
            <a:pPr marL="12700">
              <a:lnSpc>
                <a:spcPct val="100000"/>
              </a:lnSpc>
              <a:spcBef>
                <a:spcPts val="95"/>
              </a:spcBef>
            </a:pPr>
            <a:r>
              <a:rPr lang="en-US" sz="3200" spc="-5" dirty="0"/>
              <a:t>Encoding and Decoding Context with Attention</a:t>
            </a:r>
            <a:endParaRPr sz="3200" dirty="0"/>
          </a:p>
        </p:txBody>
      </p:sp>
      <p:sp>
        <p:nvSpPr>
          <p:cNvPr id="4" name="object 4">
            <a:extLst>
              <a:ext uri="{FF2B5EF4-FFF2-40B4-BE49-F238E27FC236}">
                <a16:creationId xmlns:a16="http://schemas.microsoft.com/office/drawing/2014/main" id="{82D2A869-E493-72D0-8B5E-56AE1BA95C4E}"/>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EAFC92C0-44D6-766D-C036-63EBBAA2AAE6}"/>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371CFE62-99E2-BBE8-54CD-98AADE61660A}"/>
              </a:ext>
            </a:extLst>
          </p:cNvPr>
          <p:cNvPicPr>
            <a:picLocks noChangeAspect="1"/>
          </p:cNvPicPr>
          <p:nvPr/>
        </p:nvPicPr>
        <p:blipFill>
          <a:blip r:embed="rId3"/>
          <a:stretch>
            <a:fillRect/>
          </a:stretch>
        </p:blipFill>
        <p:spPr>
          <a:xfrm>
            <a:off x="1219200" y="1600200"/>
            <a:ext cx="8128000" cy="3657600"/>
          </a:xfrm>
          <a:prstGeom prst="rect">
            <a:avLst/>
          </a:prstGeom>
        </p:spPr>
      </p:pic>
      <p:sp>
        <p:nvSpPr>
          <p:cNvPr id="9" name="TextBox 8">
            <a:extLst>
              <a:ext uri="{FF2B5EF4-FFF2-40B4-BE49-F238E27FC236}">
                <a16:creationId xmlns:a16="http://schemas.microsoft.com/office/drawing/2014/main" id="{D7D14ECB-AF03-DA56-DDE8-2E6EB75644A1}"/>
              </a:ext>
            </a:extLst>
          </p:cNvPr>
          <p:cNvSpPr txBox="1"/>
          <p:nvPr/>
        </p:nvSpPr>
        <p:spPr>
          <a:xfrm>
            <a:off x="2590800" y="5526893"/>
            <a:ext cx="6108852" cy="923330"/>
          </a:xfrm>
          <a:prstGeom prst="rect">
            <a:avLst/>
          </a:prstGeom>
          <a:noFill/>
        </p:spPr>
        <p:txBody>
          <a:bodyPr wrap="square">
            <a:spAutoFit/>
          </a:bodyPr>
          <a:lstStyle/>
          <a:p>
            <a:r>
              <a:rPr lang="tr-TR" dirty="0"/>
              <a:t>Dikkat, bir modelin, birbiriyle az ya da çok ilişkili olabilecek dizilerin belirli kısımlarına "dikkat etmesini" sağlar.</a:t>
            </a:r>
          </a:p>
        </p:txBody>
      </p:sp>
    </p:spTree>
    <p:extLst>
      <p:ext uri="{BB962C8B-B14F-4D97-AF65-F5344CB8AC3E}">
        <p14:creationId xmlns:p14="http://schemas.microsoft.com/office/powerpoint/2010/main" val="3586595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8D28A-0D8B-C3A9-9B3D-54A2810F88CF}"/>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795F54B-2420-8887-D516-8F7E1B25484C}"/>
              </a:ext>
            </a:extLst>
          </p:cNvPr>
          <p:cNvSpPr txBox="1">
            <a:spLocks noGrp="1"/>
          </p:cNvSpPr>
          <p:nvPr>
            <p:ph type="title"/>
          </p:nvPr>
        </p:nvSpPr>
        <p:spPr>
          <a:xfrm>
            <a:off x="245465" y="154290"/>
            <a:ext cx="11696700" cy="504625"/>
          </a:xfrm>
          <a:prstGeom prst="rect">
            <a:avLst/>
          </a:prstGeom>
        </p:spPr>
        <p:txBody>
          <a:bodyPr vert="horz" wrap="square" lIns="0" tIns="12065" rIns="0" bIns="0" rtlCol="0">
            <a:spAutoFit/>
          </a:bodyPr>
          <a:lstStyle/>
          <a:p>
            <a:pPr marL="12700">
              <a:lnSpc>
                <a:spcPct val="100000"/>
              </a:lnSpc>
              <a:spcBef>
                <a:spcPts val="95"/>
              </a:spcBef>
            </a:pPr>
            <a:r>
              <a:rPr lang="en-US" sz="3200" spc="-5" dirty="0"/>
              <a:t>Encoding and Decoding Context with Attention</a:t>
            </a:r>
            <a:endParaRPr sz="3200" dirty="0"/>
          </a:p>
        </p:txBody>
      </p:sp>
      <p:sp>
        <p:nvSpPr>
          <p:cNvPr id="4" name="object 4">
            <a:extLst>
              <a:ext uri="{FF2B5EF4-FFF2-40B4-BE49-F238E27FC236}">
                <a16:creationId xmlns:a16="http://schemas.microsoft.com/office/drawing/2014/main" id="{9C0AD2D0-04D4-8DD7-45FE-444722BA48F5}"/>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5DF161BE-0699-796D-692B-3106E08671B4}"/>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A9362AD1-CB1D-F7BB-8D42-E7762C560C99}"/>
              </a:ext>
            </a:extLst>
          </p:cNvPr>
          <p:cNvPicPr>
            <a:picLocks noChangeAspect="1"/>
          </p:cNvPicPr>
          <p:nvPr/>
        </p:nvPicPr>
        <p:blipFill>
          <a:blip r:embed="rId3"/>
          <a:stretch>
            <a:fillRect/>
          </a:stretch>
        </p:blipFill>
        <p:spPr>
          <a:xfrm>
            <a:off x="1371600" y="1109346"/>
            <a:ext cx="7696200" cy="4348353"/>
          </a:xfrm>
          <a:prstGeom prst="rect">
            <a:avLst/>
          </a:prstGeom>
        </p:spPr>
      </p:pic>
      <p:sp>
        <p:nvSpPr>
          <p:cNvPr id="10" name="TextBox 9">
            <a:extLst>
              <a:ext uri="{FF2B5EF4-FFF2-40B4-BE49-F238E27FC236}">
                <a16:creationId xmlns:a16="http://schemas.microsoft.com/office/drawing/2014/main" id="{579CBE91-0B75-6456-53BD-85DE14DE4550}"/>
              </a:ext>
            </a:extLst>
          </p:cNvPr>
          <p:cNvSpPr txBox="1"/>
          <p:nvPr/>
        </p:nvSpPr>
        <p:spPr>
          <a:xfrm>
            <a:off x="1676400" y="5513438"/>
            <a:ext cx="6934200" cy="1200329"/>
          </a:xfrm>
          <a:prstGeom prst="rect">
            <a:avLst/>
          </a:prstGeom>
          <a:noFill/>
        </p:spPr>
        <p:txBody>
          <a:bodyPr wrap="square">
            <a:spAutoFit/>
          </a:bodyPr>
          <a:lstStyle/>
          <a:p>
            <a:r>
              <a:rPr lang="tr-TR" dirty="0"/>
              <a:t>“</a:t>
            </a:r>
            <a:r>
              <a:rPr lang="tr-TR" dirty="0" err="1"/>
              <a:t>Ik</a:t>
            </a:r>
            <a:r>
              <a:rPr lang="tr-TR" dirty="0"/>
              <a:t>”, “</a:t>
            </a:r>
            <a:r>
              <a:rPr lang="tr-TR" dirty="0" err="1"/>
              <a:t>hou</a:t>
            </a:r>
            <a:r>
              <a:rPr lang="tr-TR" dirty="0"/>
              <a:t>” ve “</a:t>
            </a:r>
            <a:r>
              <a:rPr lang="tr-TR" dirty="0" err="1"/>
              <a:t>van</a:t>
            </a:r>
            <a:r>
              <a:rPr lang="tr-TR" dirty="0"/>
              <a:t>” sözcüklerini ürettikten sonra, kod çözücünün dikkat mekanizması, Hollandaca çevirisini (“</a:t>
            </a:r>
            <a:r>
              <a:rPr lang="tr-TR" dirty="0" err="1"/>
              <a:t>lama’s</a:t>
            </a:r>
            <a:r>
              <a:rPr lang="tr-TR" dirty="0"/>
              <a:t>”) üretmeden önce “</a:t>
            </a:r>
            <a:r>
              <a:rPr lang="tr-TR" dirty="0" err="1"/>
              <a:t>llamas</a:t>
            </a:r>
            <a:r>
              <a:rPr lang="tr-TR" dirty="0"/>
              <a:t>” sözcüğüne odaklanmasını sağlar.</a:t>
            </a:r>
          </a:p>
        </p:txBody>
      </p:sp>
    </p:spTree>
    <p:extLst>
      <p:ext uri="{BB962C8B-B14F-4D97-AF65-F5344CB8AC3E}">
        <p14:creationId xmlns:p14="http://schemas.microsoft.com/office/powerpoint/2010/main" val="4951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1942" y="23621"/>
            <a:ext cx="4088129" cy="756920"/>
          </a:xfrm>
          <a:prstGeom prst="rect">
            <a:avLst/>
          </a:prstGeom>
        </p:spPr>
        <p:txBody>
          <a:bodyPr vert="horz" wrap="square" lIns="0" tIns="12700" rIns="0" bIns="0" rtlCol="0">
            <a:spAutoFit/>
          </a:bodyPr>
          <a:lstStyle/>
          <a:p>
            <a:pPr marL="12700">
              <a:lnSpc>
                <a:spcPct val="100000"/>
              </a:lnSpc>
              <a:spcBef>
                <a:spcPts val="100"/>
              </a:spcBef>
            </a:pPr>
            <a:r>
              <a:rPr lang="tr-TR" sz="4800" dirty="0"/>
              <a:t>GİRİŞ</a:t>
            </a:r>
            <a:endParaRPr sz="4800" dirty="0"/>
          </a:p>
        </p:txBody>
      </p:sp>
      <p:sp>
        <p:nvSpPr>
          <p:cNvPr id="3" name="object 3"/>
          <p:cNvSpPr txBox="1"/>
          <p:nvPr/>
        </p:nvSpPr>
        <p:spPr>
          <a:xfrm>
            <a:off x="116230" y="1203581"/>
            <a:ext cx="10399370" cy="965008"/>
          </a:xfrm>
          <a:prstGeom prst="rect">
            <a:avLst/>
          </a:prstGeom>
        </p:spPr>
        <p:txBody>
          <a:bodyPr vert="horz" wrap="square" lIns="0" tIns="51435" rIns="0" bIns="0" rtlCol="0">
            <a:spAutoFit/>
          </a:bodyPr>
          <a:lstStyle/>
          <a:p>
            <a:pPr marL="12065" lvl="1">
              <a:lnSpc>
                <a:spcPct val="100000"/>
              </a:lnSpc>
              <a:spcBef>
                <a:spcPts val="405"/>
              </a:spcBef>
              <a:tabLst>
                <a:tab pos="695325" algn="l"/>
                <a:tab pos="695960" algn="l"/>
              </a:tabLst>
            </a:pPr>
            <a:r>
              <a:rPr lang="tr-TR" sz="2800" dirty="0">
                <a:latin typeface="Cambria"/>
                <a:cs typeface="Cambria"/>
              </a:rPr>
              <a:t>ARA SINAV                           %40</a:t>
            </a:r>
          </a:p>
          <a:p>
            <a:pPr marL="12065" lvl="1">
              <a:lnSpc>
                <a:spcPct val="100000"/>
              </a:lnSpc>
              <a:spcBef>
                <a:spcPts val="405"/>
              </a:spcBef>
              <a:tabLst>
                <a:tab pos="695325" algn="l"/>
                <a:tab pos="695960" algn="l"/>
              </a:tabLst>
            </a:pPr>
            <a:r>
              <a:rPr lang="tr-TR" sz="2800" dirty="0">
                <a:latin typeface="Cambria"/>
                <a:cs typeface="Cambria"/>
              </a:rPr>
              <a:t>FİNAL   PROJESİ                  %60</a:t>
            </a:r>
          </a:p>
        </p:txBody>
      </p:sp>
      <p:sp>
        <p:nvSpPr>
          <p:cNvPr id="4" name="object 4"/>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sp>
        <p:nvSpPr>
          <p:cNvPr id="9" name="object 9"/>
          <p:cNvSpPr txBox="1"/>
          <p:nvPr/>
        </p:nvSpPr>
        <p:spPr>
          <a:xfrm>
            <a:off x="11978640" y="6567902"/>
            <a:ext cx="160655" cy="204470"/>
          </a:xfrm>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sz="1200" dirty="0">
                <a:solidFill>
                  <a:srgbClr val="888888"/>
                </a:solidFill>
                <a:latin typeface="Cambria"/>
                <a:cs typeface="Cambria"/>
              </a:rPr>
              <a:t>2</a:t>
            </a:fld>
            <a:endParaRPr sz="1200">
              <a:latin typeface="Cambria"/>
              <a:cs typeface="Cambria"/>
            </a:endParaRPr>
          </a:p>
        </p:txBody>
      </p:sp>
      <p:pic>
        <p:nvPicPr>
          <p:cNvPr id="6" name="Picture 5">
            <a:extLst>
              <a:ext uri="{FF2B5EF4-FFF2-40B4-BE49-F238E27FC236}">
                <a16:creationId xmlns:a16="http://schemas.microsoft.com/office/drawing/2014/main" id="{5563E5E2-72A2-7810-A3F3-414817F3B4EC}"/>
              </a:ext>
            </a:extLst>
          </p:cNvPr>
          <p:cNvPicPr>
            <a:picLocks noChangeAspect="1"/>
          </p:cNvPicPr>
          <p:nvPr/>
        </p:nvPicPr>
        <p:blipFill>
          <a:blip r:embed="rId2"/>
          <a:stretch>
            <a:fillRect/>
          </a:stretch>
        </p:blipFill>
        <p:spPr>
          <a:xfrm>
            <a:off x="6096000" y="1203581"/>
            <a:ext cx="3217333" cy="4191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Büyük dil modelleri</a:t>
            </a:r>
            <a:endParaRPr dirty="0"/>
          </a:p>
        </p:txBody>
      </p:sp>
      <p:sp>
        <p:nvSpPr>
          <p:cNvPr id="4" name="object 4"/>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6B390057-CC85-15F9-3264-A7A47F997799}"/>
              </a:ext>
            </a:extLst>
          </p:cNvPr>
          <p:cNvPicPr>
            <a:picLocks noChangeAspect="1"/>
          </p:cNvPicPr>
          <p:nvPr/>
        </p:nvPicPr>
        <p:blipFill>
          <a:blip r:embed="rId2"/>
          <a:stretch>
            <a:fillRect/>
          </a:stretch>
        </p:blipFill>
        <p:spPr>
          <a:xfrm>
            <a:off x="2362200" y="1371600"/>
            <a:ext cx="6858000" cy="47905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83CCC-F9EA-FBEA-A213-B31DE123BA8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D0C9D00-2C27-9588-9E4E-B36CCA6E52AF}"/>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Büyük dil modelleri</a:t>
            </a:r>
            <a:endParaRPr dirty="0"/>
          </a:p>
        </p:txBody>
      </p:sp>
      <p:sp>
        <p:nvSpPr>
          <p:cNvPr id="4" name="object 4">
            <a:extLst>
              <a:ext uri="{FF2B5EF4-FFF2-40B4-BE49-F238E27FC236}">
                <a16:creationId xmlns:a16="http://schemas.microsoft.com/office/drawing/2014/main" id="{2B939190-11F8-2977-4545-0905FC3C699F}"/>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85BBB9D5-0FEC-197B-227B-BC01511147B8}"/>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4DBA65F6-AB87-ABA6-121C-9AEF9BCDA4AE}"/>
              </a:ext>
            </a:extLst>
          </p:cNvPr>
          <p:cNvPicPr>
            <a:picLocks noChangeAspect="1"/>
          </p:cNvPicPr>
          <p:nvPr/>
        </p:nvPicPr>
        <p:blipFill>
          <a:blip r:embed="rId2"/>
          <a:stretch>
            <a:fillRect/>
          </a:stretch>
        </p:blipFill>
        <p:spPr>
          <a:xfrm>
            <a:off x="442123" y="1228418"/>
            <a:ext cx="11307753" cy="4401164"/>
          </a:xfrm>
          <a:prstGeom prst="rect">
            <a:avLst/>
          </a:prstGeom>
        </p:spPr>
      </p:pic>
    </p:spTree>
    <p:extLst>
      <p:ext uri="{BB962C8B-B14F-4D97-AF65-F5344CB8AC3E}">
        <p14:creationId xmlns:p14="http://schemas.microsoft.com/office/powerpoint/2010/main" val="222849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37C0B-46AA-4A54-91C6-DBE41528DF3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D3F1F5E9-BF81-DC48-5066-3BCD929F4B56}"/>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a:t>Büyük dil modelleri</a:t>
            </a:r>
            <a:endParaRPr dirty="0"/>
          </a:p>
        </p:txBody>
      </p:sp>
      <p:sp>
        <p:nvSpPr>
          <p:cNvPr id="4" name="object 4">
            <a:extLst>
              <a:ext uri="{FF2B5EF4-FFF2-40B4-BE49-F238E27FC236}">
                <a16:creationId xmlns:a16="http://schemas.microsoft.com/office/drawing/2014/main" id="{C3269076-EA76-5544-0C00-0CE0F21725B9}"/>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562429CA-9675-A959-470E-C783D0C22595}"/>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AC42D2F1-955A-CA7C-AFEE-C4CA00ECA320}"/>
              </a:ext>
            </a:extLst>
          </p:cNvPr>
          <p:cNvPicPr>
            <a:picLocks noChangeAspect="1"/>
          </p:cNvPicPr>
          <p:nvPr/>
        </p:nvPicPr>
        <p:blipFill>
          <a:blip r:embed="rId2"/>
          <a:stretch>
            <a:fillRect/>
          </a:stretch>
        </p:blipFill>
        <p:spPr>
          <a:xfrm>
            <a:off x="2707148" y="1447800"/>
            <a:ext cx="6773333" cy="4888089"/>
          </a:xfrm>
          <a:prstGeom prst="rect">
            <a:avLst/>
          </a:prstGeom>
        </p:spPr>
      </p:pic>
    </p:spTree>
    <p:extLst>
      <p:ext uri="{BB962C8B-B14F-4D97-AF65-F5344CB8AC3E}">
        <p14:creationId xmlns:p14="http://schemas.microsoft.com/office/powerpoint/2010/main" val="391193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F3751-5B28-35C4-06C6-51061056F687}"/>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2E79AB22-216B-915D-8DDA-D21E20C8E341}"/>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err="1"/>
              <a:t>Bag</a:t>
            </a:r>
            <a:r>
              <a:rPr lang="tr-TR" spc="-5" dirty="0"/>
              <a:t> of WORDS (KELİME ÇANTASI MODELİ)</a:t>
            </a:r>
            <a:endParaRPr dirty="0"/>
          </a:p>
        </p:txBody>
      </p:sp>
      <p:sp>
        <p:nvSpPr>
          <p:cNvPr id="4" name="object 4">
            <a:extLst>
              <a:ext uri="{FF2B5EF4-FFF2-40B4-BE49-F238E27FC236}">
                <a16:creationId xmlns:a16="http://schemas.microsoft.com/office/drawing/2014/main" id="{47A188E9-7C0F-2935-501F-8D301B7E2986}"/>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9169DE97-7041-B2C0-25AA-C714F4DD7CCC}"/>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7" name="Picture 6">
            <a:extLst>
              <a:ext uri="{FF2B5EF4-FFF2-40B4-BE49-F238E27FC236}">
                <a16:creationId xmlns:a16="http://schemas.microsoft.com/office/drawing/2014/main" id="{B9839FE1-4DF0-75E6-48D0-082E56A63FC1}"/>
              </a:ext>
            </a:extLst>
          </p:cNvPr>
          <p:cNvPicPr>
            <a:picLocks noChangeAspect="1"/>
          </p:cNvPicPr>
          <p:nvPr/>
        </p:nvPicPr>
        <p:blipFill>
          <a:blip r:embed="rId2"/>
          <a:stretch>
            <a:fillRect/>
          </a:stretch>
        </p:blipFill>
        <p:spPr>
          <a:xfrm>
            <a:off x="2165230" y="1237643"/>
            <a:ext cx="6773333" cy="2280356"/>
          </a:xfrm>
          <a:prstGeom prst="rect">
            <a:avLst/>
          </a:prstGeom>
        </p:spPr>
      </p:pic>
      <p:sp>
        <p:nvSpPr>
          <p:cNvPr id="8" name="TextBox 7">
            <a:extLst>
              <a:ext uri="{FF2B5EF4-FFF2-40B4-BE49-F238E27FC236}">
                <a16:creationId xmlns:a16="http://schemas.microsoft.com/office/drawing/2014/main" id="{A1C69D2E-A794-9D80-D5D5-DE36DC69B0DE}"/>
              </a:ext>
            </a:extLst>
          </p:cNvPr>
          <p:cNvSpPr txBox="1"/>
          <p:nvPr/>
        </p:nvSpPr>
        <p:spPr>
          <a:xfrm>
            <a:off x="533400" y="3850527"/>
            <a:ext cx="6629400" cy="923330"/>
          </a:xfrm>
          <a:prstGeom prst="rect">
            <a:avLst/>
          </a:prstGeom>
          <a:noFill/>
        </p:spPr>
        <p:txBody>
          <a:bodyPr wrap="square" rtlCol="0">
            <a:spAutoFit/>
          </a:bodyPr>
          <a:lstStyle/>
          <a:p>
            <a:r>
              <a:rPr lang="tr-TR" b="1" dirty="0" err="1"/>
              <a:t>Bag</a:t>
            </a:r>
            <a:r>
              <a:rPr lang="tr-TR" b="1" dirty="0"/>
              <a:t> of </a:t>
            </a:r>
            <a:r>
              <a:rPr lang="tr-TR" b="1" dirty="0" err="1"/>
              <a:t>Words</a:t>
            </a:r>
            <a:r>
              <a:rPr lang="tr-TR" b="1" dirty="0"/>
              <a:t> (BOW)</a:t>
            </a:r>
            <a:r>
              <a:rPr lang="tr-TR" dirty="0"/>
              <a:t> modeli, doğal dil işlemede metni sayısal verilere dönüştürmek için kullanılan temel ve yaygın bir tekniktir.</a:t>
            </a:r>
          </a:p>
        </p:txBody>
      </p:sp>
      <p:sp>
        <p:nvSpPr>
          <p:cNvPr id="10" name="TextBox 9">
            <a:extLst>
              <a:ext uri="{FF2B5EF4-FFF2-40B4-BE49-F238E27FC236}">
                <a16:creationId xmlns:a16="http://schemas.microsoft.com/office/drawing/2014/main" id="{83911B3D-BF72-0CC8-BC55-43A9E7F1FAC1}"/>
              </a:ext>
            </a:extLst>
          </p:cNvPr>
          <p:cNvSpPr txBox="1"/>
          <p:nvPr/>
        </p:nvSpPr>
        <p:spPr>
          <a:xfrm>
            <a:off x="533400" y="5018061"/>
            <a:ext cx="6120440" cy="1477328"/>
          </a:xfrm>
          <a:prstGeom prst="rect">
            <a:avLst/>
          </a:prstGeom>
          <a:noFill/>
        </p:spPr>
        <p:txBody>
          <a:bodyPr wrap="square">
            <a:spAutoFit/>
          </a:bodyPr>
          <a:lstStyle/>
          <a:p>
            <a:r>
              <a:rPr lang="tr-TR" dirty="0"/>
              <a:t>BOW modeli, bir metnin </a:t>
            </a:r>
            <a:r>
              <a:rPr lang="tr-TR" b="1" dirty="0"/>
              <a:t>kelimelerinin sırasını göz ardı ederek</a:t>
            </a:r>
            <a:r>
              <a:rPr lang="tr-TR" dirty="0"/>
              <a:t>, sadece </a:t>
            </a:r>
            <a:r>
              <a:rPr lang="tr-TR" b="1" dirty="0"/>
              <a:t>hangi kelimelerin kaç kez geçtiğini</a:t>
            </a:r>
            <a:r>
              <a:rPr lang="tr-TR" dirty="0"/>
              <a:t> sayar. Metin bir "kelime çantası" gibi düşünülür - içindeki kelimeler önemlidir, ama hangi sırada oldukları önemsizdir.</a:t>
            </a:r>
          </a:p>
        </p:txBody>
      </p:sp>
      <p:sp>
        <p:nvSpPr>
          <p:cNvPr id="12" name="TextBox 11">
            <a:extLst>
              <a:ext uri="{FF2B5EF4-FFF2-40B4-BE49-F238E27FC236}">
                <a16:creationId xmlns:a16="http://schemas.microsoft.com/office/drawing/2014/main" id="{D424DF21-3DBC-79B6-E274-DBADB8BAB7AB}"/>
              </a:ext>
            </a:extLst>
          </p:cNvPr>
          <p:cNvSpPr txBox="1"/>
          <p:nvPr/>
        </p:nvSpPr>
        <p:spPr>
          <a:xfrm>
            <a:off x="7162800" y="4434294"/>
            <a:ext cx="3505200" cy="923330"/>
          </a:xfrm>
          <a:prstGeom prst="rect">
            <a:avLst/>
          </a:prstGeom>
          <a:noFill/>
        </p:spPr>
        <p:txBody>
          <a:bodyPr wrap="square">
            <a:spAutoFit/>
          </a:bodyPr>
          <a:lstStyle/>
          <a:p>
            <a:r>
              <a:rPr lang="tr-TR" dirty="0"/>
              <a:t>İlk olarak 1950'lerde ortaya çıkmış, ancak 2000'lerde popülerlik kazanmıştır.</a:t>
            </a:r>
          </a:p>
        </p:txBody>
      </p:sp>
    </p:spTree>
    <p:extLst>
      <p:ext uri="{BB962C8B-B14F-4D97-AF65-F5344CB8AC3E}">
        <p14:creationId xmlns:p14="http://schemas.microsoft.com/office/powerpoint/2010/main" val="133900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9CF98-B952-5CD1-1759-489BFFD7A110}"/>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17D342A2-B7F4-C9AC-71F3-0A17D27AD952}"/>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err="1"/>
              <a:t>Bag</a:t>
            </a:r>
            <a:r>
              <a:rPr lang="tr-TR" spc="-5" dirty="0"/>
              <a:t> of WORDS (KELİME ÇANTASI MODELİ)</a:t>
            </a:r>
            <a:endParaRPr dirty="0"/>
          </a:p>
        </p:txBody>
      </p:sp>
      <p:sp>
        <p:nvSpPr>
          <p:cNvPr id="4" name="object 4">
            <a:extLst>
              <a:ext uri="{FF2B5EF4-FFF2-40B4-BE49-F238E27FC236}">
                <a16:creationId xmlns:a16="http://schemas.microsoft.com/office/drawing/2014/main" id="{C9CB4330-9337-8494-4638-30520BD04155}"/>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7F4D3414-1D2C-ADD2-D93E-346265359042}"/>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11" name="Picture 10">
            <a:extLst>
              <a:ext uri="{FF2B5EF4-FFF2-40B4-BE49-F238E27FC236}">
                <a16:creationId xmlns:a16="http://schemas.microsoft.com/office/drawing/2014/main" id="{9FC26A90-D610-3B50-B969-B6F9C6A3F904}"/>
              </a:ext>
            </a:extLst>
          </p:cNvPr>
          <p:cNvPicPr>
            <a:picLocks noChangeAspect="1"/>
          </p:cNvPicPr>
          <p:nvPr/>
        </p:nvPicPr>
        <p:blipFill>
          <a:blip r:embed="rId2"/>
          <a:stretch>
            <a:fillRect/>
          </a:stretch>
        </p:blipFill>
        <p:spPr>
          <a:xfrm>
            <a:off x="2133600" y="1447800"/>
            <a:ext cx="7772400" cy="3834384"/>
          </a:xfrm>
          <a:prstGeom prst="rect">
            <a:avLst/>
          </a:prstGeom>
        </p:spPr>
      </p:pic>
    </p:spTree>
    <p:extLst>
      <p:ext uri="{BB962C8B-B14F-4D97-AF65-F5344CB8AC3E}">
        <p14:creationId xmlns:p14="http://schemas.microsoft.com/office/powerpoint/2010/main" val="306187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E3A37-3388-7E51-346D-7B246E0E2097}"/>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4D8EC9D-3D58-B429-7B8A-0DCAE08B5549}"/>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err="1"/>
              <a:t>Bag</a:t>
            </a:r>
            <a:r>
              <a:rPr lang="tr-TR" spc="-5" dirty="0"/>
              <a:t> of WORDS (KELİME ÇANTASI MODELİ)</a:t>
            </a:r>
            <a:endParaRPr dirty="0"/>
          </a:p>
        </p:txBody>
      </p:sp>
      <p:sp>
        <p:nvSpPr>
          <p:cNvPr id="4" name="object 4">
            <a:extLst>
              <a:ext uri="{FF2B5EF4-FFF2-40B4-BE49-F238E27FC236}">
                <a16:creationId xmlns:a16="http://schemas.microsoft.com/office/drawing/2014/main" id="{7F4CD4A9-037B-42F2-77FF-1C750B6267CE}"/>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05BE94C6-7656-B3E7-6A40-8E1D18935B4B}"/>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58894212-7C8E-5C29-02B3-32A0C5C34D33}"/>
              </a:ext>
            </a:extLst>
          </p:cNvPr>
          <p:cNvPicPr>
            <a:picLocks noChangeAspect="1"/>
          </p:cNvPicPr>
          <p:nvPr/>
        </p:nvPicPr>
        <p:blipFill>
          <a:blip r:embed="rId2"/>
          <a:stretch>
            <a:fillRect/>
          </a:stretch>
        </p:blipFill>
        <p:spPr>
          <a:xfrm>
            <a:off x="1066800" y="1295399"/>
            <a:ext cx="8839200" cy="4272281"/>
          </a:xfrm>
          <a:prstGeom prst="rect">
            <a:avLst/>
          </a:prstGeom>
        </p:spPr>
      </p:pic>
      <p:sp>
        <p:nvSpPr>
          <p:cNvPr id="8" name="TextBox 7">
            <a:extLst>
              <a:ext uri="{FF2B5EF4-FFF2-40B4-BE49-F238E27FC236}">
                <a16:creationId xmlns:a16="http://schemas.microsoft.com/office/drawing/2014/main" id="{4B8B96DE-1D82-961E-437E-4E316082B27D}"/>
              </a:ext>
            </a:extLst>
          </p:cNvPr>
          <p:cNvSpPr txBox="1"/>
          <p:nvPr/>
        </p:nvSpPr>
        <p:spPr>
          <a:xfrm>
            <a:off x="914400" y="5943600"/>
            <a:ext cx="8534400" cy="369332"/>
          </a:xfrm>
          <a:prstGeom prst="rect">
            <a:avLst/>
          </a:prstGeom>
          <a:noFill/>
        </p:spPr>
        <p:txBody>
          <a:bodyPr wrap="square">
            <a:spAutoFit/>
          </a:bodyPr>
          <a:lstStyle/>
          <a:p>
            <a:r>
              <a:rPr lang="tr-TR" dirty="0"/>
              <a:t>Kelime torbası klasik bir yöntem olsa da, tamamen modası geçmiş değildir.</a:t>
            </a:r>
          </a:p>
        </p:txBody>
      </p:sp>
    </p:spTree>
    <p:extLst>
      <p:ext uri="{BB962C8B-B14F-4D97-AF65-F5344CB8AC3E}">
        <p14:creationId xmlns:p14="http://schemas.microsoft.com/office/powerpoint/2010/main" val="402651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851A1-4625-F597-AF4F-042DE2753607}"/>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4500AA0C-635F-6590-1A6D-1A757CD57B3C}"/>
              </a:ext>
            </a:extLst>
          </p:cNvPr>
          <p:cNvSpPr txBox="1">
            <a:spLocks noGrp="1"/>
          </p:cNvSpPr>
          <p:nvPr>
            <p:ph type="title"/>
          </p:nvPr>
        </p:nvSpPr>
        <p:spPr>
          <a:xfrm>
            <a:off x="245465" y="123512"/>
            <a:ext cx="11696700" cy="566181"/>
          </a:xfrm>
          <a:prstGeom prst="rect">
            <a:avLst/>
          </a:prstGeom>
        </p:spPr>
        <p:txBody>
          <a:bodyPr vert="horz" wrap="square" lIns="0" tIns="12065" rIns="0" bIns="0" rtlCol="0">
            <a:spAutoFit/>
          </a:bodyPr>
          <a:lstStyle/>
          <a:p>
            <a:pPr marL="12700">
              <a:lnSpc>
                <a:spcPct val="100000"/>
              </a:lnSpc>
              <a:spcBef>
                <a:spcPts val="95"/>
              </a:spcBef>
            </a:pPr>
            <a:r>
              <a:rPr lang="tr-TR" spc="-5" dirty="0" err="1"/>
              <a:t>Bag</a:t>
            </a:r>
            <a:r>
              <a:rPr lang="tr-TR" spc="-5" dirty="0"/>
              <a:t> of WORDS (KELİME ÇANTASI MODELİ)</a:t>
            </a:r>
            <a:endParaRPr dirty="0"/>
          </a:p>
        </p:txBody>
      </p:sp>
      <p:sp>
        <p:nvSpPr>
          <p:cNvPr id="4" name="object 4">
            <a:extLst>
              <a:ext uri="{FF2B5EF4-FFF2-40B4-BE49-F238E27FC236}">
                <a16:creationId xmlns:a16="http://schemas.microsoft.com/office/drawing/2014/main" id="{27F0B4F6-FCB2-36CB-D09C-A174FF5ABA25}"/>
              </a:ext>
            </a:extLst>
          </p:cNvPr>
          <p:cNvSpPr txBox="1"/>
          <p:nvPr/>
        </p:nvSpPr>
        <p:spPr>
          <a:xfrm>
            <a:off x="12010135" y="649538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Calibri"/>
                <a:cs typeface="Calibri"/>
              </a:rPr>
              <a:t>3</a:t>
            </a:r>
            <a:endParaRPr sz="1200">
              <a:latin typeface="Calibri"/>
              <a:cs typeface="Calibri"/>
            </a:endParaRPr>
          </a:p>
        </p:txBody>
      </p:sp>
      <p:sp>
        <p:nvSpPr>
          <p:cNvPr id="6" name="object 6">
            <a:extLst>
              <a:ext uri="{FF2B5EF4-FFF2-40B4-BE49-F238E27FC236}">
                <a16:creationId xmlns:a16="http://schemas.microsoft.com/office/drawing/2014/main" id="{B76C8FC5-FA8E-A634-3BFE-172880E129AD}"/>
              </a:ext>
            </a:extLst>
          </p:cNvPr>
          <p:cNvSpPr/>
          <p:nvPr/>
        </p:nvSpPr>
        <p:spPr>
          <a:xfrm>
            <a:off x="761" y="869441"/>
            <a:ext cx="12192000" cy="0"/>
          </a:xfrm>
          <a:custGeom>
            <a:avLst/>
            <a:gdLst/>
            <a:ahLst/>
            <a:cxnLst/>
            <a:rect l="l" t="t" r="r" b="b"/>
            <a:pathLst>
              <a:path w="12192000">
                <a:moveTo>
                  <a:pt x="0" y="0"/>
                </a:moveTo>
                <a:lnTo>
                  <a:pt x="12192000" y="0"/>
                </a:lnTo>
              </a:path>
            </a:pathLst>
          </a:custGeom>
          <a:ln w="25400">
            <a:solidFill>
              <a:srgbClr val="FFFFFF"/>
            </a:solidFill>
          </a:ln>
        </p:spPr>
        <p:txBody>
          <a:bodyPr wrap="square" lIns="0" tIns="0" rIns="0" bIns="0" rtlCol="0"/>
          <a:lstStyle/>
          <a:p>
            <a:endParaRPr/>
          </a:p>
        </p:txBody>
      </p:sp>
      <p:pic>
        <p:nvPicPr>
          <p:cNvPr id="5" name="Picture 4">
            <a:extLst>
              <a:ext uri="{FF2B5EF4-FFF2-40B4-BE49-F238E27FC236}">
                <a16:creationId xmlns:a16="http://schemas.microsoft.com/office/drawing/2014/main" id="{0AD6E6F4-7F8A-C4A3-DF81-17D1C548796A}"/>
              </a:ext>
            </a:extLst>
          </p:cNvPr>
          <p:cNvPicPr>
            <a:picLocks noChangeAspect="1"/>
          </p:cNvPicPr>
          <p:nvPr/>
        </p:nvPicPr>
        <p:blipFill>
          <a:blip r:embed="rId2"/>
          <a:stretch>
            <a:fillRect/>
          </a:stretch>
        </p:blipFill>
        <p:spPr>
          <a:xfrm>
            <a:off x="1066800" y="1295399"/>
            <a:ext cx="8839200" cy="4272281"/>
          </a:xfrm>
          <a:prstGeom prst="rect">
            <a:avLst/>
          </a:prstGeom>
        </p:spPr>
      </p:pic>
      <p:sp>
        <p:nvSpPr>
          <p:cNvPr id="8" name="TextBox 7">
            <a:extLst>
              <a:ext uri="{FF2B5EF4-FFF2-40B4-BE49-F238E27FC236}">
                <a16:creationId xmlns:a16="http://schemas.microsoft.com/office/drawing/2014/main" id="{1B09184B-759E-D9C5-5980-6787373E9704}"/>
              </a:ext>
            </a:extLst>
          </p:cNvPr>
          <p:cNvSpPr txBox="1"/>
          <p:nvPr/>
        </p:nvSpPr>
        <p:spPr>
          <a:xfrm>
            <a:off x="914400" y="5943600"/>
            <a:ext cx="8534400" cy="369332"/>
          </a:xfrm>
          <a:prstGeom prst="rect">
            <a:avLst/>
          </a:prstGeom>
          <a:noFill/>
        </p:spPr>
        <p:txBody>
          <a:bodyPr wrap="square">
            <a:spAutoFit/>
          </a:bodyPr>
          <a:lstStyle/>
          <a:p>
            <a:r>
              <a:rPr lang="tr-TR" dirty="0"/>
              <a:t>Kelime torbası klasik bir yöntem olsa da, tamamen modası geçmiş değildir.</a:t>
            </a:r>
          </a:p>
        </p:txBody>
      </p:sp>
    </p:spTree>
    <p:extLst>
      <p:ext uri="{BB962C8B-B14F-4D97-AF65-F5344CB8AC3E}">
        <p14:creationId xmlns:p14="http://schemas.microsoft.com/office/powerpoint/2010/main" val="1372654311"/>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347</TotalTime>
  <Words>770</Words>
  <Application>Microsoft Office PowerPoint</Application>
  <PresentationFormat>Widescreen</PresentationFormat>
  <Paragraphs>70</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vt:lpstr>
      <vt:lpstr>Cambria</vt:lpstr>
      <vt:lpstr>Century Gothic</vt:lpstr>
      <vt:lpstr>Wingdings 3</vt:lpstr>
      <vt:lpstr>Dilim</vt:lpstr>
      <vt:lpstr>GİRİŞ</vt:lpstr>
      <vt:lpstr>GİRİŞ</vt:lpstr>
      <vt:lpstr>Büyük dil modelleri</vt:lpstr>
      <vt:lpstr>Büyük dil modelleri</vt:lpstr>
      <vt:lpstr>Büyük dil modelleri</vt:lpstr>
      <vt:lpstr>Bag of WORDS (KELİME ÇANTASI MODELİ)</vt:lpstr>
      <vt:lpstr>Bag of WORDS (KELİME ÇANTASI MODELİ)</vt:lpstr>
      <vt:lpstr>Bag of WORDS (KELİME ÇANTASI MODELİ)</vt:lpstr>
      <vt:lpstr>Bag of WORDS (KELİME ÇANTASI MODELİ)</vt:lpstr>
      <vt:lpstr>Dense vector embeddıng </vt:lpstr>
      <vt:lpstr>Dense vector embeddıng </vt:lpstr>
      <vt:lpstr>Dense vector embeddıng </vt:lpstr>
      <vt:lpstr>Dense vector embeddıng </vt:lpstr>
      <vt:lpstr>Encoding and Decoding Context with Attention</vt:lpstr>
      <vt:lpstr>Encoding and Decoding Context with Attention</vt:lpstr>
      <vt:lpstr>Encoding and Decoding Context with Attention</vt:lpstr>
      <vt:lpstr>Encoding and Decoding Context with Attention</vt:lpstr>
      <vt:lpstr>Encoding and Decoding Context with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LEA</dc:creator>
  <cp:lastModifiedBy>k127a</cp:lastModifiedBy>
  <cp:revision>37</cp:revision>
  <dcterms:created xsi:type="dcterms:W3CDTF">2024-09-06T11:48:08Z</dcterms:created>
  <dcterms:modified xsi:type="dcterms:W3CDTF">2025-09-22T13:53:32Z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2022-02-26T00:00:00Z</vt:filetime>
  </property>
  <property fmtid="{D5CDD505-2E9C-101B-9397-08002B2CF9AE}" pid="3" name="Creator">
    <vt:lpwstr>Microsoft® PowerPoint® for Microsoft 365</vt:lpwstr>
  </property>
  <property fmtid="{D5CDD505-2E9C-101B-9397-08002B2CF9AE}" pid="4" name="LastSaved">
    <vt:filetime>2024-09-06T00:00:00Z</vt:filetime>
  </property>
</Properties>
</file>