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6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914" autoAdjust="0"/>
  </p:normalViewPr>
  <p:slideViewPr>
    <p:cSldViewPr>
      <p:cViewPr varScale="1">
        <p:scale>
          <a:sx n="83" d="100"/>
          <a:sy n="83" d="100"/>
        </p:scale>
        <p:origin x="163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2E477-B70C-4632-8391-C527C9281309}" type="datetimeFigureOut">
              <a:rPr lang="tr-TR" smtClean="0"/>
              <a:t>6.10.2025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C21EC2-CB17-468B-A2FC-B7715AAA317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015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Yüksek düzeyde özetlemede, </a:t>
            </a:r>
            <a:r>
              <a:rPr lang="tr-TR" dirty="0" err="1"/>
              <a:t>Transformer</a:t>
            </a:r>
            <a:r>
              <a:rPr lang="tr-TR" dirty="0"/>
              <a:t> </a:t>
            </a:r>
            <a:r>
              <a:rPr lang="tr-TR" dirty="0" err="1"/>
              <a:t>LLM'ler</a:t>
            </a:r>
            <a:r>
              <a:rPr lang="tr-TR" dirty="0"/>
              <a:t> bir metin istemini alır ve üretilen metni çıktı olarak verir.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21EC2-CB17-468B-A2FC-B7715AAA317B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632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3589D-0D7C-D7B7-0303-9761C572C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5E7A43-7CE9-72F6-2E49-88DC9A6603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C89723-6723-45AC-456C-0B5BA5BAA4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Modelin ileri geçişinden sonra en yüksek olasılığa sahip belirteçler. Kod çözme stratejimiz, olasılıklara göre örnekleme yaparak hangi belirteçlerin çıktısı alınacağına karar verir.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F6E67-5434-2F7D-4622-CB915E3517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21EC2-CB17-468B-A2FC-B7715AAA317B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0366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705B0-6B55-6D6C-3B42-DE3BF1D6F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875691-DBB2-82DE-E8B1-075B119C94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B15E4A-E940-F7D7-55C7-BCB7FA9FF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Modelin ileri geçişinden sonra en yüksek olasılığa sahip belirteçler. Kod çözme stratejimiz, olasılıklara göre örnekleme yaparak hangi belirteçlerin çıktısı alınacağına karar verir.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31A22-8E51-B5D6-3D0E-7FDB22A6D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21EC2-CB17-468B-A2FC-B7715AAA317B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4055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9D03E-9E1F-4302-258F-2A1048BCC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AF7E6A-0BE7-A213-4581-0F7E6FBF9F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1BBC2B-1186-1E02-AC5B-095916CB6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Modelin ileri geçişinden sonra en yüksek olasılığa sahip belirteçler. Kod çözme stratejimiz, olasılıklara göre örnekleme yaparak hangi belirteçlerin çıktısı alınacağına karar verir.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0B5-C3FF-75D3-3DEC-93CFC96127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21EC2-CB17-468B-A2FC-B7715AAA317B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3198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C0E46-B3E7-C871-8299-9E3E3D779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3003CC-950C-664F-C013-7CF15ED484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FE2C1B-8E7D-4BE9-8D63-3601EF8AF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Modelin ileri geçişinden sonra en yüksek olasılığa sahip belirteçler. Kod çözme stratejimiz, olasılıklara göre örnekleme yaparak hangi belirteçlerin çıktısı alınacağına karar verir.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51D0E-073B-3B4C-4EE1-FDFFDD0498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21EC2-CB17-468B-A2FC-B7715AAA317B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6270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A29BD-3B71-9D94-48EC-40EC6324C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B4CEB8-561A-073B-B64B-1FB7C7C68C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09B27B-771C-BD72-61EA-88891D13E1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Modelin ileri geçişinden sonra en yüksek olasılığa sahip belirteçler. Kod çözme stratejimiz, olasılıklara göre örnekleme yaparak hangi belirteçlerin çıktısı alınacağına karar verir.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E02BE-57F5-EA8D-278A-8303F22F10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21EC2-CB17-468B-A2FC-B7715AAA317B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9236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028D7-ADE8-6EF6-B3A2-4FBFEA6F1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DE2C67-E857-36BD-8551-10F97F0BC4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4EFC39-10BE-4136-6468-AB023FC47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Modelin ileri geçişinden sonra en yüksek olasılığa sahip belirteçler. Kod çözme stratejimiz, olasılıklara göre örnekleme yaparak hangi belirteçlerin çıktısı alınacağına karar verir.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0A447-07BC-C661-FC3B-E0F48CE75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21EC2-CB17-468B-A2FC-B7715AAA317B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62284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97B27-B15F-4E8C-64E4-D3A9A535E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3ED15F-79AF-C009-5505-8549ABEC86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F63EFA-577E-A3F0-0975-AFA364C247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Modelin ileri geçişinden sonra en yüksek olasılığa sahip belirteçler. Kod çözme stratejimiz, olasılıklara göre örnekleme yaparak hangi belirteçlerin çıktısı alınacağına karar verir.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8A1A6-A9A8-7E80-3648-EE7A2BA5FE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21EC2-CB17-468B-A2FC-B7715AAA317B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9983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6D0C2-F2A1-FE5E-5BC9-505CD98BD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A6B3CE-DFCF-60FA-E664-BA54600B35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3E4801-AFFC-1B6F-AB2C-FC3E022707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Modelin ileri geçişinden sonra en yüksek olasılığa sahip belirteçler. Kod çözme stratejimiz, olasılıklara göre örnekleme yaparak hangi belirteçlerin çıktısı alınacağına karar verir.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9CFEF-675F-E591-26C4-7F827DEBA9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21EC2-CB17-468B-A2FC-B7715AAA317B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5408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84CF9-F2DC-9D90-0F1B-DD25AFABB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102BCC-AEFD-C592-179C-3A9CB8276C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946E33-67B0-C188-BC0C-33554ED2F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Modelin ileri geçişinden sonra en yüksek olasılığa sahip belirteçler. Kod çözme stratejimiz, olasılıklara göre örnekleme yaparak hangi belirteçlerin çıktısı alınacağına karar verir.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C31D4-146E-93E4-D415-96A41C9BB1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21EC2-CB17-468B-A2FC-B7715AAA317B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4608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7D4A2-FB09-3AE1-404A-770AAC302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DEACA5-149D-62EC-9FB7-DDC347DAE9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A8A4BB-D3DF-E98B-AD9D-95AC0FB8D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Modelin ileri geçişinden sonra en yüksek olasılığa sahip belirteçler. Kod çözme stratejimiz, olasılıklara göre örnekleme yaparak hangi belirteçlerin çıktısı alınacağına karar verir.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634AC-9E26-5F43-BDF7-57D68C9264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21EC2-CB17-468B-A2FC-B7715AAA317B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6653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F8523-3B4C-0586-77A6-C72F98730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6B9E8F-564A-91BB-1ACD-914E732859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CE9FBE-02FD-1136-98BF-2967B42CFB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Transformer</a:t>
            </a:r>
            <a:r>
              <a:rPr lang="tr-TR" dirty="0"/>
              <a:t> </a:t>
            </a:r>
            <a:r>
              <a:rPr lang="tr-TR" dirty="0" err="1"/>
              <a:t>LLM'ler</a:t>
            </a:r>
            <a:r>
              <a:rPr lang="tr-TR" dirty="0"/>
              <a:t> metnin tamamını bir kerede değil, tek seferde bir </a:t>
            </a:r>
            <a:r>
              <a:rPr lang="tr-TR" dirty="0" err="1"/>
              <a:t>token</a:t>
            </a:r>
            <a:r>
              <a:rPr lang="tr-TR" dirty="0"/>
              <a:t> üretir.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4D785-913F-5510-8D92-3001731692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21EC2-CB17-468B-A2FC-B7715AAA317B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3928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B4DCC-3ACF-C617-0C4C-620AF222B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166CEF-1957-CB58-3F51-C17FEF9C0C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42A85C-3589-0274-66CA-35ECE4E2F6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Modelin ileri geçişinden sonra en yüksek olasılığa sahip belirteçler. Kod çözme stratejimiz, olasılıklara göre örnekleme yaparak hangi belirteçlerin çıktısı alınacağına karar verir.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99A92-D37C-9B1E-CEFB-35976DCD9A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21EC2-CB17-468B-A2FC-B7715AAA317B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46699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420AF-0D94-7B18-2896-13139854C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8AD230-C60A-381B-A2DE-FE76AFFF1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CB34E5-5558-BAF4-2DC7-988BA6A32E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Modelin ileri geçişinden sonra en yüksek olasılığa sahip belirteçler. Kod çözme stratejimiz, olasılıklara göre örnekleme yaparak hangi belirteçlerin çıktısı alınacağına karar verir.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B2B73-C78C-73F8-39AC-7A78B76327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21EC2-CB17-468B-A2FC-B7715AAA317B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7016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2FDAB-096D-D7D5-77FC-A6B861093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A3BCB3-C001-3A6B-9ED1-57E54F85DB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99A51F-EF70-3586-FB19-1092944CDC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İsteme bir çıktı belirteci eklenir, ardından bu yeni metin bir sonraki belirteci üretmek için başka bir ileri geçiş için modele tekrar sunulur.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E4F16-013D-7AD6-EC3F-3B400C8CC0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21EC2-CB17-468B-A2FC-B7715AAA317B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4333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71CC8-9557-E1F8-1F99-47F0A6C07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97E087-EB2E-ABEF-9D18-0B4966762D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C59A0D-DF56-B27F-9993-D1CDAB3B3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Tokenizer'ın</a:t>
            </a:r>
            <a:r>
              <a:rPr lang="tr-TR" dirty="0"/>
              <a:t> ardından sinir ağı gelir: tüm işlemeyi gerçekleştiren bir dizi </a:t>
            </a:r>
            <a:r>
              <a:rPr lang="tr-TR" dirty="0" err="1"/>
              <a:t>TransformerTokenizer'ı</a:t>
            </a:r>
            <a:r>
              <a:rPr lang="tr-TR" dirty="0"/>
              <a:t>, tüm işlemeyi yapan bir </a:t>
            </a:r>
            <a:r>
              <a:rPr lang="tr-TR" dirty="0" err="1"/>
              <a:t>Transformerblokları</a:t>
            </a:r>
            <a:r>
              <a:rPr lang="tr-TR" dirty="0"/>
              <a:t> yığını olan sinir ağı izler. Bu yığını </a:t>
            </a:r>
            <a:r>
              <a:rPr lang="tr-TR" dirty="0" err="1"/>
              <a:t>LMbaşlığı</a:t>
            </a:r>
            <a:r>
              <a:rPr lang="tr-TR" dirty="0"/>
              <a:t> izler ve yığının çıktısını, bir sonraki </a:t>
            </a:r>
            <a:r>
              <a:rPr lang="tr-TR" dirty="0" err="1"/>
              <a:t>token'ın</a:t>
            </a:r>
            <a:r>
              <a:rPr lang="tr-TR" dirty="0"/>
              <a:t> ne olacağına </a:t>
            </a:r>
            <a:r>
              <a:rPr lang="tr-TR" dirty="0" err="1"/>
              <a:t>dairolasılık</a:t>
            </a:r>
            <a:r>
              <a:rPr lang="tr-TR" dirty="0"/>
              <a:t> puanlarına çevirir.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6534C-8C3A-C6E6-AC59-1BF2159EC6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21EC2-CB17-468B-A2FC-B7715AAA317B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4868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E74AD-9EAC-0FEC-83D8-0FAE83919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E3A8A5-3CE5-377C-C70C-C4A0977F65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4652F1-C3CC-3986-2278-9426645720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Tokenizer</a:t>
            </a:r>
            <a:r>
              <a:rPr lang="tr-TR" dirty="0"/>
              <a:t>, 50.000 </a:t>
            </a:r>
            <a:r>
              <a:rPr lang="tr-TR" dirty="0" err="1"/>
              <a:t>tokenlik</a:t>
            </a:r>
            <a:r>
              <a:rPr lang="tr-TR" dirty="0"/>
              <a:t> bir kelime dağarcığına sahiptir. Model, bu gömülü öğelerle ilişkili </a:t>
            </a:r>
            <a:r>
              <a:rPr lang="tr-TR" dirty="0" err="1"/>
              <a:t>token</a:t>
            </a:r>
            <a:r>
              <a:rPr lang="tr-TR" dirty="0"/>
              <a:t> gömülü öğelerine sahiptir.</a:t>
            </a:r>
          </a:p>
          <a:p>
            <a:r>
              <a:rPr lang="tr-TR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0B974-54C9-4FB6-D984-838DAC4FAE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21EC2-CB17-468B-A2FC-B7715AAA317B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1401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93033-E39D-CE39-9FF6-C91803E93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2DF5E2-8584-CA89-947B-2E3DD04AC5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FB3C0A-598B-4911-1535-02055F9AE5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İleri geçişin sonunda, model sözcük dağarcığındaki her bir belirteç için bir olasılık puanı tahmin eder..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FD4A3-1062-70FC-4CB6-BD43CA3EBE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21EC2-CB17-468B-A2FC-B7715AAA317B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2608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78C7B-34B2-FFA0-5FF1-C1ECB5B1D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FFC6E3-D14A-A00B-F732-C804935BC0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5C25A7-D777-904E-6C13-B6CF37A251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Modelin ileri geçişinden sonra en yüksek olasılığa sahip belirteçler. Kod çözme stratejimiz, olasılıklara göre örnekleme yaparak hangi belirteçlerin çıktısı alınacağına karar verir.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13C38-461E-E6EF-6BDA-B6545F4266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21EC2-CB17-468B-A2FC-B7715AAA317B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0217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77876-93D6-8F40-7D44-29EC6240C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6F3E17-6FC4-7776-854B-9D85E3F831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BB5D6E-9AF5-59F4-9C77-4CED49898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Modelin ileri geçişinden sonra en yüksek olasılığa sahip belirteçler. Kod çözme stratejimiz, olasılıklara göre örnekleme yaparak hangi belirteçlerin çıktısı alınacağına karar verir.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8E87E-D46A-C2DC-CCF1-91CA747BB1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21EC2-CB17-468B-A2FC-B7715AAA317B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0833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427E9-075E-48A6-35B0-929DD1DF7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B8291D-C4B9-6EA4-7D80-C0B36FBCF5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E55332-9CFA-4BDF-9298-B82E7A73B6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Modelin ileri geçişinden sonra en yüksek olasılığa sahip belirteçler. Kod çözme stratejimiz, olasılıklara göre örnekleme yaparak hangi belirteçlerin çıktısı alınacağına karar verir.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E94DA-9046-D03C-13FF-19898BEBDD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C21EC2-CB17-468B-A2FC-B7715AAA317B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2994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tr-TR" smtClean="0"/>
              <a:t>‹#›</a:t>
            </a:fld>
            <a:endParaRPr lang="tr-TR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03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902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42061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96974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02977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4020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52225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64625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3846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0540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482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410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356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808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679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70749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19835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33059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18230" y="1295400"/>
            <a:ext cx="4919980" cy="962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3650"/>
              </a:lnSpc>
            </a:pPr>
            <a:r>
              <a:rPr lang="tr-TR" sz="3200" b="1" dirty="0">
                <a:solidFill>
                  <a:srgbClr val="FFFFFF"/>
                </a:solidFill>
                <a:latin typeface="Cambria"/>
                <a:cs typeface="Cambria"/>
              </a:rPr>
              <a:t>YZM423</a:t>
            </a:r>
          </a:p>
          <a:p>
            <a:pPr algn="ctr">
              <a:lnSpc>
                <a:spcPts val="3650"/>
              </a:lnSpc>
            </a:pPr>
            <a:r>
              <a:rPr lang="tr-TR" sz="3200" b="1" dirty="0">
                <a:solidFill>
                  <a:srgbClr val="FFFFFF"/>
                </a:solidFill>
                <a:latin typeface="Cambria"/>
                <a:cs typeface="Cambria"/>
              </a:rPr>
              <a:t>BÜYÜK DİL MODELLERİ</a:t>
            </a:r>
            <a:endParaRPr sz="32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0800" y="2549005"/>
            <a:ext cx="73152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tr-TR" spc="-10" dirty="0"/>
              <a:t>Büyük Dil Modellerine Bakış</a:t>
            </a:r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2860040" y="3886200"/>
            <a:ext cx="6436359" cy="88806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130"/>
              </a:spcBef>
            </a:pPr>
            <a:r>
              <a:rPr lang="tr-TR" b="1" spc="-10" dirty="0" err="1">
                <a:solidFill>
                  <a:srgbClr val="FFFFFF"/>
                </a:solidFill>
              </a:rPr>
              <a:t>Dr.Öğr.Üyesi</a:t>
            </a:r>
            <a:r>
              <a:rPr lang="tr-TR" b="1" spc="-10" dirty="0">
                <a:solidFill>
                  <a:srgbClr val="FFFFFF"/>
                </a:solidFill>
              </a:rPr>
              <a:t> Murat ŞİMŞEK</a:t>
            </a:r>
          </a:p>
          <a:p>
            <a:pPr marL="1905" algn="ctr">
              <a:lnSpc>
                <a:spcPct val="100000"/>
              </a:lnSpc>
              <a:spcBef>
                <a:spcPts val="1130"/>
              </a:spcBef>
            </a:pPr>
            <a:r>
              <a:rPr lang="tr-TR" b="1" spc="-10" dirty="0">
                <a:solidFill>
                  <a:srgbClr val="FFFFFF"/>
                </a:solidFill>
                <a:latin typeface="Cambria"/>
                <a:cs typeface="Cambria"/>
              </a:rPr>
              <a:t>Ostim Teknik Üniversitesi</a:t>
            </a:r>
            <a:endParaRPr b="1" dirty="0">
              <a:solidFill>
                <a:srgbClr val="FFFFFF"/>
              </a:solidFill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78640" y="6567902"/>
            <a:ext cx="160655" cy="20447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mbria"/>
                <a:cs typeface="Cambria"/>
              </a:rPr>
              <a:t>1</a:t>
            </a:fld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425DE-A23B-7DC1-5C6A-AA98F4644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B7C2C4ED-86FA-B7A5-5909-C9D2D87B8B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465" y="123512"/>
            <a:ext cx="116967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/>
              <a:t>İleri Geçişin Bileşenleri (FORWARD PASS)</a:t>
            </a:r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0BE193E-7163-3BE7-08C9-6260E802C982}"/>
              </a:ext>
            </a:extLst>
          </p:cNvPr>
          <p:cNvSpPr txBox="1"/>
          <p:nvPr/>
        </p:nvSpPr>
        <p:spPr>
          <a:xfrm>
            <a:off x="12010135" y="649538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CFE565C-126E-ED57-4A59-B4144A20EBBE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BF0ECF-F8E7-B481-44EB-63739A224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44378"/>
            <a:ext cx="6071519" cy="578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51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96CA2-0E32-9B49-D830-C93F3F826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E1C221F6-062D-8436-4212-DF8709B0FE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465" y="123512"/>
            <a:ext cx="116967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/>
              <a:t>İleri Geçişin Bileşenleri (FORWARD PASS)</a:t>
            </a:r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DD0E42C-7F52-7044-5A8D-E6B548EB22E3}"/>
              </a:ext>
            </a:extLst>
          </p:cNvPr>
          <p:cNvSpPr txBox="1"/>
          <p:nvPr/>
        </p:nvSpPr>
        <p:spPr>
          <a:xfrm>
            <a:off x="12010135" y="649538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5FA54D5-5411-EB89-4284-51222902ABA4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6A8DA-FE7A-C423-A53D-17747A242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65" y="909421"/>
            <a:ext cx="6773333" cy="5825067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4C7C941B-8494-4B16-F49E-535DF1F14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295400"/>
            <a:ext cx="424053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 işleme akışı bir vektörü girdi olarak alır ve aynı boyutta (genellikle model boyutu olarak adlandırılır) bir son sonuç vektörü üretir.</a:t>
            </a:r>
          </a:p>
        </p:txBody>
      </p:sp>
    </p:spTree>
    <p:extLst>
      <p:ext uri="{BB962C8B-B14F-4D97-AF65-F5344CB8AC3E}">
        <p14:creationId xmlns:p14="http://schemas.microsoft.com/office/powerpoint/2010/main" val="2826022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A6ED9-4C85-77D0-0776-43F5260E6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55EDACF0-1FB2-1101-A6F3-0CE350151F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465" y="123512"/>
            <a:ext cx="116967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/>
              <a:t>İleri Geçişin Bileşenleri (FORWARD PASS)</a:t>
            </a:r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B92F82E-19D5-993B-DD95-4EB28BB2EC5C}"/>
              </a:ext>
            </a:extLst>
          </p:cNvPr>
          <p:cNvSpPr txBox="1"/>
          <p:nvPr/>
        </p:nvSpPr>
        <p:spPr>
          <a:xfrm>
            <a:off x="12010135" y="649538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48704B6-A1AE-A246-6CF7-E8A116269373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933FF2-81B0-5A5A-A988-000D3B4F2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65" y="908354"/>
            <a:ext cx="6773333" cy="5588000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053F462C-1EBB-A8A2-F23D-711292356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8798" y="2512723"/>
            <a:ext cx="410640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Metin oluştururken, aynı hesaplamayı tekrar tekrar yapmak yerine önceki belirteçlerin hesaplama sonuçlarını önbelleğe almak önemlidir.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534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3110B-0320-574A-DC17-60318B5C3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EF733224-54DA-CEFB-8AC6-A621564C07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465" y="123512"/>
            <a:ext cx="116967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/>
              <a:t>İleri Geçişin Bileşenleri (FORWARD PASS)</a:t>
            </a:r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33262D2-B32D-F943-8B6C-9325A7551266}"/>
              </a:ext>
            </a:extLst>
          </p:cNvPr>
          <p:cNvSpPr txBox="1"/>
          <p:nvPr/>
        </p:nvSpPr>
        <p:spPr>
          <a:xfrm>
            <a:off x="12010135" y="649538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70F3E68-0C2E-5281-6111-6D2AEFC430BB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A1FF9-C2FB-6EA9-585A-58FBEC0AE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43" y="1318868"/>
            <a:ext cx="6773333" cy="538480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0F9DEA41-F506-E548-173C-9DDE80F02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1" y="2678797"/>
            <a:ext cx="3657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Transformer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LLM işlemenin büyük bir kısmı, bir dizi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Transformer</a:t>
            </a: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bloğu içinde gerçekleşir ve her blok, işleme sonucunu bir sonraki bloğa girdi olarak aktarır.</a:t>
            </a:r>
          </a:p>
        </p:txBody>
      </p:sp>
    </p:spTree>
    <p:extLst>
      <p:ext uri="{BB962C8B-B14F-4D97-AF65-F5344CB8AC3E}">
        <p14:creationId xmlns:p14="http://schemas.microsoft.com/office/powerpoint/2010/main" val="1472778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D822C-B6DC-2313-9F73-3C72AF46B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5CA77C4C-698B-F87A-A8D2-9DEA380B7B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465" y="123512"/>
            <a:ext cx="116967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/>
              <a:t>İleri Geçişin Bileşenleri (FORWARD PASS)</a:t>
            </a:r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4BB3E12-058D-55D4-2B50-779F6580838E}"/>
              </a:ext>
            </a:extLst>
          </p:cNvPr>
          <p:cNvSpPr txBox="1"/>
          <p:nvPr/>
        </p:nvSpPr>
        <p:spPr>
          <a:xfrm>
            <a:off x="12010135" y="649538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1FB4265-D2FA-4EDC-9FDD-F197C0359401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CC247C-4B7C-2936-5AEE-7D7E17D05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3" y="1890522"/>
            <a:ext cx="6773333" cy="2314222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A96172F0-7D09-55BB-28D2-DD369824C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1" y="2461998"/>
            <a:ext cx="2362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Transformer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bloğu, bir öz dikkat katmanı ve bir ileri beslemeli sinir ağından oluşur.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94432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FF5E1-82EE-AA4B-E29C-8160CD093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C0A16E3-BAB6-473C-0B5F-F4848A30FC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465" y="123512"/>
            <a:ext cx="116967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/>
              <a:t>İleri Geçişin Bileşenleri (FORWARD PASS)</a:t>
            </a:r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4554454-2CB6-BC06-F3F0-1A3A9C54E7DD}"/>
              </a:ext>
            </a:extLst>
          </p:cNvPr>
          <p:cNvSpPr txBox="1"/>
          <p:nvPr/>
        </p:nvSpPr>
        <p:spPr>
          <a:xfrm>
            <a:off x="12010135" y="649538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D79D9BD-1F5F-73AA-E15D-E5C64D9E6591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C1A1AF-DAF1-CA2B-241A-2FAC065D6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326217"/>
            <a:ext cx="6773333" cy="4741333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5DA54543-0B1A-8A6D-50AA-7336B8D26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219555"/>
            <a:ext cx="42672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Transformer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bloğunun ileri beslemeli sinir ağı bileşeni, muhtemelen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 ezberleme ve enterpolasyonunun çoğunu gerçekleştirir.</a:t>
            </a:r>
          </a:p>
        </p:txBody>
      </p:sp>
    </p:spTree>
    <p:extLst>
      <p:ext uri="{BB962C8B-B14F-4D97-AF65-F5344CB8AC3E}">
        <p14:creationId xmlns:p14="http://schemas.microsoft.com/office/powerpoint/2010/main" val="2783139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D1269-20D3-7B27-878E-67E2E0C4A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EAC818D1-97A4-F5D5-EA53-DCE426C226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465" y="123512"/>
            <a:ext cx="116967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/>
              <a:t>İleri Geçişin Bileşenleri (FORWARD PASS)</a:t>
            </a:r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A149FDF-03F7-76B4-D5FC-9892D86C20E2}"/>
              </a:ext>
            </a:extLst>
          </p:cNvPr>
          <p:cNvSpPr txBox="1"/>
          <p:nvPr/>
        </p:nvSpPr>
        <p:spPr>
          <a:xfrm>
            <a:off x="12010135" y="649538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B3144B3-4415-5C95-E8BC-300EB182904F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8E45D1-BE0C-143D-E38E-2CB781618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69" y="1524000"/>
            <a:ext cx="6773333" cy="3420533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CFD618C9-7743-EC92-AAF4-749DDE703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70590"/>
            <a:ext cx="5486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Öz-dikkat katmanı, mevcut belirteci işlemek için yardımcı olan önceki konumlardan ilgili bilgileri içerir.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8056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9EFEC-DC03-785B-0319-F3B92B005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B875F7EB-C4B9-21EB-3240-063D225B8F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465" y="123512"/>
            <a:ext cx="116967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dirty="0"/>
              <a:t>Attention is all you need</a:t>
            </a:r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42BC217-6117-95D2-5BE9-A177D60EB98D}"/>
              </a:ext>
            </a:extLst>
          </p:cNvPr>
          <p:cNvSpPr txBox="1"/>
          <p:nvPr/>
        </p:nvSpPr>
        <p:spPr>
          <a:xfrm>
            <a:off x="12010135" y="649538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C0A6576-87AE-EDE8-0B43-2925DFABACFC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65D6B3-13CF-C9DC-5A6C-4D2CD35D9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828800"/>
            <a:ext cx="6773333" cy="2257778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0EC53271-5C2A-AC8F-2B2D-F5E1497DF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9" y="4419600"/>
            <a:ext cx="957453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Dikkatin basitleştirilmiş çerçevesi: bir girdi dizisi ve işlenmekte olan mevcut konum.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Biz esas olarak bu konumla ilgilendiğimiz için, şekil, dikkat mekanizmasına göre dizideki önceki öğelerden gelen bilgileri içeren bir girdi vektörü ve bir çıktı vektörü göstermektedir.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Dikkat mekanizması, girdi vektörünün her elemanını, önceki elemanlardan gelen bilgileri kullanarak bir çıktı elemanına dönüştürür.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Bu, dikkat mekanizmasının, girdi vektörünün her elemanını,</a:t>
            </a:r>
          </a:p>
        </p:txBody>
      </p:sp>
    </p:spTree>
    <p:extLst>
      <p:ext uri="{BB962C8B-B14F-4D97-AF65-F5344CB8AC3E}">
        <p14:creationId xmlns:p14="http://schemas.microsoft.com/office/powerpoint/2010/main" val="640667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B7B53-5918-C171-6A18-08C49C709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784B70B4-2ADD-6F6E-8A40-8B78746942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465" y="123512"/>
            <a:ext cx="116967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dirty="0"/>
              <a:t>Attention is all you need</a:t>
            </a:r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01A6445-370D-487E-3C00-8D3E583483D5}"/>
              </a:ext>
            </a:extLst>
          </p:cNvPr>
          <p:cNvSpPr txBox="1"/>
          <p:nvPr/>
        </p:nvSpPr>
        <p:spPr>
          <a:xfrm>
            <a:off x="12010135" y="649538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4AC0E3A-4771-4FBF-52B3-6D44343AF4E6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7C606D-AE78-FA58-3D31-CFC93D7A4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45" y="1375493"/>
            <a:ext cx="6473969" cy="2891706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232C5117-E5F7-C5B3-311B-6C97698DE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8766" y="2228700"/>
            <a:ext cx="566268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Dikkat, iki ana adımdan oluşur: her pozisyon için alaka puanı ve ardından bu puanlara dayalı bilgileri birleştirme adımı.</a:t>
            </a:r>
          </a:p>
        </p:txBody>
      </p:sp>
    </p:spTree>
    <p:extLst>
      <p:ext uri="{BB962C8B-B14F-4D97-AF65-F5344CB8AC3E}">
        <p14:creationId xmlns:p14="http://schemas.microsoft.com/office/powerpoint/2010/main" val="566167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C559D-CCD8-CE47-23E8-1606B4C47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48153DDD-3D18-EC2F-BDF3-1C1E679B9A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465" y="123512"/>
            <a:ext cx="116967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dirty="0"/>
              <a:t>Attention is all you need</a:t>
            </a:r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9660C63-ED6E-5929-C047-6DCB90A8CA69}"/>
              </a:ext>
            </a:extLst>
          </p:cNvPr>
          <p:cNvSpPr txBox="1"/>
          <p:nvPr/>
        </p:nvSpPr>
        <p:spPr>
          <a:xfrm>
            <a:off x="12010135" y="649538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B9D895F-EC57-B0ED-8C23-BAC1EAFEDBB2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F0D734-8256-752D-FB24-FD3CD7F5A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47800"/>
            <a:ext cx="6773333" cy="3081867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6F3DD5FA-24DB-804C-D081-6F9994362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748340"/>
            <a:ext cx="353603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Dikkat işlemini paralel olarak birden fazla kez gerçekleştirerek, modelin farklı bilgi türlerine dikkat etme kapasitesini artırarak daha iyi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LLM'ler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elde ediyoruz.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258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5465" y="123512"/>
            <a:ext cx="116967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/>
              <a:t>Büyük dil modelleri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2010135" y="649538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90057-CC85-15F9-3264-A7A47F997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371600"/>
            <a:ext cx="6858000" cy="479056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01BC6-5D5A-D5B4-889B-2200374EF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AF3565E4-E66D-23D2-F19E-AFD9E0B162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465" y="123512"/>
            <a:ext cx="116967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dirty="0"/>
              <a:t>Attention is all you need</a:t>
            </a:r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99B9882-2DE3-476B-93DF-D4C4301AE6BE}"/>
              </a:ext>
            </a:extLst>
          </p:cNvPr>
          <p:cNvSpPr txBox="1"/>
          <p:nvPr/>
        </p:nvSpPr>
        <p:spPr>
          <a:xfrm>
            <a:off x="12010135" y="649538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003497B-31CA-5887-DC97-D497D5072069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DB8612-4F47-E14D-52C5-725F42417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199733"/>
            <a:ext cx="6773333" cy="460586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32B4391C-568F-C5ED-B255-A73E84268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4333" y="1677095"/>
            <a:ext cx="523113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Öz dikkat hesaplamasına başlamadan önce, katman 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sorgular, anahtarlar ve değerler için projeksiyon matrislerine girişlerimiz var.</a:t>
            </a:r>
          </a:p>
        </p:txBody>
      </p:sp>
    </p:spTree>
    <p:extLst>
      <p:ext uri="{BB962C8B-B14F-4D97-AF65-F5344CB8AC3E}">
        <p14:creationId xmlns:p14="http://schemas.microsoft.com/office/powerpoint/2010/main" val="3004992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3F16E-ADC2-7FE0-A522-FA76BE833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90F33F3C-1C7F-E5E0-0652-BFE736E416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465" y="123512"/>
            <a:ext cx="116967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dirty="0"/>
              <a:t>Attention is all you need</a:t>
            </a:r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0849629-050F-EA95-F4B9-31C3B5BD98B2}"/>
              </a:ext>
            </a:extLst>
          </p:cNvPr>
          <p:cNvSpPr txBox="1"/>
          <p:nvPr/>
        </p:nvSpPr>
        <p:spPr>
          <a:xfrm>
            <a:off x="12010135" y="649538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A18C9CF-A7E3-EDFB-0E74-CB6ED237E083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28988-06A3-5F25-FAA1-805E6BE79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15431"/>
            <a:ext cx="6773333" cy="5136444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10F943BE-8F58-4360-28E6-0F535D405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880957"/>
            <a:ext cx="5334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Dikkat, sorgular, anahtarlar ve değerler matrislerinin etkileşimi ile gerçekleştirilir.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Bunlar, katmanın girdileri ile projeksiyon matrislerinin çarpılmasıyla üretilir.</a:t>
            </a:r>
          </a:p>
        </p:txBody>
      </p:sp>
    </p:spTree>
    <p:extLst>
      <p:ext uri="{BB962C8B-B14F-4D97-AF65-F5344CB8AC3E}">
        <p14:creationId xmlns:p14="http://schemas.microsoft.com/office/powerpoint/2010/main" val="3649242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84EB9-A777-8585-75D2-D928B5D93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0A876D56-C54D-E561-C63F-73323C7E02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465" y="123512"/>
            <a:ext cx="116967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b="1" dirty="0"/>
              <a:t>Attention is all you need</a:t>
            </a:r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C958790-D959-87A5-0E20-06E5F7A3CE15}"/>
              </a:ext>
            </a:extLst>
          </p:cNvPr>
          <p:cNvSpPr txBox="1"/>
          <p:nvPr/>
        </p:nvSpPr>
        <p:spPr>
          <a:xfrm>
            <a:off x="12010135" y="649538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46D8DCD-BC88-49EF-70C4-335523A319E5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7455EA-235E-9F75-6675-17EC5BCDF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65" y="1512943"/>
            <a:ext cx="6773333" cy="4492978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A8A45E08-7D47-EE5E-447D-B7CC51E79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752600"/>
            <a:ext cx="401959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Önceki belirteçlerin alaka düzeyini puanlamak, mevcut konumla ilişkili sorguyu anahtar matrisiyle çarparak gerçekleştirilir.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Bu, mevcut konumla ilişkili anahtar matrisiyle çarpılan sorguyu kullanarak, önceki belirteçlerin alaka düzeyini</a:t>
            </a:r>
          </a:p>
        </p:txBody>
      </p:sp>
    </p:spTree>
    <p:extLst>
      <p:ext uri="{BB962C8B-B14F-4D97-AF65-F5344CB8AC3E}">
        <p14:creationId xmlns:p14="http://schemas.microsoft.com/office/powerpoint/2010/main" val="710539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4BFD8-507C-7157-2C96-9D6B5A346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20F0860B-A4BA-6597-0EFF-9CB8AF9D2B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465" y="123512"/>
            <a:ext cx="116967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lvl="0" defTabSz="914400" eaLnBrk="0" fontAlgn="base" hangingPunct="0">
              <a:spcAft>
                <a:spcPct val="0"/>
              </a:spcAft>
            </a:pPr>
            <a:r>
              <a:rPr lang="tr-TR" altLang="tr-TR" cap="none" dirty="0">
                <a:ln>
                  <a:noFill/>
                </a:ln>
                <a:latin typeface="Arial" panose="020B0604020202020204" pitchFamily="34" charset="0"/>
              </a:rPr>
              <a:t>Öz-dikkat: Bilgileri birleştirme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AB4B3E9-BA95-842A-663F-74E03EA0B8B9}"/>
              </a:ext>
            </a:extLst>
          </p:cNvPr>
          <p:cNvSpPr txBox="1"/>
          <p:nvPr/>
        </p:nvSpPr>
        <p:spPr>
          <a:xfrm>
            <a:off x="12010135" y="649538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2D198F81-1866-83E3-AB86-49AF37391D1D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F7D5BC-F481-B3B9-5E39-EB3191A16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65" y="1249660"/>
            <a:ext cx="6773333" cy="4865511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5F8B21F2-2A40-1709-4A08-D779C7A36A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840672"/>
            <a:ext cx="4495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Attention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önceki konumların ilgili bilgilerini, bunların ilgi puanlarını ilgili değer vektörleriyle çarparak birleştirir.</a:t>
            </a:r>
          </a:p>
        </p:txBody>
      </p:sp>
    </p:spTree>
    <p:extLst>
      <p:ext uri="{BB962C8B-B14F-4D97-AF65-F5344CB8AC3E}">
        <p14:creationId xmlns:p14="http://schemas.microsoft.com/office/powerpoint/2010/main" val="348631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83CCC-F9EA-FBEA-A213-B31DE123B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3D0C9D00-2C27-9588-9E4E-B36CCA6E52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465" y="123512"/>
            <a:ext cx="116967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/>
              <a:t>Büyük dil modelleri</a:t>
            </a:r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B939190-11F8-2977-4545-0905FC3C699F}"/>
              </a:ext>
            </a:extLst>
          </p:cNvPr>
          <p:cNvSpPr txBox="1"/>
          <p:nvPr/>
        </p:nvSpPr>
        <p:spPr>
          <a:xfrm>
            <a:off x="12010135" y="649538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5BBB9D5-0FEC-197B-227B-BC01511147B8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1ED39-10B5-F179-3999-9C4DB55F4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371600"/>
            <a:ext cx="7315200" cy="50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9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35032-0322-36BB-DD0F-943E1016E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C6AF0531-0957-F802-7405-7F251E2E8D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465" y="123512"/>
            <a:ext cx="116967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/>
              <a:t>Büyük dil modelleri</a:t>
            </a:r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4F4DD7E-0D46-B6D1-7A1D-1DDE5AF9411A}"/>
              </a:ext>
            </a:extLst>
          </p:cNvPr>
          <p:cNvSpPr txBox="1"/>
          <p:nvPr/>
        </p:nvSpPr>
        <p:spPr>
          <a:xfrm>
            <a:off x="12010135" y="649538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0E9605B-1CA8-966E-1A17-B31250C89BD3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386113-8112-92B7-A083-E7BBBBEDC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153617"/>
            <a:ext cx="5791200" cy="544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41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FD114-2354-FD34-B85E-AED9B8A66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1A9BE23F-2A57-AEF6-0AEC-5238870F72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465" y="123512"/>
            <a:ext cx="116967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/>
              <a:t>Büyük dil modelleri</a:t>
            </a:r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16BC59B-1B16-E255-68D4-DBC4BC339711}"/>
              </a:ext>
            </a:extLst>
          </p:cNvPr>
          <p:cNvSpPr txBox="1"/>
          <p:nvPr/>
        </p:nvSpPr>
        <p:spPr>
          <a:xfrm>
            <a:off x="12010135" y="649538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FBF7A5A-0E7E-FFB6-DAFA-9FEC5AA66BC3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5E7C6F-0FF1-BE38-219C-9A1DD1EB7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469792"/>
            <a:ext cx="9263287" cy="302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30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D0C7C-11CB-1CA0-1FC8-0A59328C9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DC3C4B9E-8314-CB48-4714-763E6169C9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465" y="123512"/>
            <a:ext cx="116967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/>
              <a:t>İleri Geçişin Bileşenleri (FORWARD PASS)</a:t>
            </a:r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3A01E3F-2AA8-EBE5-31E7-516763C9793F}"/>
              </a:ext>
            </a:extLst>
          </p:cNvPr>
          <p:cNvSpPr txBox="1"/>
          <p:nvPr/>
        </p:nvSpPr>
        <p:spPr>
          <a:xfrm>
            <a:off x="12010135" y="649538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5C6E7C4-7637-869E-BC2C-393580994F08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F909DB-0FED-DE4C-8DB5-1E8B550C5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38300"/>
            <a:ext cx="9593036" cy="358140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2FDBCF5D-EE17-E57B-B75B-692C4014D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75995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 Transformer LLM, bir tokenizer, bir Transformer blok yığını ve bir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dil modelleme başlığından oluşur.</a:t>
            </a:r>
          </a:p>
        </p:txBody>
      </p:sp>
    </p:spTree>
    <p:extLst>
      <p:ext uri="{BB962C8B-B14F-4D97-AF65-F5344CB8AC3E}">
        <p14:creationId xmlns:p14="http://schemas.microsoft.com/office/powerpoint/2010/main" val="1132873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1960A-CB88-05CE-2662-C23C3FA21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BABDED21-7CA8-9039-D58C-5FD065BB25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465" y="123512"/>
            <a:ext cx="116967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/>
              <a:t>İleri Geçişin Bileşenleri (FORWARD PASS)</a:t>
            </a:r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0181601-9AA0-4BF6-A882-0590717BAC0B}"/>
              </a:ext>
            </a:extLst>
          </p:cNvPr>
          <p:cNvSpPr txBox="1"/>
          <p:nvPr/>
        </p:nvSpPr>
        <p:spPr>
          <a:xfrm>
            <a:off x="12010135" y="649538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33EF0FF-95B5-4CFA-86E1-4DECB9A18588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1E9EE-EB09-E49B-7314-F6ACB5BA6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33" y="1408289"/>
            <a:ext cx="6773333" cy="404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84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803C4-C4F8-D230-3270-8A977F9E0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A810C085-2BEC-51EB-68ED-3195A6AE86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465" y="123512"/>
            <a:ext cx="116967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/>
              <a:t>İleri Geçişin Bileşenleri (FORWARD PASS)</a:t>
            </a:r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37D262A-E483-BF2A-D0C8-94AF3C73DB14}"/>
              </a:ext>
            </a:extLst>
          </p:cNvPr>
          <p:cNvSpPr txBox="1"/>
          <p:nvPr/>
        </p:nvSpPr>
        <p:spPr>
          <a:xfrm>
            <a:off x="12010135" y="649538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FBCFBD5-9C9C-C975-6368-0806E130982A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E9441-E2BF-11FA-E8DA-CFC8E99FA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524000"/>
            <a:ext cx="8077200" cy="3675127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C6D3E525-7D5E-F945-D15C-62B65FE92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083" y="5759120"/>
            <a:ext cx="1041830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İleri geçişin sonunda, model sözcük dağarcığındaki her bir belirteç için bir olasılık puanı tahmin eder.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140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1254F-2AE2-79CB-8F54-270ECA3AF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26848BC8-F88E-915E-1146-C20700F103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465" y="123512"/>
            <a:ext cx="116967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tr-TR" spc="-5" dirty="0"/>
              <a:t>İleri Geçişin Bileşenleri (FORWARD PASS)</a:t>
            </a:r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6D0FE57-79AC-E55C-50D1-6CE5AB442842}"/>
              </a:ext>
            </a:extLst>
          </p:cNvPr>
          <p:cNvSpPr txBox="1"/>
          <p:nvPr/>
        </p:nvSpPr>
        <p:spPr>
          <a:xfrm>
            <a:off x="12010135" y="649538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3B94C21-08B0-FF33-31A3-1FFE932AA75A}"/>
              </a:ext>
            </a:extLst>
          </p:cNvPr>
          <p:cNvSpPr/>
          <p:nvPr/>
        </p:nvSpPr>
        <p:spPr>
          <a:xfrm>
            <a:off x="761" y="869441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7199E-E3FE-E57E-8A25-7B300B325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025076"/>
            <a:ext cx="8686800" cy="41841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0C8B95-C172-9A9E-2C51-1174D1E229EF}"/>
              </a:ext>
            </a:extLst>
          </p:cNvPr>
          <p:cNvSpPr txBox="1"/>
          <p:nvPr/>
        </p:nvSpPr>
        <p:spPr>
          <a:xfrm>
            <a:off x="1295400" y="5474402"/>
            <a:ext cx="8610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Modelin ileri geçişinden sonra en yüksek olasılığa sahip belirteçler. Kod çözme stratejimiz, olasılıklara göre örnekleme yaparak hangi belirteçlerin çıktısı alınacağına karar verir.</a:t>
            </a:r>
          </a:p>
        </p:txBody>
      </p:sp>
    </p:spTree>
    <p:extLst>
      <p:ext uri="{BB962C8B-B14F-4D97-AF65-F5344CB8AC3E}">
        <p14:creationId xmlns:p14="http://schemas.microsoft.com/office/powerpoint/2010/main" val="256719817"/>
      </p:ext>
    </p:extLst>
  </p:cSld>
  <p:clrMapOvr>
    <a:masterClrMapping/>
  </p:clrMapOvr>
</p:sld>
</file>

<file path=ppt/theme/theme1.xml><?xml version="1.0" encoding="utf-8"?>
<a:theme xmlns:a="http://schemas.openxmlformats.org/drawingml/2006/main" name="Dilim">
  <a:themeElements>
    <a:clrScheme name="Dilim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Dili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lim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564</TotalTime>
  <Words>1071</Words>
  <Application>Microsoft Office PowerPoint</Application>
  <PresentationFormat>Widescreen</PresentationFormat>
  <Paragraphs>121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Aptos</vt:lpstr>
      <vt:lpstr>Arial</vt:lpstr>
      <vt:lpstr>Calibri</vt:lpstr>
      <vt:lpstr>Cambria</vt:lpstr>
      <vt:lpstr>Century Gothic</vt:lpstr>
      <vt:lpstr>Wingdings 3</vt:lpstr>
      <vt:lpstr>Dilim</vt:lpstr>
      <vt:lpstr>Büyük Dil Modellerine Bakış</vt:lpstr>
      <vt:lpstr>Büyük dil modelleri</vt:lpstr>
      <vt:lpstr>Büyük dil modelleri</vt:lpstr>
      <vt:lpstr>Büyük dil modelleri</vt:lpstr>
      <vt:lpstr>Büyük dil modelleri</vt:lpstr>
      <vt:lpstr>İleri Geçişin Bileşenleri (FORWARD PASS)</vt:lpstr>
      <vt:lpstr>İleri Geçişin Bileşenleri (FORWARD PASS)</vt:lpstr>
      <vt:lpstr>İleri Geçişin Bileşenleri (FORWARD PASS)</vt:lpstr>
      <vt:lpstr>İleri Geçişin Bileşenleri (FORWARD PASS)</vt:lpstr>
      <vt:lpstr>İleri Geçişin Bileşenleri (FORWARD PASS)</vt:lpstr>
      <vt:lpstr>İleri Geçişin Bileşenleri (FORWARD PASS)</vt:lpstr>
      <vt:lpstr>İleri Geçişin Bileşenleri (FORWARD PASS)</vt:lpstr>
      <vt:lpstr>İleri Geçişin Bileşenleri (FORWARD PASS)</vt:lpstr>
      <vt:lpstr>İleri Geçişin Bileşenleri (FORWARD PASS)</vt:lpstr>
      <vt:lpstr>İleri Geçişin Bileşenleri (FORWARD PASS)</vt:lpstr>
      <vt:lpstr>İleri Geçişin Bileşenleri (FORWARD PASS)</vt:lpstr>
      <vt:lpstr>Attention is all you need</vt:lpstr>
      <vt:lpstr>Attention is all you need</vt:lpstr>
      <vt:lpstr>Attention is all you need</vt:lpstr>
      <vt:lpstr>Attention is all you need</vt:lpstr>
      <vt:lpstr>Attention is all you need</vt:lpstr>
      <vt:lpstr>Attention is all you need</vt:lpstr>
      <vt:lpstr>Öz-dikkat: Bilgileri birleştirme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</dc:creator>
  <cp:lastModifiedBy>k127a</cp:lastModifiedBy>
  <cp:revision>55</cp:revision>
  <dcterms:created xsi:type="dcterms:W3CDTF">2024-09-06T11:48:08Z</dcterms:created>
  <dcterms:modified xsi:type="dcterms:W3CDTF">2025-10-06T12:13:23Z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2024-09-06T00:00:00Z</vt:filetime>
  </property>
</Properties>
</file>