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6" r:id="rId1"/>
  </p:sldMasterIdLst>
  <p:notesMasterIdLst>
    <p:notesMasterId r:id="rId2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914" autoAdjust="0"/>
  </p:normalViewPr>
  <p:slideViewPr>
    <p:cSldViewPr>
      <p:cViewPr varScale="1">
        <p:scale>
          <a:sx n="61" d="100"/>
          <a:sy n="61" d="100"/>
        </p:scale>
        <p:origin x="1416"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012E477-B70C-4632-8391-C527C9281309}" type="datetimeFigureOut">
              <a:rPr lang="tr-TR" smtClean="0"/>
              <a:t>14.10.2025</a:t>
            </a:fld>
            <a:endParaRPr lang="tr-TR"/>
          </a:p>
        </p:txBody>
      </p:sp>
      <p:sp>
        <p:nvSpPr>
          <p:cNvPr id="4" name="Slayt Resmi Yer Tutucusu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DC21EC2-CB17-468B-A2FC-B7715AAA317B}" type="slidenum">
              <a:rPr lang="tr-TR" smtClean="0"/>
              <a:t>‹#›</a:t>
            </a:fld>
            <a:endParaRPr lang="tr-TR"/>
          </a:p>
        </p:txBody>
      </p:sp>
    </p:spTree>
    <p:extLst>
      <p:ext uri="{BB962C8B-B14F-4D97-AF65-F5344CB8AC3E}">
        <p14:creationId xmlns:p14="http://schemas.microsoft.com/office/powerpoint/2010/main" val="358015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Her ne kadar hem temsil hem de üretken modeller sınıflandırma için kullanılabilse </a:t>
            </a:r>
            <a:r>
              <a:rPr lang="tr-TR" dirty="0" smtClean="0"/>
              <a:t>de, </a:t>
            </a:r>
            <a:r>
              <a:rPr lang="tr-TR" dirty="0"/>
              <a:t>bunların yaklaşımları farklıdır</a:t>
            </a:r>
            <a:r>
              <a:rPr lang="tr-TR" dirty="0" smtClean="0"/>
              <a:t>.</a:t>
            </a:r>
          </a:p>
          <a:p>
            <a:endParaRPr lang="tr-TR" dirty="0" smtClean="0"/>
          </a:p>
          <a:p>
            <a:r>
              <a:rPr lang="tr-TR" dirty="0" smtClean="0"/>
              <a:t>"Temsil Modelleriyle Metin Sınıflandırması", üretken olmayan modellerin sınıflandırma için esnekliğini göstermektedir. Hem göreve özgü modelleri hem de gömme modellerini ele alacağız. "Üretici Modellerle Metin Sınıflandırması", çoğu sınıflandırma için kullanılabildiğinden üretken dil modellerine bir giriş niteliğindedir. Hem açık kaynaklı hem de kapalı kaynaklı dil modellerini ele alacağız.</a:t>
            </a:r>
            <a:endParaRPr lang="tr-TR" dirty="0"/>
          </a:p>
        </p:txBody>
      </p:sp>
      <p:sp>
        <p:nvSpPr>
          <p:cNvPr id="4" name="Slide Number Placeholder 3"/>
          <p:cNvSpPr>
            <a:spLocks noGrp="1"/>
          </p:cNvSpPr>
          <p:nvPr>
            <p:ph type="sldNum" sz="quarter" idx="5"/>
          </p:nvPr>
        </p:nvSpPr>
        <p:spPr/>
        <p:txBody>
          <a:bodyPr/>
          <a:lstStyle/>
          <a:p>
            <a:fld id="{DDC21EC2-CB17-468B-A2FC-B7715AAA317B}" type="slidenum">
              <a:rPr lang="tr-TR" smtClean="0"/>
              <a:t>4</a:t>
            </a:fld>
            <a:endParaRPr lang="tr-TR"/>
          </a:p>
        </p:txBody>
      </p:sp>
    </p:spTree>
    <p:extLst>
      <p:ext uri="{BB962C8B-B14F-4D97-AF65-F5344CB8AC3E}">
        <p14:creationId xmlns:p14="http://schemas.microsoft.com/office/powerpoint/2010/main" val="3855381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A3491-D7AE-E613-5AF6-3933EEE48D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3896BE-5A80-3D2F-1356-97E454D0D4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79BFBB-BE1B-58C1-5D51-7ED42EFEB38B}"/>
              </a:ext>
            </a:extLst>
          </p:cNvPr>
          <p:cNvSpPr>
            <a:spLocks noGrp="1"/>
          </p:cNvSpPr>
          <p:nvPr>
            <p:ph type="body" idx="1"/>
          </p:nvPr>
        </p:nvSpPr>
        <p:spPr/>
        <p:txBody>
          <a:bodyPr/>
          <a:lstStyle/>
          <a:p>
            <a:r>
              <a:rPr lang="tr-TR" dirty="0"/>
              <a:t>1. adımda, özellikleri çıkarmak ve giriş metnini gömmelere dönüştürmek için gömme modelini kullanıyoruz.</a:t>
            </a:r>
          </a:p>
        </p:txBody>
      </p:sp>
      <p:sp>
        <p:nvSpPr>
          <p:cNvPr id="4" name="Slide Number Placeholder 3">
            <a:extLst>
              <a:ext uri="{FF2B5EF4-FFF2-40B4-BE49-F238E27FC236}">
                <a16:creationId xmlns:a16="http://schemas.microsoft.com/office/drawing/2014/main" id="{62C89460-8A50-35CF-EEF4-72BD3A0BED7D}"/>
              </a:ext>
            </a:extLst>
          </p:cNvPr>
          <p:cNvSpPr>
            <a:spLocks noGrp="1"/>
          </p:cNvSpPr>
          <p:nvPr>
            <p:ph type="sldNum" sz="quarter" idx="5"/>
          </p:nvPr>
        </p:nvSpPr>
        <p:spPr/>
        <p:txBody>
          <a:bodyPr/>
          <a:lstStyle/>
          <a:p>
            <a:fld id="{DDC21EC2-CB17-468B-A2FC-B7715AAA317B}" type="slidenum">
              <a:rPr lang="tr-TR" smtClean="0"/>
              <a:t>13</a:t>
            </a:fld>
            <a:endParaRPr lang="tr-TR"/>
          </a:p>
        </p:txBody>
      </p:sp>
    </p:spTree>
    <p:extLst>
      <p:ext uri="{BB962C8B-B14F-4D97-AF65-F5344CB8AC3E}">
        <p14:creationId xmlns:p14="http://schemas.microsoft.com/office/powerpoint/2010/main" val="2708717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E7EF0-A0A2-669D-6F1B-97E9BE5B8C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48EA4D-DE72-0699-89E9-A7C6F27DA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F1279D-D1D3-40B6-5DB7-D41D9840B796}"/>
              </a:ext>
            </a:extLst>
          </p:cNvPr>
          <p:cNvSpPr>
            <a:spLocks noGrp="1"/>
          </p:cNvSpPr>
          <p:nvPr>
            <p:ph type="body" idx="1"/>
          </p:nvPr>
        </p:nvSpPr>
        <p:spPr/>
        <p:txBody>
          <a:bodyPr/>
          <a:lstStyle/>
          <a:p>
            <a:r>
              <a:rPr lang="tr-TR" dirty="0"/>
              <a:t>Gömülü verilerimizi özelliklerimiz olarak kullanarak, eğitim verilerimiz üzerinde bir lojistik regresyon modeli eğitiyoruz.</a:t>
            </a:r>
          </a:p>
        </p:txBody>
      </p:sp>
      <p:sp>
        <p:nvSpPr>
          <p:cNvPr id="4" name="Slide Number Placeholder 3">
            <a:extLst>
              <a:ext uri="{FF2B5EF4-FFF2-40B4-BE49-F238E27FC236}">
                <a16:creationId xmlns:a16="http://schemas.microsoft.com/office/drawing/2014/main" id="{FCEEBF50-9D36-EA8B-DA5F-B277C0D949AB}"/>
              </a:ext>
            </a:extLst>
          </p:cNvPr>
          <p:cNvSpPr>
            <a:spLocks noGrp="1"/>
          </p:cNvSpPr>
          <p:nvPr>
            <p:ph type="sldNum" sz="quarter" idx="5"/>
          </p:nvPr>
        </p:nvSpPr>
        <p:spPr/>
        <p:txBody>
          <a:bodyPr/>
          <a:lstStyle/>
          <a:p>
            <a:fld id="{DDC21EC2-CB17-468B-A2FC-B7715AAA317B}" type="slidenum">
              <a:rPr lang="tr-TR" smtClean="0"/>
              <a:t>14</a:t>
            </a:fld>
            <a:endParaRPr lang="tr-TR"/>
          </a:p>
        </p:txBody>
      </p:sp>
    </p:spTree>
    <p:extLst>
      <p:ext uri="{BB962C8B-B14F-4D97-AF65-F5344CB8AC3E}">
        <p14:creationId xmlns:p14="http://schemas.microsoft.com/office/powerpoint/2010/main" val="3005671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F738C-8D78-0DBB-EEBA-B8799A1BBD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F35221-CB75-866D-9507-C2278B127F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E33F30-2A00-3BB0-7367-2F543D29489A}"/>
              </a:ext>
            </a:extLst>
          </p:cNvPr>
          <p:cNvSpPr>
            <a:spLocks noGrp="1"/>
          </p:cNvSpPr>
          <p:nvPr>
            <p:ph type="body" idx="1"/>
          </p:nvPr>
        </p:nvSpPr>
        <p:spPr/>
        <p:txBody>
          <a:bodyPr/>
          <a:lstStyle/>
          <a:p>
            <a:r>
              <a:rPr lang="tr-TR" dirty="0"/>
              <a:t>Önceki örneğimizde, yararlanabileceğimiz etiketli verilerimiz vardı, ancak pratikte durum her zaman böyle olmayabilir. Etiketli veri elde etmek, önemli miktarda insan emeği gerektirebilen kaynak yoğun bir iştir. Dahası, bu etiketleri toplamak gerçekten değerli midir? Bunu test etmek için, görevin uygulanabilir olup olmadığını araştırmak için etiketli verimiz olmadığında sıfır atış sınıflandırması gerçekleştirebiliriz. Etiketlerin tanımını (isimlerini) bilmemize rağmen, bunları destekleyecek etiketli verilerimiz yoktur. Sıfır atış sınıflandırması, Şekil 4-13'te gösterildiği gibi, üzerinde eğitilmemiş olsa bile, girdi metninin etiketlerini tahmin etmeye çalışır.</a:t>
            </a:r>
          </a:p>
        </p:txBody>
      </p:sp>
      <p:sp>
        <p:nvSpPr>
          <p:cNvPr id="4" name="Slide Number Placeholder 3">
            <a:extLst>
              <a:ext uri="{FF2B5EF4-FFF2-40B4-BE49-F238E27FC236}">
                <a16:creationId xmlns:a16="http://schemas.microsoft.com/office/drawing/2014/main" id="{20A962A4-3C39-B865-EB38-8F3C81F76EEB}"/>
              </a:ext>
            </a:extLst>
          </p:cNvPr>
          <p:cNvSpPr>
            <a:spLocks noGrp="1"/>
          </p:cNvSpPr>
          <p:nvPr>
            <p:ph type="sldNum" sz="quarter" idx="5"/>
          </p:nvPr>
        </p:nvSpPr>
        <p:spPr/>
        <p:txBody>
          <a:bodyPr/>
          <a:lstStyle/>
          <a:p>
            <a:fld id="{DDC21EC2-CB17-468B-A2FC-B7715AAA317B}" type="slidenum">
              <a:rPr lang="tr-TR" smtClean="0"/>
              <a:t>15</a:t>
            </a:fld>
            <a:endParaRPr lang="tr-TR"/>
          </a:p>
        </p:txBody>
      </p:sp>
    </p:spTree>
    <p:extLst>
      <p:ext uri="{BB962C8B-B14F-4D97-AF65-F5344CB8AC3E}">
        <p14:creationId xmlns:p14="http://schemas.microsoft.com/office/powerpoint/2010/main" val="2747195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FC8BC-0BB9-0EAE-2350-5D0DF10275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59B744-9611-6B03-2790-DA4790D2AE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94128E-B879-962E-207B-2CCD201BFCFE}"/>
              </a:ext>
            </a:extLst>
          </p:cNvPr>
          <p:cNvSpPr>
            <a:spLocks noGrp="1"/>
          </p:cNvSpPr>
          <p:nvPr>
            <p:ph type="body" idx="1"/>
          </p:nvPr>
        </p:nvSpPr>
        <p:spPr/>
        <p:txBody>
          <a:bodyPr/>
          <a:lstStyle/>
          <a:p>
            <a:r>
              <a:rPr lang="tr-TR" dirty="0"/>
              <a:t>Gömmelerle sıfır-atım sınıflandırması yapmak için kullanabileceğimiz kullanışlı bir yöntem var. Etiketlerimizi, neyi temsil etmeleri gerektiğine göre tanımlayabiliriz. Örneğin, film eleştirileri için olumsuz bir etiket, "Bu olumsuz bir film eleştirisidir" şeklinde tanımlanabilir. Etiketleri ve belgeleri tanımlayıp gömerek, üzerinde çalışabileceğimiz verilere sahip oluruz. Şekil 4-14'te gösterildiği gibi bu süreç, herhangi bir etiketli veriye ihtiyaç duymadan kendi hedef etiketlerimizi oluşturmamızı sağlar.</a:t>
            </a:r>
          </a:p>
        </p:txBody>
      </p:sp>
      <p:sp>
        <p:nvSpPr>
          <p:cNvPr id="4" name="Slide Number Placeholder 3">
            <a:extLst>
              <a:ext uri="{FF2B5EF4-FFF2-40B4-BE49-F238E27FC236}">
                <a16:creationId xmlns:a16="http://schemas.microsoft.com/office/drawing/2014/main" id="{44B8E21B-5F77-2005-C9BC-0AA469D4EB54}"/>
              </a:ext>
            </a:extLst>
          </p:cNvPr>
          <p:cNvSpPr>
            <a:spLocks noGrp="1"/>
          </p:cNvSpPr>
          <p:nvPr>
            <p:ph type="sldNum" sz="quarter" idx="5"/>
          </p:nvPr>
        </p:nvSpPr>
        <p:spPr/>
        <p:txBody>
          <a:bodyPr/>
          <a:lstStyle/>
          <a:p>
            <a:fld id="{DDC21EC2-CB17-468B-A2FC-B7715AAA317B}" type="slidenum">
              <a:rPr lang="tr-TR" smtClean="0"/>
              <a:t>16</a:t>
            </a:fld>
            <a:endParaRPr lang="tr-TR"/>
          </a:p>
        </p:txBody>
      </p:sp>
    </p:spTree>
    <p:extLst>
      <p:ext uri="{BB962C8B-B14F-4D97-AF65-F5344CB8AC3E}">
        <p14:creationId xmlns:p14="http://schemas.microsoft.com/office/powerpoint/2010/main" val="1134429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DD54D5-9AB7-8BED-D5C5-800FEE6D66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336BE8-E90D-1368-6586-B3829EEE44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0F3293-4C7E-F589-1169-2AC33FC09688}"/>
              </a:ext>
            </a:extLst>
          </p:cNvPr>
          <p:cNvSpPr>
            <a:spLocks noGrp="1"/>
          </p:cNvSpPr>
          <p:nvPr>
            <p:ph type="body" idx="1"/>
          </p:nvPr>
        </p:nvSpPr>
        <p:spPr/>
        <p:txBody>
          <a:bodyPr/>
          <a:lstStyle/>
          <a:p>
            <a:r>
              <a:rPr lang="tr-TR" dirty="0"/>
              <a:t>Gömmelerle sıfır-atım sınıflandırması yapmak için kullanabileceğimiz kullanışlı bir yöntem var. Etiketlerimizi, neyi temsil etmeleri gerektiğine göre tanımlayabiliriz. Örneğin, film eleştirileri için olumsuz bir etiket, "Bu olumsuz bir film eleştirisidir" şeklinde tanımlanabilir. Etiketleri ve belgeleri tanımlayıp gömerek, üzerinde çalışabileceğimiz verilere sahip oluruz. Şekil 4-14'te gösterildiği gibi bu süreç, herhangi bir etiketli veriye ihtiyaç duymadan kendi hedef etiketlerimizi oluşturmamızı sağlar.</a:t>
            </a:r>
          </a:p>
        </p:txBody>
      </p:sp>
      <p:sp>
        <p:nvSpPr>
          <p:cNvPr id="4" name="Slide Number Placeholder 3">
            <a:extLst>
              <a:ext uri="{FF2B5EF4-FFF2-40B4-BE49-F238E27FC236}">
                <a16:creationId xmlns:a16="http://schemas.microsoft.com/office/drawing/2014/main" id="{949B722B-8CAD-1F60-8A20-48750728DB6C}"/>
              </a:ext>
            </a:extLst>
          </p:cNvPr>
          <p:cNvSpPr>
            <a:spLocks noGrp="1"/>
          </p:cNvSpPr>
          <p:nvPr>
            <p:ph type="sldNum" sz="quarter" idx="5"/>
          </p:nvPr>
        </p:nvSpPr>
        <p:spPr/>
        <p:txBody>
          <a:bodyPr/>
          <a:lstStyle/>
          <a:p>
            <a:fld id="{DDC21EC2-CB17-468B-A2FC-B7715AAA317B}" type="slidenum">
              <a:rPr lang="tr-TR" smtClean="0"/>
              <a:t>17</a:t>
            </a:fld>
            <a:endParaRPr lang="tr-TR"/>
          </a:p>
        </p:txBody>
      </p:sp>
    </p:spTree>
    <p:extLst>
      <p:ext uri="{BB962C8B-B14F-4D97-AF65-F5344CB8AC3E}">
        <p14:creationId xmlns:p14="http://schemas.microsoft.com/office/powerpoint/2010/main" val="1295854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4259D-A1C5-ECED-809D-7E58F86F45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E16A84-6EB1-1A17-1A01-00D4DCD442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ED0CB8-2DBC-AAA9-054C-EDC599058629}"/>
              </a:ext>
            </a:extLst>
          </p:cNvPr>
          <p:cNvSpPr>
            <a:spLocks noGrp="1"/>
          </p:cNvSpPr>
          <p:nvPr>
            <p:ph type="body" idx="1"/>
          </p:nvPr>
        </p:nvSpPr>
        <p:spPr/>
        <p:txBody>
          <a:bodyPr/>
          <a:lstStyle/>
          <a:p>
            <a:r>
              <a:rPr lang="tr-TR" dirty="0"/>
              <a:t>Etiket açıklamalarını ve belgeleri yerleştirdikten sonra, her etiket belge çifti için kosinüs benzerliğini kullanabiliriz.</a:t>
            </a:r>
          </a:p>
        </p:txBody>
      </p:sp>
      <p:sp>
        <p:nvSpPr>
          <p:cNvPr id="4" name="Slide Number Placeholder 3">
            <a:extLst>
              <a:ext uri="{FF2B5EF4-FFF2-40B4-BE49-F238E27FC236}">
                <a16:creationId xmlns:a16="http://schemas.microsoft.com/office/drawing/2014/main" id="{BB35EE72-74EF-A38E-5994-836587BEB7E9}"/>
              </a:ext>
            </a:extLst>
          </p:cNvPr>
          <p:cNvSpPr>
            <a:spLocks noGrp="1"/>
          </p:cNvSpPr>
          <p:nvPr>
            <p:ph type="sldNum" sz="quarter" idx="5"/>
          </p:nvPr>
        </p:nvSpPr>
        <p:spPr/>
        <p:txBody>
          <a:bodyPr/>
          <a:lstStyle/>
          <a:p>
            <a:fld id="{DDC21EC2-CB17-468B-A2FC-B7715AAA317B}" type="slidenum">
              <a:rPr lang="tr-TR" smtClean="0"/>
              <a:t>18</a:t>
            </a:fld>
            <a:endParaRPr lang="tr-TR"/>
          </a:p>
        </p:txBody>
      </p:sp>
    </p:spTree>
    <p:extLst>
      <p:ext uri="{BB962C8B-B14F-4D97-AF65-F5344CB8AC3E}">
        <p14:creationId xmlns:p14="http://schemas.microsoft.com/office/powerpoint/2010/main" val="4047123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C41EA-BAF1-0094-F8F4-A9DB53F50B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08AC55-AF2B-BD7A-9359-D5101B6566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84A0A-7C37-EE33-0E16-AA97A6057614}"/>
              </a:ext>
            </a:extLst>
          </p:cNvPr>
          <p:cNvSpPr>
            <a:spLocks noGrp="1"/>
          </p:cNvSpPr>
          <p:nvPr>
            <p:ph type="body" idx="1"/>
          </p:nvPr>
        </p:nvSpPr>
        <p:spPr/>
        <p:txBody>
          <a:bodyPr/>
          <a:lstStyle/>
          <a:p>
            <a:r>
              <a:rPr lang="tr-TR" dirty="0"/>
              <a:t>Etiket açıklamalarını ve belgeleri yerleştirdikten sonra, her etiket belge çifti için kosinüs benzerliğini kullanabiliriz.</a:t>
            </a:r>
          </a:p>
        </p:txBody>
      </p:sp>
      <p:sp>
        <p:nvSpPr>
          <p:cNvPr id="4" name="Slide Number Placeholder 3">
            <a:extLst>
              <a:ext uri="{FF2B5EF4-FFF2-40B4-BE49-F238E27FC236}">
                <a16:creationId xmlns:a16="http://schemas.microsoft.com/office/drawing/2014/main" id="{BAC3ACC4-735E-1242-AA8D-2968F3521AAB}"/>
              </a:ext>
            </a:extLst>
          </p:cNvPr>
          <p:cNvSpPr>
            <a:spLocks noGrp="1"/>
          </p:cNvSpPr>
          <p:nvPr>
            <p:ph type="sldNum" sz="quarter" idx="5"/>
          </p:nvPr>
        </p:nvSpPr>
        <p:spPr/>
        <p:txBody>
          <a:bodyPr/>
          <a:lstStyle/>
          <a:p>
            <a:fld id="{DDC21EC2-CB17-468B-A2FC-B7715AAA317B}" type="slidenum">
              <a:rPr lang="tr-TR" smtClean="0"/>
              <a:t>19</a:t>
            </a:fld>
            <a:endParaRPr lang="tr-TR"/>
          </a:p>
        </p:txBody>
      </p:sp>
    </p:spTree>
    <p:extLst>
      <p:ext uri="{BB962C8B-B14F-4D97-AF65-F5344CB8AC3E}">
        <p14:creationId xmlns:p14="http://schemas.microsoft.com/office/powerpoint/2010/main" val="63053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9AB4F-F790-BEF9-7284-525BC8CD78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D42992-EE50-618D-67D6-6CE271F4AC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0A15FD-A2B4-6EDA-BD16-6178AFE6B09D}"/>
              </a:ext>
            </a:extLst>
          </p:cNvPr>
          <p:cNvSpPr>
            <a:spLocks noGrp="1"/>
          </p:cNvSpPr>
          <p:nvPr>
            <p:ph type="body" idx="1"/>
          </p:nvPr>
        </p:nvSpPr>
        <p:spPr/>
        <p:txBody>
          <a:bodyPr/>
          <a:lstStyle/>
          <a:p>
            <a:r>
              <a:rPr lang="tr-TR" dirty="0"/>
              <a:t>İstem mühendisliği, modelin ürettiği çıktıyı iyileştirmek için istemlerin güncellenmesine olanak tanır</a:t>
            </a:r>
          </a:p>
        </p:txBody>
      </p:sp>
      <p:sp>
        <p:nvSpPr>
          <p:cNvPr id="4" name="Slide Number Placeholder 3">
            <a:extLst>
              <a:ext uri="{FF2B5EF4-FFF2-40B4-BE49-F238E27FC236}">
                <a16:creationId xmlns:a16="http://schemas.microsoft.com/office/drawing/2014/main" id="{97808E8C-DC20-F99F-5492-A15A47B2510C}"/>
              </a:ext>
            </a:extLst>
          </p:cNvPr>
          <p:cNvSpPr>
            <a:spLocks noGrp="1"/>
          </p:cNvSpPr>
          <p:nvPr>
            <p:ph type="sldNum" sz="quarter" idx="5"/>
          </p:nvPr>
        </p:nvSpPr>
        <p:spPr/>
        <p:txBody>
          <a:bodyPr/>
          <a:lstStyle/>
          <a:p>
            <a:fld id="{DDC21EC2-CB17-468B-A2FC-B7715AAA317B}" type="slidenum">
              <a:rPr lang="tr-TR" smtClean="0"/>
              <a:t>20</a:t>
            </a:fld>
            <a:endParaRPr lang="tr-TR"/>
          </a:p>
        </p:txBody>
      </p:sp>
    </p:spTree>
    <p:extLst>
      <p:ext uri="{BB962C8B-B14F-4D97-AF65-F5344CB8AC3E}">
        <p14:creationId xmlns:p14="http://schemas.microsoft.com/office/powerpoint/2010/main" val="623739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6D776-1C48-3140-9B9F-77D05F3884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54FB6B-2D02-D5A9-2DA8-0408641699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8AF87B-F807-160A-C138-7DBAEFFFAEC8}"/>
              </a:ext>
            </a:extLst>
          </p:cNvPr>
          <p:cNvSpPr>
            <a:spLocks noGrp="1"/>
          </p:cNvSpPr>
          <p:nvPr>
            <p:ph type="body" idx="1"/>
          </p:nvPr>
        </p:nvSpPr>
        <p:spPr/>
        <p:txBody>
          <a:bodyPr/>
          <a:lstStyle/>
          <a:p>
            <a:r>
              <a:rPr lang="tr-TR" dirty="0"/>
              <a:t>T5 mimarisi orijinal </a:t>
            </a:r>
            <a:r>
              <a:rPr lang="tr-TR" dirty="0" err="1"/>
              <a:t>Transformer</a:t>
            </a:r>
            <a:r>
              <a:rPr lang="tr-TR" dirty="0"/>
              <a:t> modeline benzer, kod çözücü-kodlayıcı mimarisine sahiptir.</a:t>
            </a:r>
          </a:p>
        </p:txBody>
      </p:sp>
      <p:sp>
        <p:nvSpPr>
          <p:cNvPr id="4" name="Slide Number Placeholder 3">
            <a:extLst>
              <a:ext uri="{FF2B5EF4-FFF2-40B4-BE49-F238E27FC236}">
                <a16:creationId xmlns:a16="http://schemas.microsoft.com/office/drawing/2014/main" id="{328620C3-5F15-4788-B198-305244A2B220}"/>
              </a:ext>
            </a:extLst>
          </p:cNvPr>
          <p:cNvSpPr>
            <a:spLocks noGrp="1"/>
          </p:cNvSpPr>
          <p:nvPr>
            <p:ph type="sldNum" sz="quarter" idx="5"/>
          </p:nvPr>
        </p:nvSpPr>
        <p:spPr/>
        <p:txBody>
          <a:bodyPr/>
          <a:lstStyle/>
          <a:p>
            <a:fld id="{DDC21EC2-CB17-468B-A2FC-B7715AAA317B}" type="slidenum">
              <a:rPr lang="tr-TR" smtClean="0"/>
              <a:t>21</a:t>
            </a:fld>
            <a:endParaRPr lang="tr-TR"/>
          </a:p>
        </p:txBody>
      </p:sp>
    </p:spTree>
    <p:extLst>
      <p:ext uri="{BB962C8B-B14F-4D97-AF65-F5344CB8AC3E}">
        <p14:creationId xmlns:p14="http://schemas.microsoft.com/office/powerpoint/2010/main" val="2713660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DF022-4A2D-51FB-3627-BA62D52C70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ABED1F-89AC-53CC-5EB7-B6536A33E0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DBEBB2-6332-ABFA-1D20-83BB33E9B0C1}"/>
              </a:ext>
            </a:extLst>
          </p:cNvPr>
          <p:cNvSpPr>
            <a:spLocks noGrp="1"/>
          </p:cNvSpPr>
          <p:nvPr>
            <p:ph type="body" idx="1"/>
          </p:nvPr>
        </p:nvSpPr>
        <p:spPr/>
        <p:txBody>
          <a:bodyPr/>
          <a:lstStyle/>
          <a:p>
            <a:r>
              <a:rPr lang="tr-TR" dirty="0"/>
              <a:t>Eğitimin ilk adımı olan ön eğitimde, T5 modelinin birden fazla </a:t>
            </a:r>
            <a:r>
              <a:rPr lang="tr-TR" dirty="0" err="1"/>
              <a:t>token</a:t>
            </a:r>
            <a:r>
              <a:rPr lang="tr-TR" dirty="0"/>
              <a:t> içerebilecek maskeleri tahmin etmesi gerekir.</a:t>
            </a:r>
          </a:p>
        </p:txBody>
      </p:sp>
      <p:sp>
        <p:nvSpPr>
          <p:cNvPr id="4" name="Slide Number Placeholder 3">
            <a:extLst>
              <a:ext uri="{FF2B5EF4-FFF2-40B4-BE49-F238E27FC236}">
                <a16:creationId xmlns:a16="http://schemas.microsoft.com/office/drawing/2014/main" id="{5D01FAC1-9126-893C-AB3F-B11E9EE9EAA5}"/>
              </a:ext>
            </a:extLst>
          </p:cNvPr>
          <p:cNvSpPr>
            <a:spLocks noGrp="1"/>
          </p:cNvSpPr>
          <p:nvPr>
            <p:ph type="sldNum" sz="quarter" idx="5"/>
          </p:nvPr>
        </p:nvSpPr>
        <p:spPr/>
        <p:txBody>
          <a:bodyPr/>
          <a:lstStyle/>
          <a:p>
            <a:fld id="{DDC21EC2-CB17-468B-A2FC-B7715AAA317B}" type="slidenum">
              <a:rPr lang="tr-TR" smtClean="0"/>
              <a:t>22</a:t>
            </a:fld>
            <a:endParaRPr lang="tr-TR"/>
          </a:p>
        </p:txBody>
      </p:sp>
    </p:spTree>
    <p:extLst>
      <p:ext uri="{BB962C8B-B14F-4D97-AF65-F5344CB8AC3E}">
        <p14:creationId xmlns:p14="http://schemas.microsoft.com/office/powerpoint/2010/main" val="2353034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E6C50-F5E1-4481-977D-3EE4AED7A6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CE7A6E-98E5-7457-8108-78868EEB98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EC408A-F66E-94EB-CBD2-E6C54C917698}"/>
              </a:ext>
            </a:extLst>
          </p:cNvPr>
          <p:cNvSpPr>
            <a:spLocks noGrp="1"/>
          </p:cNvSpPr>
          <p:nvPr>
            <p:ph type="body" idx="1"/>
          </p:nvPr>
        </p:nvSpPr>
        <p:spPr/>
        <p:txBody>
          <a:bodyPr/>
          <a:lstStyle/>
          <a:p>
            <a:r>
              <a:rPr lang="tr-TR" dirty="0"/>
              <a:t>Her ne kadar hem temsil hem de üretken modeller sınıflandırma için kullanılabilse de, bunların yaklaşımları farklıdır</a:t>
            </a:r>
            <a:r>
              <a:rPr lang="tr-TR" dirty="0" smtClean="0"/>
              <a:t>.</a:t>
            </a:r>
          </a:p>
          <a:p>
            <a:endParaRPr lang="tr-TR" dirty="0" smtClean="0"/>
          </a:p>
          <a:p>
            <a:endParaRPr lang="tr-TR" dirty="0"/>
          </a:p>
        </p:txBody>
      </p:sp>
      <p:sp>
        <p:nvSpPr>
          <p:cNvPr id="4" name="Slide Number Placeholder 3">
            <a:extLst>
              <a:ext uri="{FF2B5EF4-FFF2-40B4-BE49-F238E27FC236}">
                <a16:creationId xmlns:a16="http://schemas.microsoft.com/office/drawing/2014/main" id="{7A4B813C-0971-3D79-EFD7-6E28A853C8E5}"/>
              </a:ext>
            </a:extLst>
          </p:cNvPr>
          <p:cNvSpPr>
            <a:spLocks noGrp="1"/>
          </p:cNvSpPr>
          <p:nvPr>
            <p:ph type="sldNum" sz="quarter" idx="5"/>
          </p:nvPr>
        </p:nvSpPr>
        <p:spPr/>
        <p:txBody>
          <a:bodyPr/>
          <a:lstStyle/>
          <a:p>
            <a:fld id="{DDC21EC2-CB17-468B-A2FC-B7715AAA317B}" type="slidenum">
              <a:rPr lang="tr-TR" smtClean="0"/>
              <a:t>5</a:t>
            </a:fld>
            <a:endParaRPr lang="tr-TR"/>
          </a:p>
        </p:txBody>
      </p:sp>
    </p:spTree>
    <p:extLst>
      <p:ext uri="{BB962C8B-B14F-4D97-AF65-F5344CB8AC3E}">
        <p14:creationId xmlns:p14="http://schemas.microsoft.com/office/powerpoint/2010/main" val="3974541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3A30B-7CEE-E811-4B28-33A3388533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160514-F9B3-B389-F188-80E04B9627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183422-B4BB-4726-2521-C3F3FE8CFF61}"/>
              </a:ext>
            </a:extLst>
          </p:cNvPr>
          <p:cNvSpPr>
            <a:spLocks noGrp="1"/>
          </p:cNvSpPr>
          <p:nvPr>
            <p:ph type="body" idx="1"/>
          </p:nvPr>
        </p:nvSpPr>
        <p:spPr/>
        <p:txBody>
          <a:bodyPr/>
          <a:lstStyle/>
          <a:p>
            <a:r>
              <a:rPr lang="tr-TR" dirty="0"/>
              <a:t>Belirli görevlerin metinsel talimatlara dönüştürülmesiyle, T5 modeli ince ayar sırasında çeşitli görevlerde eğitilebilir.</a:t>
            </a:r>
          </a:p>
        </p:txBody>
      </p:sp>
      <p:sp>
        <p:nvSpPr>
          <p:cNvPr id="4" name="Slide Number Placeholder 3">
            <a:extLst>
              <a:ext uri="{FF2B5EF4-FFF2-40B4-BE49-F238E27FC236}">
                <a16:creationId xmlns:a16="http://schemas.microsoft.com/office/drawing/2014/main" id="{B7B35C8F-12E8-5522-E2F7-FC4ACE38FFCE}"/>
              </a:ext>
            </a:extLst>
          </p:cNvPr>
          <p:cNvSpPr>
            <a:spLocks noGrp="1"/>
          </p:cNvSpPr>
          <p:nvPr>
            <p:ph type="sldNum" sz="quarter" idx="5"/>
          </p:nvPr>
        </p:nvSpPr>
        <p:spPr/>
        <p:txBody>
          <a:bodyPr/>
          <a:lstStyle/>
          <a:p>
            <a:fld id="{DDC21EC2-CB17-468B-A2FC-B7715AAA317B}" type="slidenum">
              <a:rPr lang="tr-TR" smtClean="0"/>
              <a:t>23</a:t>
            </a:fld>
            <a:endParaRPr lang="tr-TR"/>
          </a:p>
        </p:txBody>
      </p:sp>
    </p:spTree>
    <p:extLst>
      <p:ext uri="{BB962C8B-B14F-4D97-AF65-F5344CB8AC3E}">
        <p14:creationId xmlns:p14="http://schemas.microsoft.com/office/powerpoint/2010/main" val="1279946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9C8EF-2B5C-0B7E-492C-5007FF5D7D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A699F8-346E-CE21-0A4A-EADA3755A3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AAB554-EFE1-2A29-B958-84897679BCF8}"/>
              </a:ext>
            </a:extLst>
          </p:cNvPr>
          <p:cNvSpPr>
            <a:spLocks noGrp="1"/>
          </p:cNvSpPr>
          <p:nvPr>
            <p:ph type="body" idx="1"/>
          </p:nvPr>
        </p:nvSpPr>
        <p:spPr/>
        <p:txBody>
          <a:bodyPr/>
          <a:lstStyle/>
          <a:p>
            <a:r>
              <a:rPr lang="tr-TR" dirty="0"/>
              <a:t>Kitap boyunca açık kaynaklı modellere odaklansak da, Dil Yapay Zekası alanının bir diğer önemli bileşeni kapalı kaynaklı modellerdir; özellikle de </a:t>
            </a:r>
            <a:r>
              <a:rPr lang="tr-TR" dirty="0" err="1"/>
              <a:t>ChatGPT</a:t>
            </a:r>
            <a:r>
              <a:rPr lang="tr-TR" dirty="0"/>
              <a:t>. Orijinal </a:t>
            </a:r>
            <a:r>
              <a:rPr lang="tr-TR" dirty="0" err="1"/>
              <a:t>ChatGPT</a:t>
            </a:r>
            <a:r>
              <a:rPr lang="tr-TR" dirty="0"/>
              <a:t> modelinin (GPT-3.5) temel mimarisi paylaşılmasa da, adından da anlaşılacağı üzere, bugüne kadar GPT modellerinde gördüğümüz yalnızca kod çözücü mimarisine dayanmaktadır. Neyse ki </a:t>
            </a:r>
            <a:r>
              <a:rPr lang="tr-TR" dirty="0" err="1"/>
              <a:t>OpenAI</a:t>
            </a:r>
            <a:r>
              <a:rPr lang="tr-TR" dirty="0"/>
              <a:t>, tercih ayarlama gibi önemli bir bileşeni içeren eğitim prosedürüne genel bir bakış paylaştı. Şekil 4-22'de gösterildiği gibi, </a:t>
            </a:r>
            <a:r>
              <a:rPr lang="tr-TR" dirty="0" err="1"/>
              <a:t>OpenAI</a:t>
            </a:r>
            <a:r>
              <a:rPr lang="tr-TR" dirty="0"/>
              <a:t> önce istenen çıktıyı bir giriş istemine (talimat verileri) manuel olarak oluşturdu ve bu verileri modelinin ilk varyantını oluşturmak için kullandı.</a:t>
            </a:r>
          </a:p>
        </p:txBody>
      </p:sp>
      <p:sp>
        <p:nvSpPr>
          <p:cNvPr id="4" name="Slide Number Placeholder 3">
            <a:extLst>
              <a:ext uri="{FF2B5EF4-FFF2-40B4-BE49-F238E27FC236}">
                <a16:creationId xmlns:a16="http://schemas.microsoft.com/office/drawing/2014/main" id="{7BA773A2-3C65-86F7-533E-1F7CA0F42FF8}"/>
              </a:ext>
            </a:extLst>
          </p:cNvPr>
          <p:cNvSpPr>
            <a:spLocks noGrp="1"/>
          </p:cNvSpPr>
          <p:nvPr>
            <p:ph type="sldNum" sz="quarter" idx="5"/>
          </p:nvPr>
        </p:nvSpPr>
        <p:spPr/>
        <p:txBody>
          <a:bodyPr/>
          <a:lstStyle/>
          <a:p>
            <a:fld id="{DDC21EC2-CB17-468B-A2FC-B7715AAA317B}" type="slidenum">
              <a:rPr lang="tr-TR" smtClean="0"/>
              <a:t>24</a:t>
            </a:fld>
            <a:endParaRPr lang="tr-TR"/>
          </a:p>
        </p:txBody>
      </p:sp>
    </p:spTree>
    <p:extLst>
      <p:ext uri="{BB962C8B-B14F-4D97-AF65-F5344CB8AC3E}">
        <p14:creationId xmlns:p14="http://schemas.microsoft.com/office/powerpoint/2010/main" val="1859222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4712EE-3792-F29C-6563-CA820F32C1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84BA67-33F5-2689-9792-891767B582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E336D0-8349-63DF-FCED-970ED10912D2}"/>
              </a:ext>
            </a:extLst>
          </p:cNvPr>
          <p:cNvSpPr>
            <a:spLocks noGrp="1"/>
          </p:cNvSpPr>
          <p:nvPr>
            <p:ph type="body" idx="1"/>
          </p:nvPr>
        </p:nvSpPr>
        <p:spPr/>
        <p:txBody>
          <a:bodyPr/>
          <a:lstStyle/>
          <a:p>
            <a:r>
              <a:rPr lang="tr-TR" dirty="0"/>
              <a:t>Kitap boyunca açık kaynaklı modellere odaklansak da, Dil Yapay Zekası alanının bir diğer önemli bileşeni kapalı kaynaklı modellerdir; özellikle de </a:t>
            </a:r>
            <a:r>
              <a:rPr lang="tr-TR" dirty="0" err="1"/>
              <a:t>ChatGPT</a:t>
            </a:r>
            <a:r>
              <a:rPr lang="tr-TR" dirty="0"/>
              <a:t>. Orijinal </a:t>
            </a:r>
            <a:r>
              <a:rPr lang="tr-TR" dirty="0" err="1"/>
              <a:t>ChatGPT</a:t>
            </a:r>
            <a:r>
              <a:rPr lang="tr-TR" dirty="0"/>
              <a:t> modelinin (GPT-3.5) temel mimarisi paylaşılmasa da, adından da anlaşılacağı üzere, bugüne kadar GPT modellerinde gördüğümüz yalnızca kod çözücü mimarisine dayanmaktadır. Neyse ki </a:t>
            </a:r>
            <a:r>
              <a:rPr lang="tr-TR" dirty="0" err="1"/>
              <a:t>OpenAI</a:t>
            </a:r>
            <a:r>
              <a:rPr lang="tr-TR" dirty="0"/>
              <a:t>, tercih ayarlama gibi önemli bir bileşeni içeren eğitim prosedürüne genel bir bakış paylaştı. Şekil 4-22'de gösterildiği gibi, </a:t>
            </a:r>
            <a:r>
              <a:rPr lang="tr-TR" dirty="0" err="1"/>
              <a:t>OpenAI</a:t>
            </a:r>
            <a:r>
              <a:rPr lang="tr-TR" dirty="0"/>
              <a:t> önce istenen çıktıyı bir giriş istemine (talimat verileri) manuel olarak oluşturdu ve bu verileri modelinin ilk varyantını oluşturmak için kullandı.</a:t>
            </a:r>
            <a:br>
              <a:rPr lang="tr-TR" dirty="0"/>
            </a:br>
            <a:r>
              <a:rPr lang="tr-TR" dirty="0"/>
              <a:t>Son model olan </a:t>
            </a:r>
            <a:r>
              <a:rPr lang="tr-TR" dirty="0" err="1"/>
              <a:t>ChatGPT'yi</a:t>
            </a:r>
            <a:r>
              <a:rPr lang="tr-TR"/>
              <a:t> oluşturmak için manuel olarak sıralanan tercih verileri kullanıldı</a:t>
            </a:r>
            <a:endParaRPr lang="tr-TR" dirty="0"/>
          </a:p>
        </p:txBody>
      </p:sp>
      <p:sp>
        <p:nvSpPr>
          <p:cNvPr id="4" name="Slide Number Placeholder 3">
            <a:extLst>
              <a:ext uri="{FF2B5EF4-FFF2-40B4-BE49-F238E27FC236}">
                <a16:creationId xmlns:a16="http://schemas.microsoft.com/office/drawing/2014/main" id="{AF309E7B-0127-C43E-AE03-6B6A2D02D175}"/>
              </a:ext>
            </a:extLst>
          </p:cNvPr>
          <p:cNvSpPr>
            <a:spLocks noGrp="1"/>
          </p:cNvSpPr>
          <p:nvPr>
            <p:ph type="sldNum" sz="quarter" idx="5"/>
          </p:nvPr>
        </p:nvSpPr>
        <p:spPr/>
        <p:txBody>
          <a:bodyPr/>
          <a:lstStyle/>
          <a:p>
            <a:fld id="{DDC21EC2-CB17-468B-A2FC-B7715AAA317B}" type="slidenum">
              <a:rPr lang="tr-TR" smtClean="0"/>
              <a:t>25</a:t>
            </a:fld>
            <a:endParaRPr lang="tr-TR"/>
          </a:p>
        </p:txBody>
      </p:sp>
    </p:spTree>
    <p:extLst>
      <p:ext uri="{BB962C8B-B14F-4D97-AF65-F5344CB8AC3E}">
        <p14:creationId xmlns:p14="http://schemas.microsoft.com/office/powerpoint/2010/main" val="3862834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26C97-03B3-C5AD-3C6B-ACE443F6D8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0D3D45-4EAC-5093-6CAF-1F531BA8E8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D20135-DFB8-1273-BB63-2A55AD94B572}"/>
              </a:ext>
            </a:extLst>
          </p:cNvPr>
          <p:cNvSpPr>
            <a:spLocks noGrp="1"/>
          </p:cNvSpPr>
          <p:nvPr>
            <p:ph type="body" idx="1"/>
          </p:nvPr>
        </p:nvSpPr>
        <p:spPr/>
        <p:txBody>
          <a:bodyPr/>
          <a:lstStyle/>
          <a:p>
            <a:r>
              <a:rPr lang="tr-TR" dirty="0" smtClean="0"/>
              <a:t>Sınıflandırma için bir BERT modelinin ince ayar süreci 11. </a:t>
            </a:r>
            <a:r>
              <a:rPr lang="tr-TR" dirty="0" err="1" smtClean="0"/>
              <a:t>Bölüm'de</a:t>
            </a:r>
            <a:r>
              <a:rPr lang="tr-TR" dirty="0" smtClean="0"/>
              <a:t>, bir gömme modelinin oluşturulması ise 10. </a:t>
            </a:r>
            <a:r>
              <a:rPr lang="tr-TR" dirty="0" err="1" smtClean="0"/>
              <a:t>Bölüm'de</a:t>
            </a:r>
            <a:r>
              <a:rPr lang="tr-TR" dirty="0" smtClean="0"/>
              <a:t> ele alınmaktadır. Bu bölümde, her iki modeli de donduruyoruz (eğitilemez) ve yalnızca Şekil 4-4'te gösterildiği gibi çıktılarını kullanıyoruz.</a:t>
            </a:r>
          </a:p>
          <a:p>
            <a:endParaRPr lang="tr-TR" dirty="0" smtClean="0"/>
          </a:p>
          <a:p>
            <a:r>
              <a:rPr lang="tr-TR" dirty="0" smtClean="0"/>
              <a:t>Başkalarının bizim için daha önce ince ayarını yaptığı önceden eğitilmiş modellerden yararlanacağız ve bunların seçtiğimiz film incelemelerini sınıflandırmak için nasıl kullanılabileceğini araştıracağız.</a:t>
            </a:r>
            <a:endParaRPr lang="tr-TR" dirty="0"/>
          </a:p>
        </p:txBody>
      </p:sp>
      <p:sp>
        <p:nvSpPr>
          <p:cNvPr id="4" name="Slide Number Placeholder 3">
            <a:extLst>
              <a:ext uri="{FF2B5EF4-FFF2-40B4-BE49-F238E27FC236}">
                <a16:creationId xmlns:a16="http://schemas.microsoft.com/office/drawing/2014/main" id="{DD7006B7-F987-88B8-8A1B-3BB6D0B5DC62}"/>
              </a:ext>
            </a:extLst>
          </p:cNvPr>
          <p:cNvSpPr>
            <a:spLocks noGrp="1"/>
          </p:cNvSpPr>
          <p:nvPr>
            <p:ph type="sldNum" sz="quarter" idx="5"/>
          </p:nvPr>
        </p:nvSpPr>
        <p:spPr/>
        <p:txBody>
          <a:bodyPr/>
          <a:lstStyle/>
          <a:p>
            <a:fld id="{DDC21EC2-CB17-468B-A2FC-B7715AAA317B}" type="slidenum">
              <a:rPr lang="tr-TR" smtClean="0"/>
              <a:t>6</a:t>
            </a:fld>
            <a:endParaRPr lang="tr-TR"/>
          </a:p>
        </p:txBody>
      </p:sp>
    </p:spTree>
    <p:extLst>
      <p:ext uri="{BB962C8B-B14F-4D97-AF65-F5344CB8AC3E}">
        <p14:creationId xmlns:p14="http://schemas.microsoft.com/office/powerpoint/2010/main" val="2370318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7C5BB-FA07-66CA-E4FE-F333A7DE17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8714EA-10EC-4488-5104-94FDC215A7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32FECD-505D-15E5-B273-DEAC926107A8}"/>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C2CD5F98-1F1C-81C4-4E1E-2A4AFCE7A30C}"/>
              </a:ext>
            </a:extLst>
          </p:cNvPr>
          <p:cNvSpPr>
            <a:spLocks noGrp="1"/>
          </p:cNvSpPr>
          <p:nvPr>
            <p:ph type="sldNum" sz="quarter" idx="5"/>
          </p:nvPr>
        </p:nvSpPr>
        <p:spPr/>
        <p:txBody>
          <a:bodyPr/>
          <a:lstStyle/>
          <a:p>
            <a:fld id="{DDC21EC2-CB17-468B-A2FC-B7715AAA317B}" type="slidenum">
              <a:rPr lang="tr-TR" smtClean="0"/>
              <a:t>7</a:t>
            </a:fld>
            <a:endParaRPr lang="tr-TR"/>
          </a:p>
        </p:txBody>
      </p:sp>
    </p:spTree>
    <p:extLst>
      <p:ext uri="{BB962C8B-B14F-4D97-AF65-F5344CB8AC3E}">
        <p14:creationId xmlns:p14="http://schemas.microsoft.com/office/powerpoint/2010/main" val="1565406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51BB6-E9D1-4E46-6F75-B8964AAF9D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2924DC-6482-6FCC-0ABF-D5D05E83C5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E7C7CA-52C0-7C2A-24A7-8DAA0A739CF2}"/>
              </a:ext>
            </a:extLst>
          </p:cNvPr>
          <p:cNvSpPr>
            <a:spLocks noGrp="1"/>
          </p:cNvSpPr>
          <p:nvPr>
            <p:ph type="body" idx="1"/>
          </p:nvPr>
        </p:nvSpPr>
        <p:spPr/>
        <p:txBody>
          <a:bodyPr/>
          <a:lstStyle/>
          <a:p>
            <a:r>
              <a:rPr lang="tr-TR" dirty="0"/>
              <a:t>Her ne kadar hem temsil hem de üretken modeller sınıflandırma için kullanılabilse de, bunların yaklaşımları farklıdır.</a:t>
            </a:r>
          </a:p>
        </p:txBody>
      </p:sp>
      <p:sp>
        <p:nvSpPr>
          <p:cNvPr id="4" name="Slide Number Placeholder 3">
            <a:extLst>
              <a:ext uri="{FF2B5EF4-FFF2-40B4-BE49-F238E27FC236}">
                <a16:creationId xmlns:a16="http://schemas.microsoft.com/office/drawing/2014/main" id="{C9BBAC7B-35F6-7562-06AF-5861280B4BF6}"/>
              </a:ext>
            </a:extLst>
          </p:cNvPr>
          <p:cNvSpPr>
            <a:spLocks noGrp="1"/>
          </p:cNvSpPr>
          <p:nvPr>
            <p:ph type="sldNum" sz="quarter" idx="5"/>
          </p:nvPr>
        </p:nvSpPr>
        <p:spPr/>
        <p:txBody>
          <a:bodyPr/>
          <a:lstStyle/>
          <a:p>
            <a:fld id="{DDC21EC2-CB17-468B-A2FC-B7715AAA317B}" type="slidenum">
              <a:rPr lang="tr-TR" smtClean="0"/>
              <a:t>8</a:t>
            </a:fld>
            <a:endParaRPr lang="tr-TR"/>
          </a:p>
        </p:txBody>
      </p:sp>
    </p:spTree>
    <p:extLst>
      <p:ext uri="{BB962C8B-B14F-4D97-AF65-F5344CB8AC3E}">
        <p14:creationId xmlns:p14="http://schemas.microsoft.com/office/powerpoint/2010/main" val="2770612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06B9A-8527-9F10-0B3B-875A0B287F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4C1FA7-2177-986A-74C1-E5D61C89DF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1CCF79-B017-A8CE-0D62-DAB412956F57}"/>
              </a:ext>
            </a:extLst>
          </p:cNvPr>
          <p:cNvSpPr>
            <a:spLocks noGrp="1"/>
          </p:cNvSpPr>
          <p:nvPr>
            <p:ph type="body" idx="1"/>
          </p:nvPr>
        </p:nvSpPr>
        <p:spPr/>
        <p:txBody>
          <a:bodyPr/>
          <a:lstStyle/>
          <a:p>
            <a:r>
              <a:rPr lang="tr-TR" dirty="0"/>
              <a:t>Her ne kadar hem temsil hem de üretken modeller sınıflandırma için kullanılabilse de, bunların yaklaşımları farklıdır.</a:t>
            </a:r>
          </a:p>
        </p:txBody>
      </p:sp>
      <p:sp>
        <p:nvSpPr>
          <p:cNvPr id="4" name="Slide Number Placeholder 3">
            <a:extLst>
              <a:ext uri="{FF2B5EF4-FFF2-40B4-BE49-F238E27FC236}">
                <a16:creationId xmlns:a16="http://schemas.microsoft.com/office/drawing/2014/main" id="{F6FD8F82-0453-56EE-9889-996D4C3D04D8}"/>
              </a:ext>
            </a:extLst>
          </p:cNvPr>
          <p:cNvSpPr>
            <a:spLocks noGrp="1"/>
          </p:cNvSpPr>
          <p:nvPr>
            <p:ph type="sldNum" sz="quarter" idx="5"/>
          </p:nvPr>
        </p:nvSpPr>
        <p:spPr/>
        <p:txBody>
          <a:bodyPr/>
          <a:lstStyle/>
          <a:p>
            <a:fld id="{DDC21EC2-CB17-468B-A2FC-B7715AAA317B}" type="slidenum">
              <a:rPr lang="tr-TR" smtClean="0"/>
              <a:t>9</a:t>
            </a:fld>
            <a:endParaRPr lang="tr-TR"/>
          </a:p>
        </p:txBody>
      </p:sp>
    </p:spTree>
    <p:extLst>
      <p:ext uri="{BB962C8B-B14F-4D97-AF65-F5344CB8AC3E}">
        <p14:creationId xmlns:p14="http://schemas.microsoft.com/office/powerpoint/2010/main" val="58777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3B708-EFD7-A636-64BC-2E9D8A8A9E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628F02-586B-A6AE-979A-CCD0DB46F1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FA1840-1EFB-F05B-A869-0BE1BF2F2E3C}"/>
              </a:ext>
            </a:extLst>
          </p:cNvPr>
          <p:cNvSpPr>
            <a:spLocks noGrp="1"/>
          </p:cNvSpPr>
          <p:nvPr>
            <p:ph type="body" idx="1"/>
          </p:nvPr>
        </p:nvSpPr>
        <p:spPr/>
        <p:txBody>
          <a:bodyPr/>
          <a:lstStyle/>
          <a:p>
            <a:r>
              <a:rPr lang="tr-TR" dirty="0"/>
              <a:t>Her ne kadar hem temsil hem de üretken modeller sınıflandırma için kullanılabilse de, bunların yaklaşımları farklıdır.</a:t>
            </a:r>
          </a:p>
        </p:txBody>
      </p:sp>
      <p:sp>
        <p:nvSpPr>
          <p:cNvPr id="4" name="Slide Number Placeholder 3">
            <a:extLst>
              <a:ext uri="{FF2B5EF4-FFF2-40B4-BE49-F238E27FC236}">
                <a16:creationId xmlns:a16="http://schemas.microsoft.com/office/drawing/2014/main" id="{8DECE082-2E4A-7FDE-AB88-52F786316151}"/>
              </a:ext>
            </a:extLst>
          </p:cNvPr>
          <p:cNvSpPr>
            <a:spLocks noGrp="1"/>
          </p:cNvSpPr>
          <p:nvPr>
            <p:ph type="sldNum" sz="quarter" idx="5"/>
          </p:nvPr>
        </p:nvSpPr>
        <p:spPr/>
        <p:txBody>
          <a:bodyPr/>
          <a:lstStyle/>
          <a:p>
            <a:fld id="{DDC21EC2-CB17-468B-A2FC-B7715AAA317B}" type="slidenum">
              <a:rPr lang="tr-TR" smtClean="0"/>
              <a:t>10</a:t>
            </a:fld>
            <a:endParaRPr lang="tr-TR"/>
          </a:p>
        </p:txBody>
      </p:sp>
    </p:spTree>
    <p:extLst>
      <p:ext uri="{BB962C8B-B14F-4D97-AF65-F5344CB8AC3E}">
        <p14:creationId xmlns:p14="http://schemas.microsoft.com/office/powerpoint/2010/main" val="1131270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955B6-A422-300D-12A7-513CDC98B7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444DB4-127A-3133-2FA0-0D852DA9FE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E2981C-16F8-698B-D798-072DBF38F54E}"/>
              </a:ext>
            </a:extLst>
          </p:cNvPr>
          <p:cNvSpPr>
            <a:spLocks noGrp="1"/>
          </p:cNvSpPr>
          <p:nvPr>
            <p:ph type="body" idx="1"/>
          </p:nvPr>
        </p:nvSpPr>
        <p:spPr/>
        <p:txBody>
          <a:bodyPr/>
          <a:lstStyle/>
          <a:p>
            <a:r>
              <a:rPr lang="tr-TR" dirty="0"/>
              <a:t>Her ne kadar hem temsil hem de üretken modeller sınıflandırma için kullanılabilse de, bunların yaklaşımları farklıdır.</a:t>
            </a:r>
          </a:p>
        </p:txBody>
      </p:sp>
      <p:sp>
        <p:nvSpPr>
          <p:cNvPr id="4" name="Slide Number Placeholder 3">
            <a:extLst>
              <a:ext uri="{FF2B5EF4-FFF2-40B4-BE49-F238E27FC236}">
                <a16:creationId xmlns:a16="http://schemas.microsoft.com/office/drawing/2014/main" id="{C20D9571-758E-2E54-9713-18A157566D35}"/>
              </a:ext>
            </a:extLst>
          </p:cNvPr>
          <p:cNvSpPr>
            <a:spLocks noGrp="1"/>
          </p:cNvSpPr>
          <p:nvPr>
            <p:ph type="sldNum" sz="quarter" idx="5"/>
          </p:nvPr>
        </p:nvSpPr>
        <p:spPr/>
        <p:txBody>
          <a:bodyPr/>
          <a:lstStyle/>
          <a:p>
            <a:fld id="{DDC21EC2-CB17-468B-A2FC-B7715AAA317B}" type="slidenum">
              <a:rPr lang="tr-TR" smtClean="0"/>
              <a:t>11</a:t>
            </a:fld>
            <a:endParaRPr lang="tr-TR"/>
          </a:p>
        </p:txBody>
      </p:sp>
    </p:spTree>
    <p:extLst>
      <p:ext uri="{BB962C8B-B14F-4D97-AF65-F5344CB8AC3E}">
        <p14:creationId xmlns:p14="http://schemas.microsoft.com/office/powerpoint/2010/main" val="1219535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5D926-6B5B-6F3F-8405-E6D4E03252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CF7F5E-945E-B5B5-2120-67D6AF7FBE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D2F970-1451-CD51-A8C1-985B59712B2B}"/>
              </a:ext>
            </a:extLst>
          </p:cNvPr>
          <p:cNvSpPr>
            <a:spLocks noGrp="1"/>
          </p:cNvSpPr>
          <p:nvPr>
            <p:ph type="body" idx="1"/>
          </p:nvPr>
        </p:nvSpPr>
        <p:spPr/>
        <p:txBody>
          <a:bodyPr/>
          <a:lstStyle/>
          <a:p>
            <a:r>
              <a:rPr lang="tr-TR" dirty="0"/>
              <a:t>Her ne kadar hem temsil hem de üretken modeller sınıflandırma için kullanılabilse de, bunların yaklaşımları farklıdır.</a:t>
            </a:r>
          </a:p>
        </p:txBody>
      </p:sp>
      <p:sp>
        <p:nvSpPr>
          <p:cNvPr id="4" name="Slide Number Placeholder 3">
            <a:extLst>
              <a:ext uri="{FF2B5EF4-FFF2-40B4-BE49-F238E27FC236}">
                <a16:creationId xmlns:a16="http://schemas.microsoft.com/office/drawing/2014/main" id="{46DCF6F9-F902-5EFF-1709-7B343EA2A677}"/>
              </a:ext>
            </a:extLst>
          </p:cNvPr>
          <p:cNvSpPr>
            <a:spLocks noGrp="1"/>
          </p:cNvSpPr>
          <p:nvPr>
            <p:ph type="sldNum" sz="quarter" idx="5"/>
          </p:nvPr>
        </p:nvSpPr>
        <p:spPr/>
        <p:txBody>
          <a:bodyPr/>
          <a:lstStyle/>
          <a:p>
            <a:fld id="{DDC21EC2-CB17-468B-A2FC-B7715AAA317B}" type="slidenum">
              <a:rPr lang="tr-TR" smtClean="0"/>
              <a:t>12</a:t>
            </a:fld>
            <a:endParaRPr lang="tr-TR"/>
          </a:p>
        </p:txBody>
      </p:sp>
    </p:spTree>
    <p:extLst>
      <p:ext uri="{BB962C8B-B14F-4D97-AF65-F5344CB8AC3E}">
        <p14:creationId xmlns:p14="http://schemas.microsoft.com/office/powerpoint/2010/main" val="2385724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10/14/2025</a:t>
            </a:fld>
            <a:endParaRPr lang="en-US"/>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2035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1D8BD707-D9CF-40AE-B4C6-C98DA3205C09}" type="datetimeFigureOut">
              <a:rPr lang="en-US" smtClean="0"/>
              <a:t>10/14/2025</a:t>
            </a:fld>
            <a:endParaRPr lang="en-US"/>
          </a:p>
        </p:txBody>
      </p:sp>
      <p:sp>
        <p:nvSpPr>
          <p:cNvPr id="4" name="Footer Placeholder 3"/>
          <p:cNvSpPr>
            <a:spLocks noGrp="1"/>
          </p:cNvSpPr>
          <p:nvPr>
            <p:ph type="ftr" sz="quarter" idx="11"/>
          </p:nvPr>
        </p:nvSpPr>
        <p:spPr>
          <a:xfrm>
            <a:off x="684212" y="6172200"/>
            <a:ext cx="7543800" cy="365125"/>
          </a:xfrm>
          <a:prstGeom prst="rect">
            <a:avLst/>
          </a:prstGeom>
        </p:spPr>
        <p:txBody>
          <a:bodyPr/>
          <a:lstStyle/>
          <a:p>
            <a:endParaRPr lang="tr-TR" dirty="0"/>
          </a:p>
        </p:txBody>
      </p:sp>
      <p:sp>
        <p:nvSpPr>
          <p:cNvPr id="5" name="Slide Number Placeholder 4"/>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138902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8BD707-D9CF-40AE-B4C6-C98DA3205C09}" type="datetimeFigureOut">
              <a:rPr lang="en-US" smtClean="0"/>
              <a:t>10/14/2025</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tr-TR"/>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2342061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8BD707-D9CF-40AE-B4C6-C98DA3205C09}" type="datetimeFigureOut">
              <a:rPr lang="en-US" smtClean="0"/>
              <a:t>10/14/2025</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tr-TR"/>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39697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8BD707-D9CF-40AE-B4C6-C98DA3205C09}" type="datetimeFigureOut">
              <a:rPr lang="en-US" smtClean="0"/>
              <a:t>10/14/2025</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tr-TR"/>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3102977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8BD707-D9CF-40AE-B4C6-C98DA3205C09}" type="datetimeFigureOut">
              <a:rPr lang="en-US" smtClean="0"/>
              <a:t>10/14/2025</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tr-TR"/>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04020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8BD707-D9CF-40AE-B4C6-C98DA3205C09}" type="datetimeFigureOut">
              <a:rPr lang="en-US" smtClean="0"/>
              <a:t>10/14/2025</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tr-TR"/>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452225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10/14/2025</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tr-TR"/>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1564625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10/14/2025</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tr-TR"/>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133846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10/14/2025</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tr-TR"/>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2305409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8BD707-D9CF-40AE-B4C6-C98DA3205C09}" type="datetimeFigureOut">
              <a:rPr lang="en-US" smtClean="0"/>
              <a:t>10/14/2025</a:t>
            </a:fld>
            <a:endParaRPr lang="en-US"/>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1394823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10/14/2025</a:t>
            </a:fld>
            <a:endParaRPr lang="en-US"/>
          </a:p>
        </p:txBody>
      </p:sp>
      <p:sp>
        <p:nvSpPr>
          <p:cNvPr id="6" name="Footer Placeholder 5"/>
          <p:cNvSpPr>
            <a:spLocks noGrp="1"/>
          </p:cNvSpPr>
          <p:nvPr>
            <p:ph type="ftr" sz="quarter" idx="11"/>
          </p:nvPr>
        </p:nvSpPr>
        <p:spPr>
          <a:xfrm>
            <a:off x="684212" y="6172200"/>
            <a:ext cx="7543800" cy="365125"/>
          </a:xfrm>
          <a:prstGeom prst="rect">
            <a:avLst/>
          </a:prstGeom>
        </p:spPr>
        <p:txBody>
          <a:bodyPr/>
          <a:lstStyle/>
          <a:p>
            <a:endParaRPr lang="tr-TR"/>
          </a:p>
        </p:txBody>
      </p:sp>
      <p:sp>
        <p:nvSpPr>
          <p:cNvPr id="7" name="Slide Number Placeholder 6"/>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1924106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10/14/2025</a:t>
            </a:fld>
            <a:endParaRPr lang="en-US"/>
          </a:p>
        </p:txBody>
      </p:sp>
      <p:sp>
        <p:nvSpPr>
          <p:cNvPr id="8" name="Footer Placeholder 7"/>
          <p:cNvSpPr>
            <a:spLocks noGrp="1"/>
          </p:cNvSpPr>
          <p:nvPr>
            <p:ph type="ftr" sz="quarter" idx="11"/>
          </p:nvPr>
        </p:nvSpPr>
        <p:spPr>
          <a:xfrm>
            <a:off x="684212" y="6172200"/>
            <a:ext cx="7543800" cy="365125"/>
          </a:xfrm>
          <a:prstGeom prst="rect">
            <a:avLst/>
          </a:prstGeom>
        </p:spPr>
        <p:txBody>
          <a:bodyPr/>
          <a:lstStyle/>
          <a:p>
            <a:endParaRPr lang="tr-TR"/>
          </a:p>
        </p:txBody>
      </p:sp>
      <p:sp>
        <p:nvSpPr>
          <p:cNvPr id="9" name="Slide Number Placeholder 8"/>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103565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10/14/2025</a:t>
            </a:fld>
            <a:endParaRPr lang="en-US"/>
          </a:p>
        </p:txBody>
      </p:sp>
      <p:sp>
        <p:nvSpPr>
          <p:cNvPr id="4" name="Footer Placeholder 3"/>
          <p:cNvSpPr>
            <a:spLocks noGrp="1"/>
          </p:cNvSpPr>
          <p:nvPr>
            <p:ph type="ftr" sz="quarter" idx="11"/>
          </p:nvPr>
        </p:nvSpPr>
        <p:spPr>
          <a:xfrm>
            <a:off x="684212" y="6172200"/>
            <a:ext cx="7543800" cy="365125"/>
          </a:xfrm>
          <a:prstGeom prst="rect">
            <a:avLst/>
          </a:prstGeom>
        </p:spPr>
        <p:txBody>
          <a:bodyPr/>
          <a:lstStyle/>
          <a:p>
            <a:endParaRPr lang="tr-TR"/>
          </a:p>
        </p:txBody>
      </p:sp>
      <p:sp>
        <p:nvSpPr>
          <p:cNvPr id="5" name="Slide Number Placeholder 4"/>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9808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10/14/2025</a:t>
            </a:fld>
            <a:endParaRPr lang="en-US"/>
          </a:p>
        </p:txBody>
      </p:sp>
      <p:sp>
        <p:nvSpPr>
          <p:cNvPr id="3" name="Footer Placeholder 2"/>
          <p:cNvSpPr>
            <a:spLocks noGrp="1"/>
          </p:cNvSpPr>
          <p:nvPr>
            <p:ph type="ftr" sz="quarter" idx="11"/>
          </p:nvPr>
        </p:nvSpPr>
        <p:spPr>
          <a:xfrm>
            <a:off x="684212" y="6172200"/>
            <a:ext cx="7543800" cy="365125"/>
          </a:xfrm>
          <a:prstGeom prst="rect">
            <a:avLst/>
          </a:prstGeom>
        </p:spPr>
        <p:txBody>
          <a:bodyPr/>
          <a:lstStyle/>
          <a:p>
            <a:endParaRPr lang="tr-TR"/>
          </a:p>
        </p:txBody>
      </p:sp>
      <p:sp>
        <p:nvSpPr>
          <p:cNvPr id="4" name="Slide Number Placeholder 3"/>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52679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D8BD707-D9CF-40AE-B4C6-C98DA3205C09}" type="datetimeFigureOut">
              <a:rPr lang="en-US" smtClean="0"/>
              <a:t>10/14/2025</a:t>
            </a:fld>
            <a:endParaRPr lang="en-US"/>
          </a:p>
        </p:txBody>
      </p:sp>
      <p:sp>
        <p:nvSpPr>
          <p:cNvPr id="6" name="Footer Placeholder 5"/>
          <p:cNvSpPr>
            <a:spLocks noGrp="1"/>
          </p:cNvSpPr>
          <p:nvPr>
            <p:ph type="ftr" sz="quarter" idx="11"/>
          </p:nvPr>
        </p:nvSpPr>
        <p:spPr>
          <a:xfrm>
            <a:off x="684212" y="6172200"/>
            <a:ext cx="7543800" cy="365125"/>
          </a:xfrm>
          <a:prstGeom prst="rect">
            <a:avLst/>
          </a:prstGeom>
        </p:spPr>
        <p:txBody>
          <a:bodyPr/>
          <a:lstStyle/>
          <a:p>
            <a:endParaRPr lang="tr-TR"/>
          </a:p>
        </p:txBody>
      </p:sp>
      <p:sp>
        <p:nvSpPr>
          <p:cNvPr id="7" name="Slide Number Placeholder 6"/>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2870749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D8BD707-D9CF-40AE-B4C6-C98DA3205C09}" type="datetimeFigureOut">
              <a:rPr lang="en-US" smtClean="0"/>
              <a:t>10/14/2025</a:t>
            </a:fld>
            <a:endParaRPr lang="en-US"/>
          </a:p>
        </p:txBody>
      </p:sp>
      <p:sp>
        <p:nvSpPr>
          <p:cNvPr id="6" name="Footer Placeholder 5"/>
          <p:cNvSpPr>
            <a:spLocks noGrp="1"/>
          </p:cNvSpPr>
          <p:nvPr>
            <p:ph type="ftr" sz="quarter" idx="11"/>
          </p:nvPr>
        </p:nvSpPr>
        <p:spPr>
          <a:xfrm>
            <a:off x="684212" y="6172200"/>
            <a:ext cx="7543800" cy="365125"/>
          </a:xfrm>
          <a:prstGeom prst="rect">
            <a:avLst/>
          </a:prstGeom>
        </p:spPr>
        <p:txBody>
          <a:bodyPr/>
          <a:lstStyle/>
          <a:p>
            <a:endParaRPr lang="tr-TR"/>
          </a:p>
        </p:txBody>
      </p:sp>
      <p:sp>
        <p:nvSpPr>
          <p:cNvPr id="7" name="Slide Number Placeholder 6"/>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619835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10/14/2025</a:t>
            </a:fld>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553305990"/>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18230" y="1295400"/>
            <a:ext cx="4919980" cy="962443"/>
          </a:xfrm>
          <a:prstGeom prst="rect">
            <a:avLst/>
          </a:prstGeom>
        </p:spPr>
        <p:txBody>
          <a:bodyPr vert="horz" wrap="square" lIns="0" tIns="13335" rIns="0" bIns="0" rtlCol="0">
            <a:spAutoFit/>
          </a:bodyPr>
          <a:lstStyle/>
          <a:p>
            <a:pPr algn="ctr">
              <a:lnSpc>
                <a:spcPts val="3650"/>
              </a:lnSpc>
            </a:pPr>
            <a:r>
              <a:rPr lang="tr-TR" sz="3200" b="1" dirty="0">
                <a:solidFill>
                  <a:srgbClr val="FFFFFF"/>
                </a:solidFill>
                <a:latin typeface="Cambria"/>
                <a:cs typeface="Cambria"/>
              </a:rPr>
              <a:t>YZM423</a:t>
            </a:r>
          </a:p>
          <a:p>
            <a:pPr algn="ctr">
              <a:lnSpc>
                <a:spcPts val="3650"/>
              </a:lnSpc>
            </a:pPr>
            <a:r>
              <a:rPr lang="tr-TR" sz="3200" b="1" dirty="0">
                <a:solidFill>
                  <a:srgbClr val="FFFFFF"/>
                </a:solidFill>
                <a:latin typeface="Cambria"/>
                <a:cs typeface="Cambria"/>
              </a:rPr>
              <a:t>BÜYÜK DİL MODELLERİ</a:t>
            </a:r>
            <a:endParaRPr sz="3200" dirty="0">
              <a:latin typeface="Cambria"/>
              <a:cs typeface="Cambria"/>
            </a:endParaRPr>
          </a:p>
        </p:txBody>
      </p:sp>
      <p:sp>
        <p:nvSpPr>
          <p:cNvPr id="3" name="object 3"/>
          <p:cNvSpPr txBox="1">
            <a:spLocks noGrp="1"/>
          </p:cNvSpPr>
          <p:nvPr>
            <p:ph type="title"/>
          </p:nvPr>
        </p:nvSpPr>
        <p:spPr>
          <a:xfrm>
            <a:off x="1981200" y="2596056"/>
            <a:ext cx="8610600" cy="751488"/>
          </a:xfrm>
          <a:prstGeom prst="rect">
            <a:avLst/>
          </a:prstGeom>
        </p:spPr>
        <p:txBody>
          <a:bodyPr vert="horz" wrap="square" lIns="0" tIns="12700" rIns="0" bIns="0" rtlCol="0">
            <a:spAutoFit/>
          </a:bodyPr>
          <a:lstStyle/>
          <a:p>
            <a:pPr marL="12700" algn="ctr">
              <a:lnSpc>
                <a:spcPct val="100000"/>
              </a:lnSpc>
              <a:spcBef>
                <a:spcPts val="100"/>
              </a:spcBef>
            </a:pPr>
            <a:r>
              <a:rPr lang="tr-TR" sz="4800" spc="-10" dirty="0"/>
              <a:t>Metin sınıflandırma</a:t>
            </a:r>
            <a:endParaRPr sz="4800" dirty="0"/>
          </a:p>
        </p:txBody>
      </p:sp>
      <p:sp>
        <p:nvSpPr>
          <p:cNvPr id="5" name="object 5"/>
          <p:cNvSpPr txBox="1">
            <a:spLocks noGrp="1"/>
          </p:cNvSpPr>
          <p:nvPr>
            <p:ph idx="1"/>
          </p:nvPr>
        </p:nvSpPr>
        <p:spPr>
          <a:xfrm>
            <a:off x="2860040" y="3886200"/>
            <a:ext cx="6436359" cy="888064"/>
          </a:xfrm>
          <a:prstGeom prst="rect">
            <a:avLst/>
          </a:prstGeom>
        </p:spPr>
        <p:txBody>
          <a:bodyPr vert="horz" wrap="square" lIns="0" tIns="53975" rIns="0" bIns="0" rtlCol="0">
            <a:spAutoFit/>
          </a:bodyPr>
          <a:lstStyle/>
          <a:p>
            <a:pPr marL="1905" algn="ctr">
              <a:lnSpc>
                <a:spcPct val="100000"/>
              </a:lnSpc>
              <a:spcBef>
                <a:spcPts val="1130"/>
              </a:spcBef>
            </a:pPr>
            <a:r>
              <a:rPr lang="tr-TR" b="1" spc="-10" dirty="0" err="1">
                <a:solidFill>
                  <a:srgbClr val="FFFFFF"/>
                </a:solidFill>
              </a:rPr>
              <a:t>Dr.Öğr.Üyesi</a:t>
            </a:r>
            <a:r>
              <a:rPr lang="tr-TR" b="1" spc="-10" dirty="0">
                <a:solidFill>
                  <a:srgbClr val="FFFFFF"/>
                </a:solidFill>
              </a:rPr>
              <a:t> Murat ŞİMŞEK</a:t>
            </a:r>
          </a:p>
          <a:p>
            <a:pPr marL="1905" algn="ctr">
              <a:lnSpc>
                <a:spcPct val="100000"/>
              </a:lnSpc>
              <a:spcBef>
                <a:spcPts val="1130"/>
              </a:spcBef>
            </a:pPr>
            <a:r>
              <a:rPr lang="tr-TR" b="1" spc="-10" dirty="0">
                <a:solidFill>
                  <a:srgbClr val="FFFFFF"/>
                </a:solidFill>
                <a:latin typeface="Cambria"/>
                <a:cs typeface="Cambria"/>
              </a:rPr>
              <a:t>Ostim Teknik Üniversitesi</a:t>
            </a:r>
            <a:endParaRPr b="1" dirty="0">
              <a:solidFill>
                <a:srgbClr val="FFFFFF"/>
              </a:solidFill>
              <a:latin typeface="Cambria"/>
              <a:cs typeface="Cambria"/>
            </a:endParaRPr>
          </a:p>
        </p:txBody>
      </p:sp>
      <p:sp>
        <p:nvSpPr>
          <p:cNvPr id="10" name="object 10"/>
          <p:cNvSpPr txBox="1"/>
          <p:nvPr/>
        </p:nvSpPr>
        <p:spPr>
          <a:xfrm>
            <a:off x="11978640" y="6567902"/>
            <a:ext cx="16065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1200" dirty="0">
                <a:solidFill>
                  <a:srgbClr val="888888"/>
                </a:solidFill>
                <a:latin typeface="Cambria"/>
                <a:cs typeface="Cambria"/>
              </a:rPr>
              <a:t>1</a:t>
            </a:fld>
            <a:endParaRPr sz="1200">
              <a:latin typeface="Cambria"/>
              <a:cs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43B9D-BA96-CE94-6264-D1A7F6E4149D}"/>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CBE9BB31-0CB1-E9C0-5F87-382A96DE7AA6}"/>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sv-SE" spc="-5" dirty="0"/>
              <a:t>Göreve Özgü Bir Model Kullanma</a:t>
            </a:r>
            <a:endParaRPr dirty="0"/>
          </a:p>
        </p:txBody>
      </p:sp>
      <p:sp>
        <p:nvSpPr>
          <p:cNvPr id="4" name="object 4">
            <a:extLst>
              <a:ext uri="{FF2B5EF4-FFF2-40B4-BE49-F238E27FC236}">
                <a16:creationId xmlns:a16="http://schemas.microsoft.com/office/drawing/2014/main" id="{FEC011FF-36C0-9131-FCA4-FCDC62761113}"/>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258CF499-00CC-3440-502C-78208E75256B}"/>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7" name="Picture 6">
            <a:extLst>
              <a:ext uri="{FF2B5EF4-FFF2-40B4-BE49-F238E27FC236}">
                <a16:creationId xmlns:a16="http://schemas.microsoft.com/office/drawing/2014/main" id="{D924686E-FFC9-6A52-FB65-CBDAD7448C69}"/>
              </a:ext>
            </a:extLst>
          </p:cNvPr>
          <p:cNvPicPr>
            <a:picLocks noChangeAspect="1"/>
          </p:cNvPicPr>
          <p:nvPr/>
        </p:nvPicPr>
        <p:blipFill>
          <a:blip r:embed="rId3"/>
          <a:stretch>
            <a:fillRect/>
          </a:stretch>
        </p:blipFill>
        <p:spPr>
          <a:xfrm>
            <a:off x="1447800" y="1447800"/>
            <a:ext cx="8932641" cy="4540759"/>
          </a:xfrm>
          <a:prstGeom prst="rect">
            <a:avLst/>
          </a:prstGeom>
        </p:spPr>
      </p:pic>
    </p:spTree>
    <p:extLst>
      <p:ext uri="{BB962C8B-B14F-4D97-AF65-F5344CB8AC3E}">
        <p14:creationId xmlns:p14="http://schemas.microsoft.com/office/powerpoint/2010/main" val="3757105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00C97-A26E-A321-1407-3922ACC9384D}"/>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5848DBB1-87B4-2149-0DAE-05D8A012C1DD}"/>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Metin sınıflandırma</a:t>
            </a:r>
            <a:endParaRPr dirty="0"/>
          </a:p>
        </p:txBody>
      </p:sp>
      <p:sp>
        <p:nvSpPr>
          <p:cNvPr id="4" name="object 4">
            <a:extLst>
              <a:ext uri="{FF2B5EF4-FFF2-40B4-BE49-F238E27FC236}">
                <a16:creationId xmlns:a16="http://schemas.microsoft.com/office/drawing/2014/main" id="{3386DD45-EF4F-F20D-F009-1029D28D4907}"/>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F3381C54-D3FE-1BCD-3B04-B2487E5B9D06}"/>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 name="Picture 4">
            <a:extLst>
              <a:ext uri="{FF2B5EF4-FFF2-40B4-BE49-F238E27FC236}">
                <a16:creationId xmlns:a16="http://schemas.microsoft.com/office/drawing/2014/main" id="{6109CAA5-2DE9-40D2-8F79-6CB2CAFD041C}"/>
              </a:ext>
            </a:extLst>
          </p:cNvPr>
          <p:cNvPicPr>
            <a:picLocks noChangeAspect="1"/>
          </p:cNvPicPr>
          <p:nvPr/>
        </p:nvPicPr>
        <p:blipFill>
          <a:blip r:embed="rId3"/>
          <a:stretch>
            <a:fillRect/>
          </a:stretch>
        </p:blipFill>
        <p:spPr>
          <a:xfrm>
            <a:off x="1600200" y="1371599"/>
            <a:ext cx="8763000" cy="4790441"/>
          </a:xfrm>
          <a:prstGeom prst="rect">
            <a:avLst/>
          </a:prstGeom>
        </p:spPr>
      </p:pic>
    </p:spTree>
    <p:extLst>
      <p:ext uri="{BB962C8B-B14F-4D97-AF65-F5344CB8AC3E}">
        <p14:creationId xmlns:p14="http://schemas.microsoft.com/office/powerpoint/2010/main" val="1782958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5878A-633B-CAF1-57E2-8F081791609B}"/>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7D9470E-AF5A-7128-7B92-EE50BAA5BD17}"/>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Metin sınıflandırma</a:t>
            </a:r>
            <a:endParaRPr dirty="0"/>
          </a:p>
        </p:txBody>
      </p:sp>
      <p:sp>
        <p:nvSpPr>
          <p:cNvPr id="4" name="object 4">
            <a:extLst>
              <a:ext uri="{FF2B5EF4-FFF2-40B4-BE49-F238E27FC236}">
                <a16:creationId xmlns:a16="http://schemas.microsoft.com/office/drawing/2014/main" id="{459DB984-3F86-92D6-9610-9A41EAD38739}"/>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54FB9457-97C1-3842-BD88-B4BED3CB5FF2}"/>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7" name="Picture 6">
            <a:extLst>
              <a:ext uri="{FF2B5EF4-FFF2-40B4-BE49-F238E27FC236}">
                <a16:creationId xmlns:a16="http://schemas.microsoft.com/office/drawing/2014/main" id="{45652300-52A0-89BB-F99A-8F5B7C5796A9}"/>
              </a:ext>
            </a:extLst>
          </p:cNvPr>
          <p:cNvPicPr>
            <a:picLocks noChangeAspect="1"/>
          </p:cNvPicPr>
          <p:nvPr/>
        </p:nvPicPr>
        <p:blipFill>
          <a:blip r:embed="rId3"/>
          <a:stretch>
            <a:fillRect/>
          </a:stretch>
        </p:blipFill>
        <p:spPr>
          <a:xfrm>
            <a:off x="533400" y="2133600"/>
            <a:ext cx="10626809" cy="3276599"/>
          </a:xfrm>
          <a:prstGeom prst="rect">
            <a:avLst/>
          </a:prstGeom>
        </p:spPr>
      </p:pic>
    </p:spTree>
    <p:extLst>
      <p:ext uri="{BB962C8B-B14F-4D97-AF65-F5344CB8AC3E}">
        <p14:creationId xmlns:p14="http://schemas.microsoft.com/office/powerpoint/2010/main" val="4264391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755B1-B2C8-799B-F6A2-A9628D73BF00}"/>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595595C9-9C89-CB95-3283-390E46D45569}"/>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Metin sınıflandırma</a:t>
            </a:r>
            <a:endParaRPr dirty="0"/>
          </a:p>
        </p:txBody>
      </p:sp>
      <p:sp>
        <p:nvSpPr>
          <p:cNvPr id="4" name="object 4">
            <a:extLst>
              <a:ext uri="{FF2B5EF4-FFF2-40B4-BE49-F238E27FC236}">
                <a16:creationId xmlns:a16="http://schemas.microsoft.com/office/drawing/2014/main" id="{F8C58702-7117-0085-82A4-6677C35112D5}"/>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A2002249-2B62-4A2E-F55B-A0F2537AF5E7}"/>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 name="Picture 4">
            <a:extLst>
              <a:ext uri="{FF2B5EF4-FFF2-40B4-BE49-F238E27FC236}">
                <a16:creationId xmlns:a16="http://schemas.microsoft.com/office/drawing/2014/main" id="{0E4F7C50-8501-DA17-E911-1FDF68C4CDF6}"/>
              </a:ext>
            </a:extLst>
          </p:cNvPr>
          <p:cNvPicPr>
            <a:picLocks noChangeAspect="1"/>
          </p:cNvPicPr>
          <p:nvPr/>
        </p:nvPicPr>
        <p:blipFill>
          <a:blip r:embed="rId3"/>
          <a:stretch>
            <a:fillRect/>
          </a:stretch>
        </p:blipFill>
        <p:spPr>
          <a:xfrm>
            <a:off x="1676400" y="1219199"/>
            <a:ext cx="7772400" cy="4482085"/>
          </a:xfrm>
          <a:prstGeom prst="rect">
            <a:avLst/>
          </a:prstGeom>
        </p:spPr>
      </p:pic>
    </p:spTree>
    <p:extLst>
      <p:ext uri="{BB962C8B-B14F-4D97-AF65-F5344CB8AC3E}">
        <p14:creationId xmlns:p14="http://schemas.microsoft.com/office/powerpoint/2010/main" val="130921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A85A6-F0B4-055E-3F22-D95C07CF968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6E50878B-9D90-F1FF-DF9C-D7BC383B0050}"/>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Metin sınıflandırma</a:t>
            </a:r>
            <a:endParaRPr dirty="0"/>
          </a:p>
        </p:txBody>
      </p:sp>
      <p:sp>
        <p:nvSpPr>
          <p:cNvPr id="4" name="object 4">
            <a:extLst>
              <a:ext uri="{FF2B5EF4-FFF2-40B4-BE49-F238E27FC236}">
                <a16:creationId xmlns:a16="http://schemas.microsoft.com/office/drawing/2014/main" id="{61953D97-6DF5-25B4-CB8F-B666B2884AE2}"/>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B30C3C38-8976-DB50-20B0-7D4AF8BC3785}"/>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7" name="Picture 6">
            <a:extLst>
              <a:ext uri="{FF2B5EF4-FFF2-40B4-BE49-F238E27FC236}">
                <a16:creationId xmlns:a16="http://schemas.microsoft.com/office/drawing/2014/main" id="{38DB27AB-1880-6F84-29C1-184420674321}"/>
              </a:ext>
            </a:extLst>
          </p:cNvPr>
          <p:cNvPicPr>
            <a:picLocks noChangeAspect="1"/>
          </p:cNvPicPr>
          <p:nvPr/>
        </p:nvPicPr>
        <p:blipFill>
          <a:blip r:embed="rId3"/>
          <a:stretch>
            <a:fillRect/>
          </a:stretch>
        </p:blipFill>
        <p:spPr>
          <a:xfrm>
            <a:off x="2590800" y="1281102"/>
            <a:ext cx="6773333" cy="5147733"/>
          </a:xfrm>
          <a:prstGeom prst="rect">
            <a:avLst/>
          </a:prstGeom>
        </p:spPr>
      </p:pic>
    </p:spTree>
    <p:extLst>
      <p:ext uri="{BB962C8B-B14F-4D97-AF65-F5344CB8AC3E}">
        <p14:creationId xmlns:p14="http://schemas.microsoft.com/office/powerpoint/2010/main" val="4239010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95A34-BC12-1DDD-0DC9-6BC6EACF5DC3}"/>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6DB0D02E-F9EA-C46E-998B-9B8D06A5C20F}"/>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Metin sınıflandırma</a:t>
            </a:r>
            <a:endParaRPr dirty="0"/>
          </a:p>
        </p:txBody>
      </p:sp>
      <p:sp>
        <p:nvSpPr>
          <p:cNvPr id="4" name="object 4">
            <a:extLst>
              <a:ext uri="{FF2B5EF4-FFF2-40B4-BE49-F238E27FC236}">
                <a16:creationId xmlns:a16="http://schemas.microsoft.com/office/drawing/2014/main" id="{D6649CB4-4972-640F-4E28-587922747983}"/>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FB0E325D-85CF-3CA5-93B7-02C8FC37E8BE}"/>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 name="Picture 4">
            <a:extLst>
              <a:ext uri="{FF2B5EF4-FFF2-40B4-BE49-F238E27FC236}">
                <a16:creationId xmlns:a16="http://schemas.microsoft.com/office/drawing/2014/main" id="{0B731C8F-9878-1559-BB34-8137C25C18D9}"/>
              </a:ext>
            </a:extLst>
          </p:cNvPr>
          <p:cNvPicPr>
            <a:picLocks noChangeAspect="1"/>
          </p:cNvPicPr>
          <p:nvPr/>
        </p:nvPicPr>
        <p:blipFill>
          <a:blip r:embed="rId3"/>
          <a:stretch>
            <a:fillRect/>
          </a:stretch>
        </p:blipFill>
        <p:spPr>
          <a:xfrm>
            <a:off x="457200" y="1045395"/>
            <a:ext cx="6773333" cy="5554133"/>
          </a:xfrm>
          <a:prstGeom prst="rect">
            <a:avLst/>
          </a:prstGeom>
        </p:spPr>
      </p:pic>
      <p:sp>
        <p:nvSpPr>
          <p:cNvPr id="9" name="TextBox 8">
            <a:extLst>
              <a:ext uri="{FF2B5EF4-FFF2-40B4-BE49-F238E27FC236}">
                <a16:creationId xmlns:a16="http://schemas.microsoft.com/office/drawing/2014/main" id="{A1033F71-27CD-D7FD-47F3-9843C8513916}"/>
              </a:ext>
            </a:extLst>
          </p:cNvPr>
          <p:cNvSpPr txBox="1"/>
          <p:nvPr/>
        </p:nvSpPr>
        <p:spPr>
          <a:xfrm>
            <a:off x="7833167" y="1674674"/>
            <a:ext cx="3901633" cy="1754326"/>
          </a:xfrm>
          <a:prstGeom prst="rect">
            <a:avLst/>
          </a:prstGeom>
          <a:noFill/>
        </p:spPr>
        <p:txBody>
          <a:bodyPr wrap="square">
            <a:spAutoFit/>
          </a:bodyPr>
          <a:lstStyle/>
          <a:p>
            <a:r>
              <a:rPr lang="tr-TR" dirty="0"/>
              <a:t>Sıfır-atış sınıflandırmasında, etiketlenmiş verilerimiz yoktur, yalnızca etiketlerin kendileri vardır. Sıfır-atış modeli, girdinin aday etiketlerle nasıl ilişkilendirileceğine karar verir.</a:t>
            </a:r>
          </a:p>
        </p:txBody>
      </p:sp>
    </p:spTree>
    <p:extLst>
      <p:ext uri="{BB962C8B-B14F-4D97-AF65-F5344CB8AC3E}">
        <p14:creationId xmlns:p14="http://schemas.microsoft.com/office/powerpoint/2010/main" val="79261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95B99-F92C-61EC-2AD2-7A9859DC5F80}"/>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570C5F4A-E52C-EF0F-EE39-7BC5378724FF}"/>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Metin sınıflandırma</a:t>
            </a:r>
            <a:endParaRPr dirty="0"/>
          </a:p>
        </p:txBody>
      </p:sp>
      <p:sp>
        <p:nvSpPr>
          <p:cNvPr id="4" name="object 4">
            <a:extLst>
              <a:ext uri="{FF2B5EF4-FFF2-40B4-BE49-F238E27FC236}">
                <a16:creationId xmlns:a16="http://schemas.microsoft.com/office/drawing/2014/main" id="{61CC189D-5686-B802-0579-F3FD232C9EF9}"/>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D68AFC51-A7E5-93E2-4011-F28E29EB88A9}"/>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7" name="Picture 6">
            <a:extLst>
              <a:ext uri="{FF2B5EF4-FFF2-40B4-BE49-F238E27FC236}">
                <a16:creationId xmlns:a16="http://schemas.microsoft.com/office/drawing/2014/main" id="{421DD355-D8E6-5542-C971-1006196B7A13}"/>
              </a:ext>
            </a:extLst>
          </p:cNvPr>
          <p:cNvPicPr>
            <a:picLocks noChangeAspect="1"/>
          </p:cNvPicPr>
          <p:nvPr/>
        </p:nvPicPr>
        <p:blipFill>
          <a:blip r:embed="rId3"/>
          <a:stretch>
            <a:fillRect/>
          </a:stretch>
        </p:blipFill>
        <p:spPr>
          <a:xfrm>
            <a:off x="1828800" y="1214380"/>
            <a:ext cx="7543800" cy="4576573"/>
          </a:xfrm>
          <a:prstGeom prst="rect">
            <a:avLst/>
          </a:prstGeom>
        </p:spPr>
      </p:pic>
    </p:spTree>
    <p:extLst>
      <p:ext uri="{BB962C8B-B14F-4D97-AF65-F5344CB8AC3E}">
        <p14:creationId xmlns:p14="http://schemas.microsoft.com/office/powerpoint/2010/main" val="4209351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43261-961B-2928-74E1-89F4A461BCC4}"/>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FE04C269-F7E8-CAFD-929B-36FC089F5487}"/>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Metin sınıflandırma</a:t>
            </a:r>
            <a:endParaRPr dirty="0"/>
          </a:p>
        </p:txBody>
      </p:sp>
      <p:sp>
        <p:nvSpPr>
          <p:cNvPr id="4" name="object 4">
            <a:extLst>
              <a:ext uri="{FF2B5EF4-FFF2-40B4-BE49-F238E27FC236}">
                <a16:creationId xmlns:a16="http://schemas.microsoft.com/office/drawing/2014/main" id="{87F30E89-AFAE-44DB-726B-BAEEDA21865C}"/>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A72027D2-2C28-8430-A0C6-718B2620B818}"/>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 name="Picture 4">
            <a:extLst>
              <a:ext uri="{FF2B5EF4-FFF2-40B4-BE49-F238E27FC236}">
                <a16:creationId xmlns:a16="http://schemas.microsoft.com/office/drawing/2014/main" id="{B1B18311-B9B9-8E6F-6196-CB6EC7729E60}"/>
              </a:ext>
            </a:extLst>
          </p:cNvPr>
          <p:cNvPicPr>
            <a:picLocks noChangeAspect="1"/>
          </p:cNvPicPr>
          <p:nvPr/>
        </p:nvPicPr>
        <p:blipFill>
          <a:blip r:embed="rId3"/>
          <a:stretch>
            <a:fillRect/>
          </a:stretch>
        </p:blipFill>
        <p:spPr>
          <a:xfrm>
            <a:off x="1981200" y="1221187"/>
            <a:ext cx="6773333" cy="4978400"/>
          </a:xfrm>
          <a:prstGeom prst="rect">
            <a:avLst/>
          </a:prstGeom>
        </p:spPr>
      </p:pic>
    </p:spTree>
    <p:extLst>
      <p:ext uri="{BB962C8B-B14F-4D97-AF65-F5344CB8AC3E}">
        <p14:creationId xmlns:p14="http://schemas.microsoft.com/office/powerpoint/2010/main" val="54521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B08DB-DB20-C8D9-4019-F00A6A5862A5}"/>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917A5F4C-EF30-3844-FBC9-EAF74F9E8DA4}"/>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Metin sınıflandırma</a:t>
            </a:r>
            <a:endParaRPr dirty="0"/>
          </a:p>
        </p:txBody>
      </p:sp>
      <p:sp>
        <p:nvSpPr>
          <p:cNvPr id="4" name="object 4">
            <a:extLst>
              <a:ext uri="{FF2B5EF4-FFF2-40B4-BE49-F238E27FC236}">
                <a16:creationId xmlns:a16="http://schemas.microsoft.com/office/drawing/2014/main" id="{F3930E35-C92D-0F14-5B36-C3AE07CA1101}"/>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82E35142-9F17-7496-2EC1-5171665AD42C}"/>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7" name="Picture 6">
            <a:extLst>
              <a:ext uri="{FF2B5EF4-FFF2-40B4-BE49-F238E27FC236}">
                <a16:creationId xmlns:a16="http://schemas.microsoft.com/office/drawing/2014/main" id="{96C30EF9-A9E6-1DB2-8FFC-9A0FBF3E194E}"/>
              </a:ext>
            </a:extLst>
          </p:cNvPr>
          <p:cNvPicPr>
            <a:picLocks noChangeAspect="1"/>
          </p:cNvPicPr>
          <p:nvPr/>
        </p:nvPicPr>
        <p:blipFill>
          <a:blip r:embed="rId3"/>
          <a:stretch>
            <a:fillRect/>
          </a:stretch>
        </p:blipFill>
        <p:spPr>
          <a:xfrm>
            <a:off x="245465" y="1639803"/>
            <a:ext cx="10500609" cy="3150183"/>
          </a:xfrm>
          <a:prstGeom prst="rect">
            <a:avLst/>
          </a:prstGeom>
        </p:spPr>
      </p:pic>
    </p:spTree>
    <p:extLst>
      <p:ext uri="{BB962C8B-B14F-4D97-AF65-F5344CB8AC3E}">
        <p14:creationId xmlns:p14="http://schemas.microsoft.com/office/powerpoint/2010/main" val="2551070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F92DD-42A7-9109-D6F6-0C5600ADC5A0}"/>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C9E4B871-D168-F269-7B5C-95BE0DA10095}"/>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Metin sınıflandırma</a:t>
            </a:r>
            <a:endParaRPr dirty="0"/>
          </a:p>
        </p:txBody>
      </p:sp>
      <p:sp>
        <p:nvSpPr>
          <p:cNvPr id="4" name="object 4">
            <a:extLst>
              <a:ext uri="{FF2B5EF4-FFF2-40B4-BE49-F238E27FC236}">
                <a16:creationId xmlns:a16="http://schemas.microsoft.com/office/drawing/2014/main" id="{25F045B1-3662-F878-3C3E-534F7ECE4762}"/>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FAABEE7B-2E30-8DE1-0391-A8E435C94D12}"/>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 name="Picture 4">
            <a:extLst>
              <a:ext uri="{FF2B5EF4-FFF2-40B4-BE49-F238E27FC236}">
                <a16:creationId xmlns:a16="http://schemas.microsoft.com/office/drawing/2014/main" id="{CCB7713D-20A9-8C8B-C6A4-3BFAAD26ABC0}"/>
              </a:ext>
            </a:extLst>
          </p:cNvPr>
          <p:cNvPicPr>
            <a:picLocks noChangeAspect="1"/>
          </p:cNvPicPr>
          <p:nvPr/>
        </p:nvPicPr>
        <p:blipFill>
          <a:blip r:embed="rId3"/>
          <a:stretch>
            <a:fillRect/>
          </a:stretch>
        </p:blipFill>
        <p:spPr>
          <a:xfrm>
            <a:off x="685799" y="1600200"/>
            <a:ext cx="10534559" cy="3809999"/>
          </a:xfrm>
          <a:prstGeom prst="rect">
            <a:avLst/>
          </a:prstGeom>
        </p:spPr>
      </p:pic>
    </p:spTree>
    <p:extLst>
      <p:ext uri="{BB962C8B-B14F-4D97-AF65-F5344CB8AC3E}">
        <p14:creationId xmlns:p14="http://schemas.microsoft.com/office/powerpoint/2010/main" val="402763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Büyük dil modelleri</a:t>
            </a:r>
            <a:endParaRPr dirty="0"/>
          </a:p>
        </p:txBody>
      </p:sp>
      <p:sp>
        <p:nvSpPr>
          <p:cNvPr id="4" name="object 4"/>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 name="Picture 4">
            <a:extLst>
              <a:ext uri="{FF2B5EF4-FFF2-40B4-BE49-F238E27FC236}">
                <a16:creationId xmlns:a16="http://schemas.microsoft.com/office/drawing/2014/main" id="{6B390057-CC85-15F9-3264-A7A47F997799}"/>
              </a:ext>
            </a:extLst>
          </p:cNvPr>
          <p:cNvPicPr>
            <a:picLocks noChangeAspect="1"/>
          </p:cNvPicPr>
          <p:nvPr/>
        </p:nvPicPr>
        <p:blipFill>
          <a:blip r:embed="rId2"/>
          <a:stretch>
            <a:fillRect/>
          </a:stretch>
        </p:blipFill>
        <p:spPr>
          <a:xfrm>
            <a:off x="2362200" y="1371600"/>
            <a:ext cx="6858000" cy="479056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5D4E2-1E8A-9CBD-F9E7-591BA4C6AA60}"/>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22F77EC6-635D-8C4F-64A2-83481F87439B}"/>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Metin sınıflandırma</a:t>
            </a:r>
            <a:endParaRPr dirty="0"/>
          </a:p>
        </p:txBody>
      </p:sp>
      <p:sp>
        <p:nvSpPr>
          <p:cNvPr id="4" name="object 4">
            <a:extLst>
              <a:ext uri="{FF2B5EF4-FFF2-40B4-BE49-F238E27FC236}">
                <a16:creationId xmlns:a16="http://schemas.microsoft.com/office/drawing/2014/main" id="{0E7DFFF4-A73E-8B12-624A-078361DCD645}"/>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BAFE028E-24A2-0B16-368C-0A9EF373A942}"/>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7" name="Picture 6">
            <a:extLst>
              <a:ext uri="{FF2B5EF4-FFF2-40B4-BE49-F238E27FC236}">
                <a16:creationId xmlns:a16="http://schemas.microsoft.com/office/drawing/2014/main" id="{B3853210-5752-50B1-D9AC-C3D5AB1DA363}"/>
              </a:ext>
            </a:extLst>
          </p:cNvPr>
          <p:cNvPicPr>
            <a:picLocks noChangeAspect="1"/>
          </p:cNvPicPr>
          <p:nvPr/>
        </p:nvPicPr>
        <p:blipFill>
          <a:blip r:embed="rId3"/>
          <a:stretch>
            <a:fillRect/>
          </a:stretch>
        </p:blipFill>
        <p:spPr>
          <a:xfrm>
            <a:off x="914400" y="1013178"/>
            <a:ext cx="9144000" cy="5218176"/>
          </a:xfrm>
          <a:prstGeom prst="rect">
            <a:avLst/>
          </a:prstGeom>
        </p:spPr>
      </p:pic>
    </p:spTree>
    <p:extLst>
      <p:ext uri="{BB962C8B-B14F-4D97-AF65-F5344CB8AC3E}">
        <p14:creationId xmlns:p14="http://schemas.microsoft.com/office/powerpoint/2010/main" val="1947040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E5996-042C-BC13-82EB-47655A337F87}"/>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CB39A175-39E9-6AD9-1AF7-DD31FA684C2A}"/>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Metin sınıflandırma</a:t>
            </a:r>
            <a:endParaRPr dirty="0"/>
          </a:p>
        </p:txBody>
      </p:sp>
      <p:sp>
        <p:nvSpPr>
          <p:cNvPr id="4" name="object 4">
            <a:extLst>
              <a:ext uri="{FF2B5EF4-FFF2-40B4-BE49-F238E27FC236}">
                <a16:creationId xmlns:a16="http://schemas.microsoft.com/office/drawing/2014/main" id="{5FCFDA57-78A1-8513-BC8B-763815730332}"/>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B157CBCC-5A79-F422-6B97-162386839D65}"/>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 name="Picture 4">
            <a:extLst>
              <a:ext uri="{FF2B5EF4-FFF2-40B4-BE49-F238E27FC236}">
                <a16:creationId xmlns:a16="http://schemas.microsoft.com/office/drawing/2014/main" id="{EE4E8AE4-0667-3CFE-E8C6-69AD05EF51F0}"/>
              </a:ext>
            </a:extLst>
          </p:cNvPr>
          <p:cNvPicPr>
            <a:picLocks noChangeAspect="1"/>
          </p:cNvPicPr>
          <p:nvPr/>
        </p:nvPicPr>
        <p:blipFill>
          <a:blip r:embed="rId3"/>
          <a:stretch>
            <a:fillRect/>
          </a:stretch>
        </p:blipFill>
        <p:spPr>
          <a:xfrm>
            <a:off x="1676400" y="1295401"/>
            <a:ext cx="7848600" cy="4722241"/>
          </a:xfrm>
          <a:prstGeom prst="rect">
            <a:avLst/>
          </a:prstGeom>
        </p:spPr>
      </p:pic>
    </p:spTree>
    <p:extLst>
      <p:ext uri="{BB962C8B-B14F-4D97-AF65-F5344CB8AC3E}">
        <p14:creationId xmlns:p14="http://schemas.microsoft.com/office/powerpoint/2010/main" val="820699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D1F45-CC33-20F8-2CC0-6EC6DDEFCA97}"/>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98BEDDFC-391F-53DD-CA0D-56B17B859930}"/>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Metin sınıflandırma</a:t>
            </a:r>
            <a:endParaRPr dirty="0"/>
          </a:p>
        </p:txBody>
      </p:sp>
      <p:sp>
        <p:nvSpPr>
          <p:cNvPr id="4" name="object 4">
            <a:extLst>
              <a:ext uri="{FF2B5EF4-FFF2-40B4-BE49-F238E27FC236}">
                <a16:creationId xmlns:a16="http://schemas.microsoft.com/office/drawing/2014/main" id="{8846B642-3157-726E-52FB-691D2CD91698}"/>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969A0498-E99C-4672-F300-8FA3F362D699}"/>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7" name="Picture 6">
            <a:extLst>
              <a:ext uri="{FF2B5EF4-FFF2-40B4-BE49-F238E27FC236}">
                <a16:creationId xmlns:a16="http://schemas.microsoft.com/office/drawing/2014/main" id="{A1BA6909-1F32-46D6-04D0-C5BF48E96125}"/>
              </a:ext>
            </a:extLst>
          </p:cNvPr>
          <p:cNvPicPr>
            <a:picLocks noChangeAspect="1"/>
          </p:cNvPicPr>
          <p:nvPr/>
        </p:nvPicPr>
        <p:blipFill>
          <a:blip r:embed="rId3"/>
          <a:stretch>
            <a:fillRect/>
          </a:stretch>
        </p:blipFill>
        <p:spPr>
          <a:xfrm>
            <a:off x="685800" y="1049190"/>
            <a:ext cx="9446231" cy="4361010"/>
          </a:xfrm>
          <a:prstGeom prst="rect">
            <a:avLst/>
          </a:prstGeom>
        </p:spPr>
      </p:pic>
    </p:spTree>
    <p:extLst>
      <p:ext uri="{BB962C8B-B14F-4D97-AF65-F5344CB8AC3E}">
        <p14:creationId xmlns:p14="http://schemas.microsoft.com/office/powerpoint/2010/main" val="3297279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F4CE2-E93E-63AC-ED02-137BD8F999EF}"/>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64663BF1-0D7A-8F6B-96A1-4F78288268BE}"/>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Metin sınıflandırma</a:t>
            </a:r>
            <a:endParaRPr dirty="0"/>
          </a:p>
        </p:txBody>
      </p:sp>
      <p:sp>
        <p:nvSpPr>
          <p:cNvPr id="4" name="object 4">
            <a:extLst>
              <a:ext uri="{FF2B5EF4-FFF2-40B4-BE49-F238E27FC236}">
                <a16:creationId xmlns:a16="http://schemas.microsoft.com/office/drawing/2014/main" id="{CD48778C-BC29-91F1-5BFF-13D6B112A634}"/>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F0D4C5A7-471E-E4F1-6D19-1256D2DE4974}"/>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 name="Picture 4">
            <a:extLst>
              <a:ext uri="{FF2B5EF4-FFF2-40B4-BE49-F238E27FC236}">
                <a16:creationId xmlns:a16="http://schemas.microsoft.com/office/drawing/2014/main" id="{35B51FCA-7F00-D3B5-B5B7-6CB41E03CFA9}"/>
              </a:ext>
            </a:extLst>
          </p:cNvPr>
          <p:cNvPicPr>
            <a:picLocks noChangeAspect="1"/>
          </p:cNvPicPr>
          <p:nvPr/>
        </p:nvPicPr>
        <p:blipFill>
          <a:blip r:embed="rId3"/>
          <a:stretch>
            <a:fillRect/>
          </a:stretch>
        </p:blipFill>
        <p:spPr>
          <a:xfrm>
            <a:off x="1752600" y="1449623"/>
            <a:ext cx="7848600" cy="4669917"/>
          </a:xfrm>
          <a:prstGeom prst="rect">
            <a:avLst/>
          </a:prstGeom>
        </p:spPr>
      </p:pic>
    </p:spTree>
    <p:extLst>
      <p:ext uri="{BB962C8B-B14F-4D97-AF65-F5344CB8AC3E}">
        <p14:creationId xmlns:p14="http://schemas.microsoft.com/office/powerpoint/2010/main" val="2665513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E553E-5A1D-235A-2E40-3B09A171241D}"/>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AAF9EE8A-2756-9B87-EC4C-5C604A7D1439}"/>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Metin sınıflandırma </a:t>
            </a:r>
            <a:r>
              <a:rPr lang="tr-TR" spc="-5" dirty="0" err="1"/>
              <a:t>Chatgpt</a:t>
            </a:r>
            <a:endParaRPr dirty="0"/>
          </a:p>
        </p:txBody>
      </p:sp>
      <p:sp>
        <p:nvSpPr>
          <p:cNvPr id="4" name="object 4">
            <a:extLst>
              <a:ext uri="{FF2B5EF4-FFF2-40B4-BE49-F238E27FC236}">
                <a16:creationId xmlns:a16="http://schemas.microsoft.com/office/drawing/2014/main" id="{28C7EF0A-D691-ACFF-D104-431179DF1D06}"/>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A9199C5A-2DA2-141A-9CF0-3A136205392D}"/>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7" name="Picture 6">
            <a:extLst>
              <a:ext uri="{FF2B5EF4-FFF2-40B4-BE49-F238E27FC236}">
                <a16:creationId xmlns:a16="http://schemas.microsoft.com/office/drawing/2014/main" id="{317EFC95-1F45-D3AA-4D18-33B810A4BB2A}"/>
              </a:ext>
            </a:extLst>
          </p:cNvPr>
          <p:cNvPicPr>
            <a:picLocks noChangeAspect="1"/>
          </p:cNvPicPr>
          <p:nvPr/>
        </p:nvPicPr>
        <p:blipFill>
          <a:blip r:embed="rId3"/>
          <a:stretch>
            <a:fillRect/>
          </a:stretch>
        </p:blipFill>
        <p:spPr>
          <a:xfrm>
            <a:off x="609600" y="1752600"/>
            <a:ext cx="10461349" cy="2057399"/>
          </a:xfrm>
          <a:prstGeom prst="rect">
            <a:avLst/>
          </a:prstGeom>
        </p:spPr>
      </p:pic>
    </p:spTree>
    <p:extLst>
      <p:ext uri="{BB962C8B-B14F-4D97-AF65-F5344CB8AC3E}">
        <p14:creationId xmlns:p14="http://schemas.microsoft.com/office/powerpoint/2010/main" val="2171747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1F708-FE9E-D51C-3A5A-CA38B17F50CF}"/>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F4F4A9F7-8D48-19A0-B8C7-DE1C4D264A25}"/>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Metin sınıflandırma </a:t>
            </a:r>
            <a:r>
              <a:rPr lang="tr-TR" spc="-5" dirty="0" err="1"/>
              <a:t>Chatgpt</a:t>
            </a:r>
            <a:endParaRPr dirty="0"/>
          </a:p>
        </p:txBody>
      </p:sp>
      <p:sp>
        <p:nvSpPr>
          <p:cNvPr id="4" name="object 4">
            <a:extLst>
              <a:ext uri="{FF2B5EF4-FFF2-40B4-BE49-F238E27FC236}">
                <a16:creationId xmlns:a16="http://schemas.microsoft.com/office/drawing/2014/main" id="{2DFE3E04-EA34-D1D5-854A-462E48E3F17B}"/>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EA6762F4-B143-2964-2B90-7B7B6DBA18EF}"/>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 name="Picture 4">
            <a:extLst>
              <a:ext uri="{FF2B5EF4-FFF2-40B4-BE49-F238E27FC236}">
                <a16:creationId xmlns:a16="http://schemas.microsoft.com/office/drawing/2014/main" id="{C3A63C1D-43CC-B612-FDDD-8073B458271A}"/>
              </a:ext>
            </a:extLst>
          </p:cNvPr>
          <p:cNvPicPr>
            <a:picLocks noChangeAspect="1"/>
          </p:cNvPicPr>
          <p:nvPr/>
        </p:nvPicPr>
        <p:blipFill>
          <a:blip r:embed="rId3"/>
          <a:stretch>
            <a:fillRect/>
          </a:stretch>
        </p:blipFill>
        <p:spPr>
          <a:xfrm>
            <a:off x="838200" y="1524000"/>
            <a:ext cx="9601200" cy="3472434"/>
          </a:xfrm>
          <a:prstGeom prst="rect">
            <a:avLst/>
          </a:prstGeom>
        </p:spPr>
      </p:pic>
    </p:spTree>
    <p:extLst>
      <p:ext uri="{BB962C8B-B14F-4D97-AF65-F5344CB8AC3E}">
        <p14:creationId xmlns:p14="http://schemas.microsoft.com/office/powerpoint/2010/main" val="160849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83CCC-F9EA-FBEA-A213-B31DE123BA8E}"/>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3D0C9D00-2C27-9588-9E4E-B36CCA6E52AF}"/>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Metin sınıflandırma</a:t>
            </a:r>
            <a:endParaRPr dirty="0"/>
          </a:p>
        </p:txBody>
      </p:sp>
      <p:sp>
        <p:nvSpPr>
          <p:cNvPr id="4" name="object 4">
            <a:extLst>
              <a:ext uri="{FF2B5EF4-FFF2-40B4-BE49-F238E27FC236}">
                <a16:creationId xmlns:a16="http://schemas.microsoft.com/office/drawing/2014/main" id="{2B939190-11F8-2977-4545-0905FC3C699F}"/>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85BBB9D5-0FEC-197B-227B-BC01511147B8}"/>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 name="Picture 4">
            <a:extLst>
              <a:ext uri="{FF2B5EF4-FFF2-40B4-BE49-F238E27FC236}">
                <a16:creationId xmlns:a16="http://schemas.microsoft.com/office/drawing/2014/main" id="{273EC938-F11A-C64D-9A16-3F1BD8BFDDE7}"/>
              </a:ext>
            </a:extLst>
          </p:cNvPr>
          <p:cNvPicPr>
            <a:picLocks noChangeAspect="1"/>
          </p:cNvPicPr>
          <p:nvPr/>
        </p:nvPicPr>
        <p:blipFill>
          <a:blip r:embed="rId2"/>
          <a:stretch>
            <a:fillRect/>
          </a:stretch>
        </p:blipFill>
        <p:spPr>
          <a:xfrm>
            <a:off x="270543" y="1524000"/>
            <a:ext cx="10557340" cy="2780099"/>
          </a:xfrm>
          <a:prstGeom prst="rect">
            <a:avLst/>
          </a:prstGeom>
        </p:spPr>
      </p:pic>
      <p:sp>
        <p:nvSpPr>
          <p:cNvPr id="2" name="Dikdörtgen 1"/>
          <p:cNvSpPr/>
          <p:nvPr/>
        </p:nvSpPr>
        <p:spPr>
          <a:xfrm>
            <a:off x="609600" y="4958657"/>
            <a:ext cx="10058400" cy="1200329"/>
          </a:xfrm>
          <a:prstGeom prst="rect">
            <a:avLst/>
          </a:prstGeom>
        </p:spPr>
        <p:txBody>
          <a:bodyPr wrap="square">
            <a:spAutoFit/>
          </a:bodyPr>
          <a:lstStyle/>
          <a:p>
            <a:pPr marL="285750" indent="-285750">
              <a:buFont typeface="Arial" panose="020B0604020202020204" pitchFamily="34" charset="0"/>
              <a:buChar char="•"/>
            </a:pPr>
            <a:r>
              <a:rPr lang="tr-TR" dirty="0"/>
              <a:t>Doğal dil işlemede yaygın bir görev sınıflandırmadır. Bu görevin amacı, bir modeli bir girdi metnine etiket veya sınıf atayacak şekilde eğitmektir </a:t>
            </a:r>
            <a:endParaRPr lang="tr-TR" dirty="0" smtClean="0"/>
          </a:p>
          <a:p>
            <a:pPr marL="285750" indent="-285750">
              <a:buFont typeface="Arial" panose="020B0604020202020204" pitchFamily="34" charset="0"/>
              <a:buChar char="•"/>
            </a:pPr>
            <a:r>
              <a:rPr lang="tr-TR" dirty="0" smtClean="0"/>
              <a:t>Metin </a:t>
            </a:r>
            <a:r>
              <a:rPr lang="tr-TR" dirty="0"/>
              <a:t>sınıflandırma, duygu analizinden niyet tespitine, varlıkları ayıklamaya ve dili tespit etmeye kadar dünya çapında çok çeşitli uygulamalarda kullanılmaktadır</a:t>
            </a:r>
            <a:r>
              <a:rPr lang="tr-TR" dirty="0" smtClean="0"/>
              <a:t>.</a:t>
            </a:r>
          </a:p>
        </p:txBody>
      </p:sp>
    </p:spTree>
    <p:extLst>
      <p:ext uri="{BB962C8B-B14F-4D97-AF65-F5344CB8AC3E}">
        <p14:creationId xmlns:p14="http://schemas.microsoft.com/office/powerpoint/2010/main" val="222849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1AEAD-2E93-8474-B2E1-42427199646E}"/>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B96D8045-B250-E1FC-C686-78E50299C750}"/>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Metin sınıflandırma</a:t>
            </a:r>
            <a:endParaRPr dirty="0"/>
          </a:p>
        </p:txBody>
      </p:sp>
      <p:sp>
        <p:nvSpPr>
          <p:cNvPr id="4" name="object 4">
            <a:extLst>
              <a:ext uri="{FF2B5EF4-FFF2-40B4-BE49-F238E27FC236}">
                <a16:creationId xmlns:a16="http://schemas.microsoft.com/office/drawing/2014/main" id="{41A2124C-3EB6-C492-3B78-EF82CC9B4C48}"/>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1703D286-4BA4-16A2-B030-820EAD20AD31}"/>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7" name="Picture 6">
            <a:extLst>
              <a:ext uri="{FF2B5EF4-FFF2-40B4-BE49-F238E27FC236}">
                <a16:creationId xmlns:a16="http://schemas.microsoft.com/office/drawing/2014/main" id="{5A5712C3-2B8D-F0A7-7C89-2D095F290B38}"/>
              </a:ext>
            </a:extLst>
          </p:cNvPr>
          <p:cNvPicPr>
            <a:picLocks noChangeAspect="1"/>
          </p:cNvPicPr>
          <p:nvPr/>
        </p:nvPicPr>
        <p:blipFill>
          <a:blip r:embed="rId3"/>
          <a:stretch>
            <a:fillRect/>
          </a:stretch>
        </p:blipFill>
        <p:spPr>
          <a:xfrm>
            <a:off x="1219200" y="1447799"/>
            <a:ext cx="8361239" cy="3581397"/>
          </a:xfrm>
          <a:prstGeom prst="rect">
            <a:avLst/>
          </a:prstGeom>
        </p:spPr>
      </p:pic>
    </p:spTree>
    <p:extLst>
      <p:ext uri="{BB962C8B-B14F-4D97-AF65-F5344CB8AC3E}">
        <p14:creationId xmlns:p14="http://schemas.microsoft.com/office/powerpoint/2010/main" val="1704587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01A9B-BCA7-71F8-585C-1FDFD8F6CE30}"/>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964D5D8D-48D7-2A46-A22C-D9C79E08DDB3}"/>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Temsil Modelleriyle Metin Sınıflandırması</a:t>
            </a:r>
            <a:endParaRPr dirty="0"/>
          </a:p>
        </p:txBody>
      </p:sp>
      <p:sp>
        <p:nvSpPr>
          <p:cNvPr id="4" name="object 4">
            <a:extLst>
              <a:ext uri="{FF2B5EF4-FFF2-40B4-BE49-F238E27FC236}">
                <a16:creationId xmlns:a16="http://schemas.microsoft.com/office/drawing/2014/main" id="{5F9E8BBB-3FC8-CE4A-8520-8B64A6A8268A}"/>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EEABC107-DB41-54E3-006A-5920EF8FA737}"/>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 name="Picture 4">
            <a:extLst>
              <a:ext uri="{FF2B5EF4-FFF2-40B4-BE49-F238E27FC236}">
                <a16:creationId xmlns:a16="http://schemas.microsoft.com/office/drawing/2014/main" id="{FFE003B6-4401-9327-6208-F823A040A769}"/>
              </a:ext>
            </a:extLst>
          </p:cNvPr>
          <p:cNvPicPr>
            <a:picLocks noChangeAspect="1"/>
          </p:cNvPicPr>
          <p:nvPr/>
        </p:nvPicPr>
        <p:blipFill>
          <a:blip r:embed="rId3"/>
          <a:stretch>
            <a:fillRect/>
          </a:stretch>
        </p:blipFill>
        <p:spPr>
          <a:xfrm>
            <a:off x="609600" y="1828800"/>
            <a:ext cx="10286230" cy="3497318"/>
          </a:xfrm>
          <a:prstGeom prst="rect">
            <a:avLst/>
          </a:prstGeom>
        </p:spPr>
      </p:pic>
    </p:spTree>
    <p:extLst>
      <p:ext uri="{BB962C8B-B14F-4D97-AF65-F5344CB8AC3E}">
        <p14:creationId xmlns:p14="http://schemas.microsoft.com/office/powerpoint/2010/main" val="410315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08586-F9D8-FCA4-3F11-636742CF9BA0}"/>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E0F5A8D1-FB73-F1F4-5F03-1B8DC5243F53}"/>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Temsil Modelleriyle Metin Sınıflandırması</a:t>
            </a:r>
            <a:endParaRPr dirty="0"/>
          </a:p>
        </p:txBody>
      </p:sp>
      <p:sp>
        <p:nvSpPr>
          <p:cNvPr id="4" name="object 4">
            <a:extLst>
              <a:ext uri="{FF2B5EF4-FFF2-40B4-BE49-F238E27FC236}">
                <a16:creationId xmlns:a16="http://schemas.microsoft.com/office/drawing/2014/main" id="{2CFAD67B-FF73-8D90-F0B8-60B037FC643C}"/>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A3422312-4B13-37D5-523A-1C2951D9313C}"/>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7" name="Picture 6">
            <a:extLst>
              <a:ext uri="{FF2B5EF4-FFF2-40B4-BE49-F238E27FC236}">
                <a16:creationId xmlns:a16="http://schemas.microsoft.com/office/drawing/2014/main" id="{837E99AC-31AC-C564-A030-6694C0D82740}"/>
              </a:ext>
            </a:extLst>
          </p:cNvPr>
          <p:cNvPicPr>
            <a:picLocks noChangeAspect="1"/>
          </p:cNvPicPr>
          <p:nvPr/>
        </p:nvPicPr>
        <p:blipFill>
          <a:blip r:embed="rId3"/>
          <a:stretch>
            <a:fillRect/>
          </a:stretch>
        </p:blipFill>
        <p:spPr>
          <a:xfrm>
            <a:off x="1143000" y="1205611"/>
            <a:ext cx="9296400" cy="4446778"/>
          </a:xfrm>
          <a:prstGeom prst="rect">
            <a:avLst/>
          </a:prstGeom>
        </p:spPr>
      </p:pic>
    </p:spTree>
    <p:extLst>
      <p:ext uri="{BB962C8B-B14F-4D97-AF65-F5344CB8AC3E}">
        <p14:creationId xmlns:p14="http://schemas.microsoft.com/office/powerpoint/2010/main" val="3506619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B7000-F01D-601C-6788-1D24654AB869}"/>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D0DE310E-B636-9C05-41EE-5EF9A76037FA}"/>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smtClean="0"/>
              <a:t>MODEL SEÇİMİ</a:t>
            </a:r>
            <a:endParaRPr dirty="0"/>
          </a:p>
        </p:txBody>
      </p:sp>
      <p:sp>
        <p:nvSpPr>
          <p:cNvPr id="4" name="object 4">
            <a:extLst>
              <a:ext uri="{FF2B5EF4-FFF2-40B4-BE49-F238E27FC236}">
                <a16:creationId xmlns:a16="http://schemas.microsoft.com/office/drawing/2014/main" id="{B051599D-910A-B1EC-10E9-8865FFEC9E50}"/>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5A22E4A1-F989-2A93-D18C-6B3AA02DD20E}"/>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 name="Picture 4">
            <a:extLst>
              <a:ext uri="{FF2B5EF4-FFF2-40B4-BE49-F238E27FC236}">
                <a16:creationId xmlns:a16="http://schemas.microsoft.com/office/drawing/2014/main" id="{3F373526-5DA7-5E6D-BD85-BFB9A6AA4129}"/>
              </a:ext>
            </a:extLst>
          </p:cNvPr>
          <p:cNvPicPr>
            <a:picLocks noChangeAspect="1"/>
          </p:cNvPicPr>
          <p:nvPr/>
        </p:nvPicPr>
        <p:blipFill>
          <a:blip r:embed="rId3"/>
          <a:stretch>
            <a:fillRect/>
          </a:stretch>
        </p:blipFill>
        <p:spPr>
          <a:xfrm>
            <a:off x="838200" y="1524000"/>
            <a:ext cx="9188824" cy="3124200"/>
          </a:xfrm>
          <a:prstGeom prst="rect">
            <a:avLst/>
          </a:prstGeom>
        </p:spPr>
      </p:pic>
    </p:spTree>
    <p:extLst>
      <p:ext uri="{BB962C8B-B14F-4D97-AF65-F5344CB8AC3E}">
        <p14:creationId xmlns:p14="http://schemas.microsoft.com/office/powerpoint/2010/main" val="2112959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06B76-4FE3-7FDC-0C1A-78B822614AA5}"/>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8FAB9A18-55DB-DA2B-9C2A-FA3D75494982}"/>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sv-SE" spc="-5" dirty="0"/>
              <a:t>Göreve Özgü Bir Model Kullanma</a:t>
            </a:r>
            <a:endParaRPr dirty="0"/>
          </a:p>
        </p:txBody>
      </p:sp>
      <p:sp>
        <p:nvSpPr>
          <p:cNvPr id="4" name="object 4">
            <a:extLst>
              <a:ext uri="{FF2B5EF4-FFF2-40B4-BE49-F238E27FC236}">
                <a16:creationId xmlns:a16="http://schemas.microsoft.com/office/drawing/2014/main" id="{167DEB3F-334E-A814-EFC4-49C98EE7389C}"/>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7996F9FD-195C-FEBE-E196-12AE28897993}"/>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7" name="Picture 6">
            <a:extLst>
              <a:ext uri="{FF2B5EF4-FFF2-40B4-BE49-F238E27FC236}">
                <a16:creationId xmlns:a16="http://schemas.microsoft.com/office/drawing/2014/main" id="{58DACDF0-AB46-3B63-97D5-43238DDFAD3A}"/>
              </a:ext>
            </a:extLst>
          </p:cNvPr>
          <p:cNvPicPr>
            <a:picLocks noChangeAspect="1"/>
          </p:cNvPicPr>
          <p:nvPr/>
        </p:nvPicPr>
        <p:blipFill>
          <a:blip r:embed="rId3"/>
          <a:stretch>
            <a:fillRect/>
          </a:stretch>
        </p:blipFill>
        <p:spPr>
          <a:xfrm>
            <a:off x="2707148" y="1029899"/>
            <a:ext cx="6773333" cy="5486400"/>
          </a:xfrm>
          <a:prstGeom prst="rect">
            <a:avLst/>
          </a:prstGeom>
        </p:spPr>
      </p:pic>
    </p:spTree>
    <p:extLst>
      <p:ext uri="{BB962C8B-B14F-4D97-AF65-F5344CB8AC3E}">
        <p14:creationId xmlns:p14="http://schemas.microsoft.com/office/powerpoint/2010/main" val="191847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2158A-28E9-8EBC-65DE-F5C23743BE06}"/>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622434DE-B928-F6FA-A893-AC82C460BCB9}"/>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sv-SE" spc="-5" dirty="0"/>
              <a:t>Göreve Özgü Bir Model Kullanma</a:t>
            </a:r>
            <a:endParaRPr dirty="0"/>
          </a:p>
        </p:txBody>
      </p:sp>
      <p:sp>
        <p:nvSpPr>
          <p:cNvPr id="4" name="object 4">
            <a:extLst>
              <a:ext uri="{FF2B5EF4-FFF2-40B4-BE49-F238E27FC236}">
                <a16:creationId xmlns:a16="http://schemas.microsoft.com/office/drawing/2014/main" id="{0BA8FFBE-2096-6AC2-225A-834FA059C413}"/>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1AE9CEAC-FFA4-0FE9-9512-58AA551580B9}"/>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 name="Picture 4">
            <a:extLst>
              <a:ext uri="{FF2B5EF4-FFF2-40B4-BE49-F238E27FC236}">
                <a16:creationId xmlns:a16="http://schemas.microsoft.com/office/drawing/2014/main" id="{39B0F168-4ECF-FC11-2D96-77703338002E}"/>
              </a:ext>
            </a:extLst>
          </p:cNvPr>
          <p:cNvPicPr>
            <a:picLocks noChangeAspect="1"/>
          </p:cNvPicPr>
          <p:nvPr/>
        </p:nvPicPr>
        <p:blipFill>
          <a:blip r:embed="rId3"/>
          <a:stretch>
            <a:fillRect/>
          </a:stretch>
        </p:blipFill>
        <p:spPr>
          <a:xfrm>
            <a:off x="2514600" y="1447800"/>
            <a:ext cx="6773333" cy="4865511"/>
          </a:xfrm>
          <a:prstGeom prst="rect">
            <a:avLst/>
          </a:prstGeom>
        </p:spPr>
      </p:pic>
    </p:spTree>
    <p:extLst>
      <p:ext uri="{BB962C8B-B14F-4D97-AF65-F5344CB8AC3E}">
        <p14:creationId xmlns:p14="http://schemas.microsoft.com/office/powerpoint/2010/main" val="2032240873"/>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498</TotalTime>
  <Words>987</Words>
  <Application>Microsoft Office PowerPoint</Application>
  <PresentationFormat>Geniş ekran</PresentationFormat>
  <Paragraphs>104</Paragraphs>
  <Slides>25</Slides>
  <Notes>22</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25</vt:i4>
      </vt:variant>
    </vt:vector>
  </HeadingPairs>
  <TitlesOfParts>
    <vt:vector size="32" baseType="lpstr">
      <vt:lpstr>Aptos</vt:lpstr>
      <vt:lpstr>Arial</vt:lpstr>
      <vt:lpstr>Calibri</vt:lpstr>
      <vt:lpstr>Cambria</vt:lpstr>
      <vt:lpstr>Century Gothic</vt:lpstr>
      <vt:lpstr>Wingdings 3</vt:lpstr>
      <vt:lpstr>Dilim</vt:lpstr>
      <vt:lpstr>Metin sınıflandırma</vt:lpstr>
      <vt:lpstr>Büyük dil modelleri</vt:lpstr>
      <vt:lpstr>Metin sınıflandırma</vt:lpstr>
      <vt:lpstr>Metin sınıflandırma</vt:lpstr>
      <vt:lpstr>Temsil Modelleriyle Metin Sınıflandırması</vt:lpstr>
      <vt:lpstr>Temsil Modelleriyle Metin Sınıflandırması</vt:lpstr>
      <vt:lpstr>MODEL SEÇİMİ</vt:lpstr>
      <vt:lpstr>Göreve Özgü Bir Model Kullanma</vt:lpstr>
      <vt:lpstr>Göreve Özgü Bir Model Kullanma</vt:lpstr>
      <vt:lpstr>Göreve Özgü Bir Model Kullanma</vt:lpstr>
      <vt:lpstr>Metin sınıflandırma</vt:lpstr>
      <vt:lpstr>Metin sınıflandırma</vt:lpstr>
      <vt:lpstr>Metin sınıflandırma</vt:lpstr>
      <vt:lpstr>Metin sınıflandırma</vt:lpstr>
      <vt:lpstr>Metin sınıflandırma</vt:lpstr>
      <vt:lpstr>Metin sınıflandırma</vt:lpstr>
      <vt:lpstr>Metin sınıflandırma</vt:lpstr>
      <vt:lpstr>Metin sınıflandırma</vt:lpstr>
      <vt:lpstr>Metin sınıflandırma</vt:lpstr>
      <vt:lpstr>Metin sınıflandırma</vt:lpstr>
      <vt:lpstr>Metin sınıflandırma</vt:lpstr>
      <vt:lpstr>Metin sınıflandırma</vt:lpstr>
      <vt:lpstr>Metin sınıflandırma</vt:lpstr>
      <vt:lpstr>Metin sınıflandırma Chatgpt</vt:lpstr>
      <vt:lpstr>Metin sınıflandırma Chatgpt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dc:creator>
  <cp:lastModifiedBy>Lab43</cp:lastModifiedBy>
  <cp:revision>63</cp:revision>
  <dcterms:created xsi:type="dcterms:W3CDTF">2024-09-06T11:48:08Z</dcterms:created>
  <dcterms:modified xsi:type="dcterms:W3CDTF">2025-10-14T09:03:10Z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2022-02-26T00:00:00Z</vt:filetime>
  </property>
  <property fmtid="{D5CDD505-2E9C-101B-9397-08002B2CF9AE}" pid="3" name="Creator">
    <vt:lpwstr>Microsoft® PowerPoint® for Microsoft 365</vt:lpwstr>
  </property>
  <property fmtid="{D5CDD505-2E9C-101B-9397-08002B2CF9AE}" pid="4" name="LastSaved">
    <vt:filetime>2024-09-06T00:00:00Z</vt:filetime>
  </property>
</Properties>
</file>