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0F02ED-5079-40C0-8BE3-7486D4050B21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3DFA38-E041-4CF7-B908-BD3AADC4EE12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Bulut Bilişim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Bulut Bilişim Nedir?</a:t>
            </a:r>
          </a:p>
          <a:p>
            <a:r>
              <a:rPr lang="tr-TR" dirty="0" err="1" smtClean="0"/>
              <a:t>IoT</a:t>
            </a:r>
            <a:r>
              <a:rPr lang="tr-TR" dirty="0" smtClean="0"/>
              <a:t> ve Bulut Platformları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98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IoT</a:t>
            </a:r>
            <a:r>
              <a:rPr lang="tr-TR" dirty="0" smtClean="0"/>
              <a:t> ve Bulut Platformları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35480"/>
            <a:ext cx="4906888" cy="4389120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Örnek </a:t>
            </a:r>
            <a:r>
              <a:rPr lang="tr-TR" dirty="0" smtClean="0"/>
              <a:t>olarak, şekildeki sistemde kullanıcı, tarayıcıda </a:t>
            </a:r>
            <a:r>
              <a:rPr lang="tr-TR" dirty="0"/>
              <a:t>(Browser) </a:t>
            </a:r>
            <a:r>
              <a:rPr lang="tr-TR" dirty="0" smtClean="0"/>
              <a:t>«kilit aç» </a:t>
            </a:r>
            <a:r>
              <a:rPr lang="tr-TR" dirty="0"/>
              <a:t>düğmesini tıkladığında </a:t>
            </a:r>
            <a:r>
              <a:rPr lang="tr-TR" dirty="0" smtClean="0"/>
              <a:t>sayfa, bulut platformuna (</a:t>
            </a:r>
            <a:r>
              <a:rPr lang="tr-TR" dirty="0" err="1" smtClean="0"/>
              <a:t>Cloud</a:t>
            </a:r>
            <a:r>
              <a:rPr lang="tr-TR" dirty="0" smtClean="0"/>
              <a:t> </a:t>
            </a:r>
            <a:r>
              <a:rPr lang="tr-TR" dirty="0" smtClean="0"/>
              <a:t>service yani internet tabanlı uygulamalar) </a:t>
            </a:r>
            <a:r>
              <a:rPr lang="tr-TR" dirty="0"/>
              <a:t>bir mesaj gönderir. </a:t>
            </a:r>
            <a:endParaRPr lang="tr-TR" dirty="0" smtClean="0"/>
          </a:p>
          <a:p>
            <a:r>
              <a:rPr lang="tr-TR" dirty="0" smtClean="0"/>
              <a:t>Bulut platformu tarayıcıdan gelen veriyi gömülü sisteme gönderir. Sistem ise girişlerine bağlı kapı mekaniğine sinyal gönderir.</a:t>
            </a:r>
          </a:p>
          <a:p>
            <a:r>
              <a:rPr lang="tr-TR" dirty="0" smtClean="0"/>
              <a:t>Öte </a:t>
            </a:r>
            <a:r>
              <a:rPr lang="tr-TR" dirty="0"/>
              <a:t>yandan </a:t>
            </a:r>
            <a:r>
              <a:rPr lang="tr-TR" dirty="0" smtClean="0"/>
              <a:t>gömülü sisteme bağlı </a:t>
            </a:r>
            <a:r>
              <a:rPr lang="tr-TR" dirty="0"/>
              <a:t>bir sıcaklık </a:t>
            </a:r>
            <a:r>
              <a:rPr lang="tr-TR" dirty="0" err="1"/>
              <a:t>sensörü</a:t>
            </a:r>
            <a:r>
              <a:rPr lang="tr-TR" dirty="0"/>
              <a:t> ile sıcaklık </a:t>
            </a:r>
            <a:r>
              <a:rPr lang="tr-TR" dirty="0" smtClean="0"/>
              <a:t>bulut platformuna gönderilir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Bulut platformu </a:t>
            </a:r>
            <a:r>
              <a:rPr lang="tr-TR" dirty="0"/>
              <a:t>ise verileri istendiği kadar kaydeder ve görselleştirebilir.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95" y="1962884"/>
            <a:ext cx="3180769" cy="414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9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IoT</a:t>
            </a:r>
            <a:r>
              <a:rPr lang="tr-TR" dirty="0" smtClean="0"/>
              <a:t> ve Bulut Platformları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35480"/>
            <a:ext cx="7859216" cy="4389120"/>
          </a:xfrm>
        </p:spPr>
        <p:txBody>
          <a:bodyPr>
            <a:normAutofit/>
          </a:bodyPr>
          <a:lstStyle/>
          <a:p>
            <a:r>
              <a:rPr lang="tr-TR" dirty="0" smtClean="0"/>
              <a:t>Bulut platformları milyarlarca nesneden veri alabilir ve milyarlarca nesneyi birbirine bağlayabilir.</a:t>
            </a:r>
            <a:endParaRPr lang="tr-TR" dirty="0"/>
          </a:p>
        </p:txBody>
      </p:sp>
      <p:pic>
        <p:nvPicPr>
          <p:cNvPr id="2050" name="Picture 2" descr="cloud platform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24944"/>
            <a:ext cx="38004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IoT</a:t>
            </a:r>
            <a:r>
              <a:rPr lang="tr-TR" dirty="0" smtClean="0"/>
              <a:t> ve Bulut Platformları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35480"/>
            <a:ext cx="4186808" cy="4389120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cloud</a:t>
            </a:r>
            <a:r>
              <a:rPr lang="tr-TR" dirty="0" smtClean="0"/>
              <a:t> platformu </a:t>
            </a:r>
            <a:r>
              <a:rPr lang="tr-TR" dirty="0" err="1" smtClean="0"/>
              <a:t>photon</a:t>
            </a:r>
            <a:r>
              <a:rPr lang="tr-TR" dirty="0" smtClean="0"/>
              <a:t> geliştirme kartına entegre olarak çalışır. </a:t>
            </a:r>
          </a:p>
          <a:p>
            <a:r>
              <a:rPr lang="tr-TR" dirty="0" err="1" smtClean="0"/>
              <a:t>Photon</a:t>
            </a:r>
            <a:r>
              <a:rPr lang="tr-TR" dirty="0" smtClean="0"/>
              <a:t> kartı </a:t>
            </a:r>
            <a:r>
              <a:rPr lang="tr-TR" dirty="0" err="1" smtClean="0"/>
              <a:t>particle</a:t>
            </a:r>
            <a:r>
              <a:rPr lang="tr-TR" dirty="0" smtClean="0"/>
              <a:t> web IDE üzerinden internetten programlanabilir. </a:t>
            </a:r>
          </a:p>
          <a:p>
            <a:r>
              <a:rPr lang="tr-TR" dirty="0" smtClean="0"/>
              <a:t>Cihaza bağlı </a:t>
            </a:r>
            <a:r>
              <a:rPr lang="tr-TR" dirty="0" err="1" smtClean="0"/>
              <a:t>sensörlerden</a:t>
            </a:r>
            <a:r>
              <a:rPr lang="tr-TR" dirty="0" smtClean="0"/>
              <a:t> alınan veriler, </a:t>
            </a: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cloud</a:t>
            </a:r>
            <a:r>
              <a:rPr lang="tr-TR" dirty="0" smtClean="0"/>
              <a:t> uygulamasında izlenebilir ya da </a:t>
            </a:r>
            <a:r>
              <a:rPr lang="tr-TR" dirty="0" err="1" smtClean="0"/>
              <a:t>cloud</a:t>
            </a:r>
            <a:r>
              <a:rPr lang="tr-TR" dirty="0" smtClean="0"/>
              <a:t> üzerinden başka cihazlar/uygulamalar ile </a:t>
            </a:r>
            <a:r>
              <a:rPr lang="tr-TR" dirty="0" err="1" smtClean="0"/>
              <a:t>haberleşilebilir</a:t>
            </a:r>
            <a:r>
              <a:rPr lang="tr-TR" dirty="0" smtClean="0"/>
              <a:t>. 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4173032" cy="348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7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https://cdn-images-1.medium.com/max/1600/1*ZQm-sIS81oJleEThjVxc8Q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3098026" cy="28099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Bulut bilişim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2404863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Kullanıcıların internet olan her yerden erişim sağlayabildikleri sistemin genel adına </a:t>
            </a:r>
            <a:r>
              <a:rPr lang="tr-TR" b="1" dirty="0" smtClean="0"/>
              <a:t>bulut bilişim </a:t>
            </a:r>
            <a:r>
              <a:rPr lang="tr-TR" dirty="0" smtClean="0"/>
              <a:t>denir. </a:t>
            </a:r>
          </a:p>
          <a:p>
            <a:r>
              <a:rPr lang="tr-TR" dirty="0" smtClean="0"/>
              <a:t>Bulut bilişim ile normalde bilgisayar ve benzeri cihazlarda yürütülen bilgi işlem hizmetleri (depolama, yazılım, analiz, sunucu vb.) internet (bulut) üzerinden sağlanmaktadır.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05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Bulut bilişim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1756791"/>
          </a:xfrm>
        </p:spPr>
        <p:txBody>
          <a:bodyPr>
            <a:normAutofit/>
          </a:bodyPr>
          <a:lstStyle/>
          <a:p>
            <a:r>
              <a:rPr lang="tr-TR" dirty="0" smtClean="0"/>
              <a:t>Bulut teknolojisinde programlar veya veriler çevrim içi ortamlarda işlenebilir, depolanabilir ve paylaşılabilir. </a:t>
            </a:r>
          </a:p>
          <a:p>
            <a:r>
              <a:rPr lang="tr-TR" dirty="0" smtClean="0"/>
              <a:t>Bu yönü ile bulut teknolojisi bir üründen çok bir hizmetler bütünüdür.</a:t>
            </a:r>
            <a:endParaRPr lang="tr-TR" dirty="0"/>
          </a:p>
        </p:txBody>
      </p:sp>
      <p:pic>
        <p:nvPicPr>
          <p:cNvPr id="4" name="Resim 3" descr="https://cdn-images-1.medium.com/max/1600/1*ZQm-sIS81oJleEThjVxc8Q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3602082" cy="3098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4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Bulut bilişim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1756791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Depolama ve uygulamalar web tabanlı olduğunda, yüksek işlem gücü ve depolama kapasitesi gerektiren donanımlara ihtiyaç kalmaz. </a:t>
            </a:r>
          </a:p>
          <a:p>
            <a:r>
              <a:rPr lang="tr-TR" dirty="0" smtClean="0"/>
              <a:t>Tüm uygulama ve veriler sanal bir makine üzerinde yani bulutta depolanması ile birlikte internete bağlı olan her cihazdan bilgilere, uygulamalara ve verilere ulaşılabilir. </a:t>
            </a:r>
            <a:endParaRPr lang="tr-TR" dirty="0"/>
          </a:p>
        </p:txBody>
      </p:sp>
      <p:pic>
        <p:nvPicPr>
          <p:cNvPr id="1026" name="Picture 2" descr="cloud computing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3236872"/>
            <a:ext cx="4248472" cy="32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icrosoft azure ile ilgili görsel sonucu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7" b="34017"/>
          <a:stretch/>
        </p:blipFill>
        <p:spPr bwMode="auto">
          <a:xfrm>
            <a:off x="899592" y="5589240"/>
            <a:ext cx="4320480" cy="82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oogle drive ile ilgili görsel sonucu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8824" r="28012" b="6736"/>
          <a:stretch/>
        </p:blipFill>
        <p:spPr bwMode="auto">
          <a:xfrm>
            <a:off x="1835696" y="4274052"/>
            <a:ext cx="1394130" cy="14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ile ilgili görsel sonu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1844463" cy="18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Bulut bilişim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332855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Bulut bilişim hizmeti sunan yapılara </a:t>
            </a:r>
            <a:r>
              <a:rPr lang="tr-TR" b="1" dirty="0" smtClean="0"/>
              <a:t>bulut platformları </a:t>
            </a:r>
            <a:r>
              <a:rPr lang="tr-TR" dirty="0" smtClean="0"/>
              <a:t>denir. </a:t>
            </a:r>
          </a:p>
          <a:p>
            <a:r>
              <a:rPr lang="tr-TR" dirty="0" smtClean="0"/>
              <a:t>Google Drive, Microsoft </a:t>
            </a:r>
            <a:r>
              <a:rPr lang="tr-TR" dirty="0" err="1" smtClean="0"/>
              <a:t>One</a:t>
            </a:r>
            <a:r>
              <a:rPr lang="tr-TR" dirty="0" smtClean="0"/>
              <a:t>, </a:t>
            </a:r>
            <a:r>
              <a:rPr lang="tr-TR" dirty="0" err="1" smtClean="0"/>
              <a:t>ICloud</a:t>
            </a:r>
            <a:r>
              <a:rPr lang="tr-TR" dirty="0" smtClean="0"/>
              <a:t>, </a:t>
            </a:r>
            <a:r>
              <a:rPr lang="tr-TR" dirty="0" err="1" smtClean="0"/>
              <a:t>Dropbox</a:t>
            </a:r>
            <a:r>
              <a:rPr lang="tr-TR" dirty="0" smtClean="0"/>
              <a:t>, Microsoft AZURE benzeri platformlar ile veriler internet ortamında depolanabilir. </a:t>
            </a:r>
          </a:p>
          <a:p>
            <a:r>
              <a:rPr lang="tr-TR" dirty="0" smtClean="0"/>
              <a:t>Word, </a:t>
            </a:r>
            <a:r>
              <a:rPr lang="tr-TR" dirty="0" err="1" smtClean="0"/>
              <a:t>excel</a:t>
            </a:r>
            <a:r>
              <a:rPr lang="tr-TR" dirty="0" smtClean="0"/>
              <a:t>, </a:t>
            </a:r>
            <a:r>
              <a:rPr lang="tr-TR" dirty="0" err="1" smtClean="0"/>
              <a:t>powerpoint</a:t>
            </a:r>
            <a:r>
              <a:rPr lang="tr-TR" dirty="0" smtClean="0"/>
              <a:t> benzeri uygulamalar bulut platformları üzerinden herhangi bir kurulum gerektirmeden internet üzerinden çalıştırılabilir. </a:t>
            </a:r>
          </a:p>
          <a:p>
            <a:r>
              <a:rPr lang="tr-TR" dirty="0" smtClean="0"/>
              <a:t>Depolanan veriler ve uygulamalar istendiğinde başka kullanıcılar ile paylaşılabilir. </a:t>
            </a:r>
            <a:endParaRPr lang="tr-TR" dirty="0"/>
          </a:p>
        </p:txBody>
      </p:sp>
      <p:pic>
        <p:nvPicPr>
          <p:cNvPr id="2054" name="Picture 6" descr="icloud ile ilgili görsel sonuc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81128"/>
            <a:ext cx="1614299" cy="161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1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Bulut bilişim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2332855"/>
          </a:xfrm>
        </p:spPr>
        <p:txBody>
          <a:bodyPr>
            <a:normAutofit/>
          </a:bodyPr>
          <a:lstStyle/>
          <a:p>
            <a:r>
              <a:rPr lang="tr-TR" dirty="0" smtClean="0"/>
              <a:t>Günlük hayatta bulut platformları yaygın olarak kullanılmaktadır. </a:t>
            </a:r>
          </a:p>
          <a:p>
            <a:r>
              <a:rPr lang="tr-TR" dirty="0" smtClean="0"/>
              <a:t>E-mail gönderme ve alma işlemi için </a:t>
            </a:r>
            <a:r>
              <a:rPr lang="tr-TR" dirty="0" err="1" smtClean="0"/>
              <a:t>gmail</a:t>
            </a:r>
            <a:r>
              <a:rPr lang="tr-TR" dirty="0" smtClean="0"/>
              <a:t>, Hotmail, </a:t>
            </a:r>
            <a:r>
              <a:rPr lang="tr-TR" dirty="0" err="1" smtClean="0"/>
              <a:t>yandex</a:t>
            </a:r>
            <a:r>
              <a:rPr lang="tr-TR" dirty="0" smtClean="0"/>
              <a:t> gibi servisler kullanılır. Mailler, bilgisayarlarda değil bu servislerde saklanır. </a:t>
            </a:r>
          </a:p>
        </p:txBody>
      </p:sp>
      <p:pic>
        <p:nvPicPr>
          <p:cNvPr id="3074" name="Picture 2" descr="gmail ile ilgili görsel sonucu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0" b="18931"/>
          <a:stretch/>
        </p:blipFill>
        <p:spPr bwMode="auto">
          <a:xfrm>
            <a:off x="3995936" y="4221088"/>
            <a:ext cx="4320480" cy="150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Bulut bilişim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332855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Film izleme ya da müzik dinlemek için akıllı telefonların hafızasını kullanmak yerine </a:t>
            </a:r>
            <a:r>
              <a:rPr lang="tr-TR" dirty="0" err="1" smtClean="0"/>
              <a:t>netflix</a:t>
            </a:r>
            <a:r>
              <a:rPr lang="tr-TR" dirty="0" smtClean="0"/>
              <a:t> ya da </a:t>
            </a:r>
            <a:r>
              <a:rPr lang="tr-TR" dirty="0" err="1" smtClean="0"/>
              <a:t>spotify</a:t>
            </a:r>
            <a:r>
              <a:rPr lang="tr-TR" dirty="0" smtClean="0"/>
              <a:t> gibi uygulamalar üzerinden içeriğe erişilebilir. Ayrıca, hesap bilgileri ile internete bağlı herhangi bir cihaz üzerinden bu medyalara erişim imkanı bulunmaktadır.</a:t>
            </a:r>
          </a:p>
          <a:p>
            <a:r>
              <a:rPr lang="tr-TR" dirty="0"/>
              <a:t>Dokümanlar Google </a:t>
            </a:r>
            <a:r>
              <a:rPr lang="tr-TR" dirty="0" err="1"/>
              <a:t>drive</a:t>
            </a:r>
            <a:r>
              <a:rPr lang="tr-TR" dirty="0"/>
              <a:t> gibi saklama hizmeti sunan platformlarda saklanabilir. </a:t>
            </a:r>
            <a:endParaRPr lang="tr-TR" dirty="0" smtClean="0"/>
          </a:p>
          <a:p>
            <a:r>
              <a:rPr lang="tr-TR" dirty="0" smtClean="0"/>
              <a:t>Ayrıca</a:t>
            </a:r>
            <a:r>
              <a:rPr lang="tr-TR" dirty="0"/>
              <a:t>, Google </a:t>
            </a:r>
            <a:r>
              <a:rPr lang="tr-TR" dirty="0" err="1"/>
              <a:t>drive</a:t>
            </a:r>
            <a:r>
              <a:rPr lang="tr-TR" dirty="0"/>
              <a:t> üzerinden </a:t>
            </a:r>
            <a:r>
              <a:rPr lang="tr-TR" dirty="0" err="1" smtClean="0"/>
              <a:t>word</a:t>
            </a:r>
            <a:r>
              <a:rPr lang="tr-TR" dirty="0" smtClean="0"/>
              <a:t>, </a:t>
            </a:r>
            <a:r>
              <a:rPr lang="tr-TR" dirty="0" err="1"/>
              <a:t>excel</a:t>
            </a:r>
            <a:r>
              <a:rPr lang="tr-TR" dirty="0"/>
              <a:t> benzeri uygulamalar herhangi bir kurulum gerektirmeden </a:t>
            </a:r>
            <a:r>
              <a:rPr lang="tr-TR" dirty="0" smtClean="0"/>
              <a:t>çalıştırılabilir ve başkaları </a:t>
            </a:r>
            <a:r>
              <a:rPr lang="tr-TR" dirty="0"/>
              <a:t>ile paylaşılabilir. </a:t>
            </a:r>
          </a:p>
          <a:p>
            <a:endParaRPr lang="tr-TR" dirty="0" smtClean="0"/>
          </a:p>
        </p:txBody>
      </p:sp>
      <p:pic>
        <p:nvPicPr>
          <p:cNvPr id="4098" name="Picture 2" descr="spotify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3056"/>
            <a:ext cx="4570001" cy="23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IoT</a:t>
            </a:r>
            <a:r>
              <a:rPr lang="tr-TR" dirty="0" smtClean="0"/>
              <a:t> ve Bulut Platformları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Günümüzde veriler sadece insanlar tarafından üretilmemektedir.</a:t>
            </a:r>
          </a:p>
          <a:p>
            <a:r>
              <a:rPr lang="tr-TR" dirty="0" err="1" smtClean="0"/>
              <a:t>Sensörler</a:t>
            </a:r>
            <a:r>
              <a:rPr lang="tr-TR" dirty="0" smtClean="0"/>
              <a:t> ile donatılmış internet erişimli cihazlarda çok büyük miktarda veri üretebilmektedir.</a:t>
            </a:r>
          </a:p>
          <a:p>
            <a:r>
              <a:rPr lang="tr-TR" dirty="0" smtClean="0"/>
              <a:t>2019 yılında bağlı nesnelerin ürettiği veri miktarı insanların ürettiği veri miktarını geçmiştir.</a:t>
            </a:r>
          </a:p>
          <a:p>
            <a:r>
              <a:rPr lang="tr-TR" dirty="0" smtClean="0"/>
              <a:t>Nesnelerin ürettiği verilerin saklanması ve verilerin nesneler arasında kullanımını sağlayan bulut platformları da mevcuttur.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IoT</a:t>
            </a:r>
            <a:r>
              <a:rPr lang="tr-TR" dirty="0" smtClean="0"/>
              <a:t> ve Bulut Platformları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IoT</a:t>
            </a:r>
            <a:r>
              <a:rPr lang="tr-TR" dirty="0" smtClean="0"/>
              <a:t> cihazları çoğunlukla </a:t>
            </a:r>
            <a:r>
              <a:rPr lang="tr-TR" dirty="0" err="1" smtClean="0"/>
              <a:t>sensörler</a:t>
            </a:r>
            <a:r>
              <a:rPr lang="tr-TR" dirty="0" smtClean="0"/>
              <a:t> aracılığı ile ürettikleri verileri fiziksel ortamda saklamazlar.</a:t>
            </a:r>
          </a:p>
          <a:p>
            <a:r>
              <a:rPr lang="tr-TR" dirty="0" smtClean="0"/>
              <a:t>Veriler internet bağlantısı ile bulut platformunda saklanır.</a:t>
            </a:r>
          </a:p>
          <a:p>
            <a:r>
              <a:rPr lang="tr-TR" dirty="0" smtClean="0"/>
              <a:t>Hatta bulut platformları tarafından veri işlenir, görselleştirilir ya da diğer bağlı nesnelere gönderilir.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67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530</Words>
  <Application>Microsoft Office PowerPoint</Application>
  <PresentationFormat>Ekran Gösterisi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Akış</vt:lpstr>
      <vt:lpstr>Bulut Bilişim</vt:lpstr>
      <vt:lpstr>Bulut bilişim nedir?</vt:lpstr>
      <vt:lpstr>Bulut bilişim nedir?</vt:lpstr>
      <vt:lpstr>Bulut bilişim nedir?</vt:lpstr>
      <vt:lpstr>Bulut bilişim nedir?</vt:lpstr>
      <vt:lpstr>Bulut bilişim nedir?</vt:lpstr>
      <vt:lpstr>Bulut bilişim nedir?</vt:lpstr>
      <vt:lpstr>IoT ve Bulut Platformları</vt:lpstr>
      <vt:lpstr>IoT ve Bulut Platformları</vt:lpstr>
      <vt:lpstr>IoT ve Bulut Platformları</vt:lpstr>
      <vt:lpstr>IoT ve Bulut Platformları</vt:lpstr>
      <vt:lpstr>IoT ve Bulut Platformları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Bulut Bilişim</dc:title>
  <dc:creator>murat</dc:creator>
  <cp:lastModifiedBy>murat</cp:lastModifiedBy>
  <cp:revision>7</cp:revision>
  <dcterms:created xsi:type="dcterms:W3CDTF">2019-04-07T11:54:08Z</dcterms:created>
  <dcterms:modified xsi:type="dcterms:W3CDTF">2019-04-14T17:03:40Z</dcterms:modified>
</cp:coreProperties>
</file>