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29" Type="http://schemas.openxmlformats.org/officeDocument/2006/relationships/slide" Target="slides/slide26.xml"/><Relationship Id="rId7" Type="http://schemas.openxmlformats.org/officeDocument/2006/relationships/slide" Target="slides/slide4.xml"/><Relationship Id="rId8" Type="http://schemas.openxmlformats.org/officeDocument/2006/relationships/slide" Target="slides/slide5.xml"/><Relationship Id="rId31" Type="http://schemas.openxmlformats.org/officeDocument/2006/relationships/slide" Target="slides/slide28.xml"/><Relationship Id="rId30" Type="http://schemas.openxmlformats.org/officeDocument/2006/relationships/slide" Target="slides/slide27.xml"/><Relationship Id="rId11" Type="http://schemas.openxmlformats.org/officeDocument/2006/relationships/slide" Target="slides/slide8.xml"/><Relationship Id="rId33" Type="http://schemas.openxmlformats.org/officeDocument/2006/relationships/slide" Target="slides/slide30.xml"/><Relationship Id="rId10" Type="http://schemas.openxmlformats.org/officeDocument/2006/relationships/slide" Target="slides/slide7.xml"/><Relationship Id="rId32" Type="http://schemas.openxmlformats.org/officeDocument/2006/relationships/slide" Target="slides/slide29.xml"/><Relationship Id="rId13" Type="http://schemas.openxmlformats.org/officeDocument/2006/relationships/slide" Target="slides/slide10.xml"/><Relationship Id="rId35" Type="http://schemas.openxmlformats.org/officeDocument/2006/relationships/slide" Target="slides/slide32.xml"/><Relationship Id="rId12" Type="http://schemas.openxmlformats.org/officeDocument/2006/relationships/slide" Target="slides/slide9.xml"/><Relationship Id="rId34" Type="http://schemas.openxmlformats.org/officeDocument/2006/relationships/slide" Target="slides/slide31.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r-TR" smtClean="0"/>
              <a:t>Asıl başlık stili için tıklatın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3E5059C3-6A89-4494-99FF-5A4D6FFD50EB}" type="datetimeFigureOut">
              <a:rPr lang="en-US" dirty="0"/>
              <a:t>4/1/2019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609285" y="2851331"/>
            <a:ext cx="3893623" cy="307143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666635" y="2851331"/>
            <a:ext cx="3899798" cy="307143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r-TR" smtClean="0"/>
              <a:t>Asıl başlık stili için tıklatın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37D525BB-DA17-4BA0-B3C8-3AC3ABC827E6}" type="datetimeFigureOut">
              <a:rPr lang="en-US" dirty="0"/>
              <a:t>4/1/2019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16C4C9A-3960-41CF-A4E9-2A8FB932454B}" type="datetimeFigureOut">
              <a:rPr lang="en-US" dirty="0"/>
              <a:t>4/1/2019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4/1/2019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uild.particle.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build.particle.io/"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particle.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vimeo.com/178282058"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setup.particle.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75" y="3048000"/>
            <a:ext cx="3810000" cy="3810000"/>
          </a:xfrm>
          <a:prstGeom prst="rect">
            <a:avLst/>
          </a:prstGeom>
        </p:spPr>
      </p:pic>
      <p:sp>
        <p:nvSpPr>
          <p:cNvPr id="2" name="Unvan 1"/>
          <p:cNvSpPr>
            <a:spLocks noGrp="1"/>
          </p:cNvSpPr>
          <p:nvPr>
            <p:ph type="ctrTitle"/>
          </p:nvPr>
        </p:nvSpPr>
        <p:spPr/>
        <p:txBody>
          <a:bodyPr/>
          <a:lstStyle/>
          <a:p>
            <a:r>
              <a:rPr lang="tr-TR" dirty="0" smtClean="0"/>
              <a:t>Particle </a:t>
            </a:r>
            <a:r>
              <a:rPr lang="tr-TR" dirty="0" err="1" smtClean="0"/>
              <a:t>photon</a:t>
            </a:r>
            <a:endParaRPr lang="tr-TR" dirty="0"/>
          </a:p>
        </p:txBody>
      </p:sp>
      <p:sp>
        <p:nvSpPr>
          <p:cNvPr id="3" name="Alt Başlık 2"/>
          <p:cNvSpPr>
            <a:spLocks noGrp="1"/>
          </p:cNvSpPr>
          <p:nvPr>
            <p:ph type="subTitle" idx="1"/>
          </p:nvPr>
        </p:nvSpPr>
        <p:spPr>
          <a:xfrm>
            <a:off x="2772274" y="1267098"/>
            <a:ext cx="5357600" cy="2161902"/>
          </a:xfrm>
        </p:spPr>
        <p:txBody>
          <a:bodyPr>
            <a:normAutofit lnSpcReduction="10000"/>
          </a:bodyPr>
          <a:lstStyle/>
          <a:p>
            <a:r>
              <a:rPr lang="tr-TR" dirty="0" smtClean="0"/>
              <a:t>Particle Photon Donanımı</a:t>
            </a:r>
          </a:p>
          <a:p>
            <a:r>
              <a:rPr lang="tr-TR" dirty="0" smtClean="0"/>
              <a:t>Photon kurulumu</a:t>
            </a:r>
          </a:p>
          <a:p>
            <a:r>
              <a:rPr lang="tr-TR" dirty="0" smtClean="0"/>
              <a:t>Mobil Uygulama Üzerinden Photon Kurulumu</a:t>
            </a:r>
          </a:p>
          <a:p>
            <a:r>
              <a:rPr lang="tr-TR" dirty="0" smtClean="0"/>
              <a:t>Web IDE üzerinde Photon Kurulumu</a:t>
            </a:r>
          </a:p>
          <a:p>
            <a:r>
              <a:rPr lang="tr-TR" dirty="0" err="1" smtClean="0"/>
              <a:t>Tinker</a:t>
            </a:r>
            <a:r>
              <a:rPr lang="tr-TR" dirty="0" smtClean="0"/>
              <a:t> Uygulaması</a:t>
            </a:r>
          </a:p>
        </p:txBody>
      </p:sp>
    </p:spTree>
    <p:extLst>
      <p:ext uri="{BB962C8B-B14F-4D97-AF65-F5344CB8AC3E}">
        <p14:creationId xmlns:p14="http://schemas.microsoft.com/office/powerpoint/2010/main" val="283785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Photon üzerindeki LED’in mobil uygulama ile kontrolü</a:t>
            </a:r>
            <a:endParaRPr lang="tr-TR" dirty="0"/>
          </a:p>
        </p:txBody>
      </p:sp>
      <p:sp>
        <p:nvSpPr>
          <p:cNvPr id="3" name="İçerik Yer Tutucusu 2"/>
          <p:cNvSpPr>
            <a:spLocks noGrp="1"/>
          </p:cNvSpPr>
          <p:nvPr>
            <p:ph idx="1"/>
          </p:nvPr>
        </p:nvSpPr>
        <p:spPr>
          <a:xfrm>
            <a:off x="4323807" y="2117431"/>
            <a:ext cx="6413862" cy="4421618"/>
          </a:xfrm>
        </p:spPr>
        <p:txBody>
          <a:bodyPr>
            <a:normAutofit/>
          </a:bodyPr>
          <a:lstStyle/>
          <a:p>
            <a:r>
              <a:rPr lang="tr-TR" dirty="0" smtClean="0"/>
              <a:t>D7 </a:t>
            </a:r>
            <a:r>
              <a:rPr lang="tr-TR" dirty="0" err="1" smtClean="0"/>
              <a:t>pinin</a:t>
            </a:r>
            <a:r>
              <a:rPr lang="tr-TR" dirty="0" smtClean="0"/>
              <a:t> üzerine basarak </a:t>
            </a:r>
            <a:r>
              <a:rPr lang="tr-TR" dirty="0" err="1" smtClean="0"/>
              <a:t>pini</a:t>
            </a:r>
            <a:r>
              <a:rPr lang="tr-TR" dirty="0" smtClean="0"/>
              <a:t> digitalWrite olarak ayarlayın.</a:t>
            </a:r>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128849"/>
            <a:ext cx="3048000" cy="5410200"/>
          </a:xfrm>
          <a:prstGeom prst="rect">
            <a:avLst/>
          </a:prstGeom>
        </p:spPr>
      </p:pic>
    </p:spTree>
    <p:extLst>
      <p:ext uri="{BB962C8B-B14F-4D97-AF65-F5344CB8AC3E}">
        <p14:creationId xmlns:p14="http://schemas.microsoft.com/office/powerpoint/2010/main" val="13110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Photon üzerindeki LED’in mobil uygulama ile kontrolü</a:t>
            </a:r>
            <a:endParaRPr lang="tr-TR" dirty="0"/>
          </a:p>
        </p:txBody>
      </p:sp>
      <p:sp>
        <p:nvSpPr>
          <p:cNvPr id="3" name="İçerik Yer Tutucusu 2"/>
          <p:cNvSpPr>
            <a:spLocks noGrp="1"/>
          </p:cNvSpPr>
          <p:nvPr>
            <p:ph idx="1"/>
          </p:nvPr>
        </p:nvSpPr>
        <p:spPr>
          <a:xfrm>
            <a:off x="4323807" y="2117431"/>
            <a:ext cx="6413862" cy="4421618"/>
          </a:xfrm>
        </p:spPr>
        <p:txBody>
          <a:bodyPr>
            <a:normAutofit/>
          </a:bodyPr>
          <a:lstStyle/>
          <a:p>
            <a:r>
              <a:rPr lang="tr-TR" dirty="0" smtClean="0"/>
              <a:t>Ekranda şekildeki gibi D7 </a:t>
            </a:r>
            <a:r>
              <a:rPr lang="tr-TR" dirty="0" err="1" smtClean="0"/>
              <a:t>pini</a:t>
            </a:r>
            <a:r>
              <a:rPr lang="tr-TR" dirty="0" smtClean="0"/>
              <a:t> LOW olarak gözükecektir. </a:t>
            </a:r>
          </a:p>
          <a:p>
            <a:r>
              <a:rPr lang="tr-TR" dirty="0" smtClean="0"/>
              <a:t>Üzerine tekrar basınca HIGH olacaktır.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128849"/>
            <a:ext cx="3048000" cy="5410200"/>
          </a:xfrm>
          <a:prstGeom prst="rect">
            <a:avLst/>
          </a:prstGeom>
        </p:spPr>
      </p:pic>
    </p:spTree>
    <p:extLst>
      <p:ext uri="{BB962C8B-B14F-4D97-AF65-F5344CB8AC3E}">
        <p14:creationId xmlns:p14="http://schemas.microsoft.com/office/powerpoint/2010/main" val="222591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Photon üzerindeki LED’in mobil uygulama ile kontrolü</a:t>
            </a:r>
            <a:endParaRPr lang="tr-TR" dirty="0"/>
          </a:p>
        </p:txBody>
      </p:sp>
      <p:sp>
        <p:nvSpPr>
          <p:cNvPr id="3" name="İçerik Yer Tutucusu 2"/>
          <p:cNvSpPr>
            <a:spLocks noGrp="1"/>
          </p:cNvSpPr>
          <p:nvPr>
            <p:ph idx="1"/>
          </p:nvPr>
        </p:nvSpPr>
        <p:spPr>
          <a:xfrm>
            <a:off x="4323807" y="2117431"/>
            <a:ext cx="6413862" cy="4421618"/>
          </a:xfrm>
        </p:spPr>
        <p:txBody>
          <a:bodyPr>
            <a:normAutofit/>
          </a:bodyPr>
          <a:lstStyle/>
          <a:p>
            <a:r>
              <a:rPr lang="tr-TR" dirty="0" smtClean="0"/>
              <a:t>D7 </a:t>
            </a:r>
            <a:r>
              <a:rPr lang="tr-TR" dirty="0" err="1" smtClean="0"/>
              <a:t>pini</a:t>
            </a:r>
            <a:r>
              <a:rPr lang="tr-TR" dirty="0" smtClean="0"/>
              <a:t> HIGH olduğunda board üzerindeki D7 </a:t>
            </a:r>
            <a:r>
              <a:rPr lang="tr-TR" dirty="0" err="1" smtClean="0"/>
              <a:t>pinine</a:t>
            </a:r>
            <a:r>
              <a:rPr lang="tr-TR" dirty="0" smtClean="0"/>
              <a:t> bağlı LED yanacaktır.</a:t>
            </a:r>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128849"/>
            <a:ext cx="3048000" cy="5410200"/>
          </a:xfrm>
          <a:prstGeom prst="rect">
            <a:avLst/>
          </a:prstGeom>
        </p:spPr>
      </p:pic>
    </p:spTree>
    <p:extLst>
      <p:ext uri="{BB962C8B-B14F-4D97-AF65-F5344CB8AC3E}">
        <p14:creationId xmlns:p14="http://schemas.microsoft.com/office/powerpoint/2010/main" val="409945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analogWrite komutu ile PWM uygulaması</a:t>
            </a:r>
          </a:p>
        </p:txBody>
      </p:sp>
      <p:sp>
        <p:nvSpPr>
          <p:cNvPr id="3" name="İçerik Yer Tutucusu 2"/>
          <p:cNvSpPr>
            <a:spLocks noGrp="1"/>
          </p:cNvSpPr>
          <p:nvPr>
            <p:ph idx="1"/>
          </p:nvPr>
        </p:nvSpPr>
        <p:spPr>
          <a:xfrm>
            <a:off x="4758699" y="2117431"/>
            <a:ext cx="5978969" cy="4421618"/>
          </a:xfrm>
        </p:spPr>
        <p:txBody>
          <a:bodyPr>
            <a:normAutofit/>
          </a:bodyPr>
          <a:lstStyle/>
          <a:p>
            <a:r>
              <a:rPr lang="tr-TR" dirty="0" smtClean="0"/>
              <a:t>analogWrite komutu ile cihazdan 0-3.3V arası gerilim değerleri alınabilir.</a:t>
            </a:r>
          </a:p>
          <a:p>
            <a:r>
              <a:rPr lang="tr-TR" dirty="0" smtClean="0"/>
              <a:t>Bunun için öncelikle yandaki devreyi kurun.</a:t>
            </a:r>
          </a:p>
          <a:p>
            <a:endParaRPr lang="tr-TR" dirty="0"/>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22517" r="12702" b="13596"/>
          <a:stretch/>
        </p:blipFill>
        <p:spPr>
          <a:xfrm>
            <a:off x="195943" y="2782389"/>
            <a:ext cx="4562756" cy="3946264"/>
          </a:xfrm>
          <a:prstGeom prst="rect">
            <a:avLst/>
          </a:prstGeom>
        </p:spPr>
      </p:pic>
    </p:spTree>
    <p:extLst>
      <p:ext uri="{BB962C8B-B14F-4D97-AF65-F5344CB8AC3E}">
        <p14:creationId xmlns:p14="http://schemas.microsoft.com/office/powerpoint/2010/main" val="373018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analogWrite komutu ile PWM uygulaması</a:t>
            </a:r>
          </a:p>
        </p:txBody>
      </p:sp>
      <p:sp>
        <p:nvSpPr>
          <p:cNvPr id="3" name="İçerik Yer Tutucusu 2"/>
          <p:cNvSpPr>
            <a:spLocks noGrp="1"/>
          </p:cNvSpPr>
          <p:nvPr>
            <p:ph idx="1"/>
          </p:nvPr>
        </p:nvSpPr>
        <p:spPr>
          <a:xfrm>
            <a:off x="4758699" y="2117431"/>
            <a:ext cx="5978969" cy="4421618"/>
          </a:xfrm>
        </p:spPr>
        <p:txBody>
          <a:bodyPr>
            <a:normAutofit/>
          </a:bodyPr>
          <a:lstStyle/>
          <a:p>
            <a:r>
              <a:rPr lang="tr-TR" dirty="0" smtClean="0"/>
              <a:t>D0 </a:t>
            </a:r>
            <a:r>
              <a:rPr lang="tr-TR" dirty="0" err="1" smtClean="0"/>
              <a:t>pininin</a:t>
            </a:r>
            <a:r>
              <a:rPr lang="tr-TR" dirty="0" smtClean="0"/>
              <a:t> üzerine basarak </a:t>
            </a:r>
            <a:r>
              <a:rPr lang="tr-TR" dirty="0" err="1" smtClean="0"/>
              <a:t>pini</a:t>
            </a:r>
            <a:r>
              <a:rPr lang="tr-TR" dirty="0" smtClean="0"/>
              <a:t> analogWrite olarak ayarlayın.</a:t>
            </a:r>
          </a:p>
          <a:p>
            <a:endParaRPr lang="tr-TR" dirty="0" smtClean="0"/>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128849"/>
            <a:ext cx="3048000" cy="5410200"/>
          </a:xfrm>
          <a:prstGeom prst="rect">
            <a:avLst/>
          </a:prstGeom>
        </p:spPr>
      </p:pic>
    </p:spTree>
    <p:extLst>
      <p:ext uri="{BB962C8B-B14F-4D97-AF65-F5344CB8AC3E}">
        <p14:creationId xmlns:p14="http://schemas.microsoft.com/office/powerpoint/2010/main" val="4458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analogWrite komutu ile PWM uygulaması</a:t>
            </a:r>
            <a:endParaRPr lang="tr-TR" dirty="0"/>
          </a:p>
        </p:txBody>
      </p:sp>
      <p:sp>
        <p:nvSpPr>
          <p:cNvPr id="3" name="İçerik Yer Tutucusu 2"/>
          <p:cNvSpPr>
            <a:spLocks noGrp="1"/>
          </p:cNvSpPr>
          <p:nvPr>
            <p:ph idx="1"/>
          </p:nvPr>
        </p:nvSpPr>
        <p:spPr>
          <a:xfrm>
            <a:off x="4758699" y="2117431"/>
            <a:ext cx="5978969" cy="4421618"/>
          </a:xfrm>
        </p:spPr>
        <p:txBody>
          <a:bodyPr>
            <a:normAutofit/>
          </a:bodyPr>
          <a:lstStyle/>
          <a:p>
            <a:r>
              <a:rPr lang="tr-TR" dirty="0" smtClean="0"/>
              <a:t>Şekilde görüldüğü gibi D0 </a:t>
            </a:r>
            <a:r>
              <a:rPr lang="tr-TR" dirty="0" err="1" smtClean="0"/>
              <a:t>pini</a:t>
            </a:r>
            <a:r>
              <a:rPr lang="tr-TR" dirty="0" smtClean="0"/>
              <a:t> üzerindeki </a:t>
            </a:r>
            <a:r>
              <a:rPr lang="tr-TR" dirty="0" err="1" smtClean="0"/>
              <a:t>slider</a:t>
            </a:r>
            <a:r>
              <a:rPr lang="tr-TR" dirty="0" smtClean="0"/>
              <a:t> sağa sola gezdirildiğinde board üzerindeki LED’in parlaklığının değiştiği görülecektir.</a:t>
            </a:r>
          </a:p>
          <a:p>
            <a:endParaRPr lang="tr-TR" dirty="0" smtClean="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128849"/>
            <a:ext cx="3048000" cy="5410200"/>
          </a:xfrm>
          <a:prstGeom prst="rect">
            <a:avLst/>
          </a:prstGeom>
        </p:spPr>
      </p:pic>
    </p:spTree>
    <p:extLst>
      <p:ext uri="{BB962C8B-B14F-4D97-AF65-F5344CB8AC3E}">
        <p14:creationId xmlns:p14="http://schemas.microsoft.com/office/powerpoint/2010/main" val="92480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digitalRead</a:t>
            </a:r>
            <a:r>
              <a:rPr lang="tr-TR" dirty="0" smtClean="0"/>
              <a:t> komutu</a:t>
            </a:r>
            <a:endParaRPr lang="tr-TR" dirty="0"/>
          </a:p>
        </p:txBody>
      </p:sp>
      <p:sp>
        <p:nvSpPr>
          <p:cNvPr id="3" name="İçerik Yer Tutucusu 2"/>
          <p:cNvSpPr>
            <a:spLocks noGrp="1"/>
          </p:cNvSpPr>
          <p:nvPr>
            <p:ph idx="1"/>
          </p:nvPr>
        </p:nvSpPr>
        <p:spPr>
          <a:xfrm>
            <a:off x="5094514" y="2117431"/>
            <a:ext cx="5643154" cy="4421618"/>
          </a:xfrm>
        </p:spPr>
        <p:txBody>
          <a:bodyPr>
            <a:normAutofit/>
          </a:bodyPr>
          <a:lstStyle/>
          <a:p>
            <a:r>
              <a:rPr lang="tr-TR" dirty="0" err="1" smtClean="0"/>
              <a:t>digitaRead</a:t>
            </a:r>
            <a:r>
              <a:rPr lang="tr-TR" dirty="0" smtClean="0"/>
              <a:t> komutu </a:t>
            </a:r>
            <a:r>
              <a:rPr lang="tr-TR" dirty="0" err="1" smtClean="0"/>
              <a:t>pin</a:t>
            </a:r>
            <a:r>
              <a:rPr lang="tr-TR" dirty="0" smtClean="0"/>
              <a:t> girişen gelen gerilimi HIGH (3.3V) ya da LOW (0V) olarak algılar.</a:t>
            </a:r>
          </a:p>
          <a:p>
            <a:r>
              <a:rPr lang="tr-TR" dirty="0" smtClean="0"/>
              <a:t>Yandaki devrede 3.3V </a:t>
            </a:r>
            <a:r>
              <a:rPr lang="tr-TR" dirty="0" err="1" smtClean="0"/>
              <a:t>pini</a:t>
            </a:r>
            <a:r>
              <a:rPr lang="tr-TR" dirty="0" smtClean="0"/>
              <a:t> doğrudan D0 </a:t>
            </a:r>
            <a:r>
              <a:rPr lang="tr-TR" dirty="0" err="1" smtClean="0"/>
              <a:t>pinine</a:t>
            </a:r>
            <a:r>
              <a:rPr lang="tr-TR" dirty="0" smtClean="0"/>
              <a:t> bağlanmıştır.</a:t>
            </a:r>
          </a:p>
          <a:p>
            <a:r>
              <a:rPr lang="tr-TR" dirty="0" smtClean="0"/>
              <a:t>Şekildeki bağlantıyı kurun.</a:t>
            </a:r>
          </a:p>
          <a:p>
            <a:endParaRPr lang="tr-TR" dirty="0" smtClean="0"/>
          </a:p>
          <a:p>
            <a:endParaRPr lang="tr-TR"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4392" r="19640" b="16384"/>
          <a:stretch/>
        </p:blipFill>
        <p:spPr>
          <a:xfrm>
            <a:off x="97207" y="1896235"/>
            <a:ext cx="4872445" cy="4890135"/>
          </a:xfrm>
          <a:prstGeom prst="rect">
            <a:avLst/>
          </a:prstGeom>
        </p:spPr>
      </p:pic>
    </p:spTree>
    <p:extLst>
      <p:ext uri="{BB962C8B-B14F-4D97-AF65-F5344CB8AC3E}">
        <p14:creationId xmlns:p14="http://schemas.microsoft.com/office/powerpoint/2010/main" val="4229793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digitalRead</a:t>
            </a:r>
            <a:r>
              <a:rPr lang="tr-TR" dirty="0" smtClean="0"/>
              <a:t> komutu</a:t>
            </a:r>
            <a:endParaRPr lang="tr-TR" dirty="0"/>
          </a:p>
        </p:txBody>
      </p:sp>
      <p:sp>
        <p:nvSpPr>
          <p:cNvPr id="3" name="İçerik Yer Tutucusu 2"/>
          <p:cNvSpPr>
            <a:spLocks noGrp="1"/>
          </p:cNvSpPr>
          <p:nvPr>
            <p:ph idx="1"/>
          </p:nvPr>
        </p:nvSpPr>
        <p:spPr>
          <a:xfrm>
            <a:off x="4389120" y="2117431"/>
            <a:ext cx="6348548" cy="4421618"/>
          </a:xfrm>
        </p:spPr>
        <p:txBody>
          <a:bodyPr>
            <a:normAutofit/>
          </a:bodyPr>
          <a:lstStyle/>
          <a:p>
            <a:r>
              <a:rPr lang="tr-TR" dirty="0" smtClean="0"/>
              <a:t>D0 </a:t>
            </a:r>
            <a:r>
              <a:rPr lang="tr-TR" dirty="0" err="1" smtClean="0"/>
              <a:t>pinini</a:t>
            </a:r>
            <a:r>
              <a:rPr lang="tr-TR" dirty="0" smtClean="0"/>
              <a:t> </a:t>
            </a:r>
            <a:r>
              <a:rPr lang="tr-TR" dirty="0" err="1" smtClean="0"/>
              <a:t>digitalRead</a:t>
            </a:r>
            <a:r>
              <a:rPr lang="tr-TR" dirty="0" smtClean="0"/>
              <a:t> olarak ayarlayın.</a:t>
            </a:r>
          </a:p>
          <a:p>
            <a:endParaRPr lang="tr-TR" dirty="0" smtClean="0"/>
          </a:p>
          <a:p>
            <a:endParaRPr lang="tr-TR" dirty="0" smtClean="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919843"/>
            <a:ext cx="3048000" cy="5410200"/>
          </a:xfrm>
          <a:prstGeom prst="rect">
            <a:avLst/>
          </a:prstGeom>
        </p:spPr>
      </p:pic>
    </p:spTree>
    <p:extLst>
      <p:ext uri="{BB962C8B-B14F-4D97-AF65-F5344CB8AC3E}">
        <p14:creationId xmlns:p14="http://schemas.microsoft.com/office/powerpoint/2010/main" val="141792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digitalRead</a:t>
            </a:r>
            <a:r>
              <a:rPr lang="tr-TR" dirty="0" smtClean="0"/>
              <a:t> komutu</a:t>
            </a:r>
            <a:endParaRPr lang="tr-TR" dirty="0"/>
          </a:p>
        </p:txBody>
      </p:sp>
      <p:sp>
        <p:nvSpPr>
          <p:cNvPr id="3" name="İçerik Yer Tutucusu 2"/>
          <p:cNvSpPr>
            <a:spLocks noGrp="1"/>
          </p:cNvSpPr>
          <p:nvPr>
            <p:ph idx="1"/>
          </p:nvPr>
        </p:nvSpPr>
        <p:spPr>
          <a:xfrm>
            <a:off x="4389120" y="2117431"/>
            <a:ext cx="6348548" cy="4421618"/>
          </a:xfrm>
        </p:spPr>
        <p:txBody>
          <a:bodyPr>
            <a:normAutofit/>
          </a:bodyPr>
          <a:lstStyle/>
          <a:p>
            <a:r>
              <a:rPr lang="tr-TR" dirty="0" smtClean="0"/>
              <a:t>D0 </a:t>
            </a:r>
            <a:r>
              <a:rPr lang="tr-TR" dirty="0" err="1" smtClean="0"/>
              <a:t>pininin</a:t>
            </a:r>
            <a:r>
              <a:rPr lang="tr-TR" dirty="0" smtClean="0"/>
              <a:t> HIGH olduğunu göreceksiniz.</a:t>
            </a:r>
          </a:p>
          <a:p>
            <a:r>
              <a:rPr lang="tr-TR" dirty="0" smtClean="0"/>
              <a:t>3.3V bağlantısını sökün ve D0 </a:t>
            </a:r>
            <a:r>
              <a:rPr lang="tr-TR" dirty="0" err="1" smtClean="0"/>
              <a:t>pinine</a:t>
            </a:r>
            <a:r>
              <a:rPr lang="tr-TR" dirty="0" smtClean="0"/>
              <a:t> dokunun.</a:t>
            </a:r>
          </a:p>
          <a:p>
            <a:pPr marL="6160" indent="0">
              <a:buNone/>
            </a:pPr>
            <a:endParaRPr lang="tr-TR" dirty="0" smtClean="0"/>
          </a:p>
          <a:p>
            <a:endParaRPr lang="tr-TR" dirty="0" smtClean="0"/>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011283"/>
            <a:ext cx="3048000" cy="5410200"/>
          </a:xfrm>
          <a:prstGeom prst="rect">
            <a:avLst/>
          </a:prstGeom>
        </p:spPr>
      </p:pic>
    </p:spTree>
    <p:extLst>
      <p:ext uri="{BB962C8B-B14F-4D97-AF65-F5344CB8AC3E}">
        <p14:creationId xmlns:p14="http://schemas.microsoft.com/office/powerpoint/2010/main" val="1061771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digitalRead</a:t>
            </a:r>
            <a:r>
              <a:rPr lang="tr-TR" dirty="0" smtClean="0"/>
              <a:t> komutu</a:t>
            </a:r>
            <a:endParaRPr lang="tr-TR" dirty="0"/>
          </a:p>
        </p:txBody>
      </p:sp>
      <p:sp>
        <p:nvSpPr>
          <p:cNvPr id="3" name="İçerik Yer Tutucusu 2"/>
          <p:cNvSpPr>
            <a:spLocks noGrp="1"/>
          </p:cNvSpPr>
          <p:nvPr>
            <p:ph idx="1"/>
          </p:nvPr>
        </p:nvSpPr>
        <p:spPr>
          <a:xfrm>
            <a:off x="4389120" y="2117431"/>
            <a:ext cx="6348548" cy="4421618"/>
          </a:xfrm>
        </p:spPr>
        <p:txBody>
          <a:bodyPr>
            <a:normAutofit/>
          </a:bodyPr>
          <a:lstStyle/>
          <a:p>
            <a:r>
              <a:rPr lang="tr-TR" dirty="0" smtClean="0"/>
              <a:t>D0 </a:t>
            </a:r>
            <a:r>
              <a:rPr lang="tr-TR" dirty="0" err="1" smtClean="0"/>
              <a:t>pininin</a:t>
            </a:r>
            <a:r>
              <a:rPr lang="tr-TR" dirty="0" smtClean="0"/>
              <a:t> LOW olduğunu göreceksiniz.</a:t>
            </a:r>
          </a:p>
          <a:p>
            <a:endParaRPr lang="tr-TR" dirty="0" smtClean="0"/>
          </a:p>
          <a:p>
            <a:endParaRPr lang="tr-TR" dirty="0" smtClean="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959031"/>
            <a:ext cx="3048000" cy="5410200"/>
          </a:xfrm>
          <a:prstGeom prst="rect">
            <a:avLst/>
          </a:prstGeom>
        </p:spPr>
      </p:pic>
    </p:spTree>
    <p:extLst>
      <p:ext uri="{BB962C8B-B14F-4D97-AF65-F5344CB8AC3E}">
        <p14:creationId xmlns:p14="http://schemas.microsoft.com/office/powerpoint/2010/main" val="93015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photon donanımı</a:t>
            </a:r>
            <a:endParaRPr lang="tr-TR" dirty="0"/>
          </a:p>
        </p:txBody>
      </p:sp>
      <p:pic>
        <p:nvPicPr>
          <p:cNvPr id="4" name="Resim 3"/>
          <p:cNvPicPr>
            <a:picLocks noChangeAspect="1"/>
          </p:cNvPicPr>
          <p:nvPr/>
        </p:nvPicPr>
        <p:blipFill>
          <a:blip r:embed="rId2"/>
          <a:stretch>
            <a:fillRect/>
          </a:stretch>
        </p:blipFill>
        <p:spPr>
          <a:xfrm>
            <a:off x="2104536" y="1346670"/>
            <a:ext cx="4943475" cy="5029200"/>
          </a:xfrm>
          <a:prstGeom prst="rect">
            <a:avLst/>
          </a:prstGeom>
        </p:spPr>
      </p:pic>
    </p:spTree>
    <p:extLst>
      <p:ext uri="{BB962C8B-B14F-4D97-AF65-F5344CB8AC3E}">
        <p14:creationId xmlns:p14="http://schemas.microsoft.com/office/powerpoint/2010/main" val="3583351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analogRead ile LDR uygulaması</a:t>
            </a:r>
            <a:endParaRPr lang="tr-TR" dirty="0"/>
          </a:p>
        </p:txBody>
      </p:sp>
      <p:sp>
        <p:nvSpPr>
          <p:cNvPr id="3" name="İçerik Yer Tutucusu 2"/>
          <p:cNvSpPr>
            <a:spLocks noGrp="1"/>
          </p:cNvSpPr>
          <p:nvPr>
            <p:ph idx="1"/>
          </p:nvPr>
        </p:nvSpPr>
        <p:spPr>
          <a:xfrm>
            <a:off x="5277393" y="2052116"/>
            <a:ext cx="5292745" cy="3997828"/>
          </a:xfrm>
        </p:spPr>
        <p:txBody>
          <a:bodyPr/>
          <a:lstStyle/>
          <a:p>
            <a:r>
              <a:rPr lang="tr-TR" dirty="0" smtClean="0"/>
              <a:t>Analog </a:t>
            </a:r>
            <a:r>
              <a:rPr lang="tr-TR" dirty="0" err="1" smtClean="0"/>
              <a:t>sensörlerden</a:t>
            </a:r>
            <a:r>
              <a:rPr lang="tr-TR" dirty="0" smtClean="0"/>
              <a:t> gelen veriyi okumak için analogRead komutu kullanılır. </a:t>
            </a:r>
          </a:p>
          <a:p>
            <a:r>
              <a:rPr lang="tr-TR" dirty="0" smtClean="0"/>
              <a:t>Yanda verilen devreyi kurun</a:t>
            </a:r>
            <a:endParaRPr lang="tr-TR" dirty="0"/>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24803" t="15178" r="19623"/>
          <a:stretch/>
        </p:blipFill>
        <p:spPr>
          <a:xfrm>
            <a:off x="182116" y="1567543"/>
            <a:ext cx="4859383" cy="5170714"/>
          </a:xfrm>
          <a:prstGeom prst="rect">
            <a:avLst/>
          </a:prstGeom>
        </p:spPr>
      </p:pic>
    </p:spTree>
    <p:extLst>
      <p:ext uri="{BB962C8B-B14F-4D97-AF65-F5344CB8AC3E}">
        <p14:creationId xmlns:p14="http://schemas.microsoft.com/office/powerpoint/2010/main" val="460191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analogRead ile LDR uygulaması</a:t>
            </a:r>
            <a:endParaRPr lang="tr-TR" dirty="0"/>
          </a:p>
        </p:txBody>
      </p:sp>
      <p:sp>
        <p:nvSpPr>
          <p:cNvPr id="3" name="İçerik Yer Tutucusu 2"/>
          <p:cNvSpPr>
            <a:spLocks noGrp="1"/>
          </p:cNvSpPr>
          <p:nvPr>
            <p:ph idx="1"/>
          </p:nvPr>
        </p:nvSpPr>
        <p:spPr>
          <a:xfrm>
            <a:off x="4336869" y="2052116"/>
            <a:ext cx="6233269" cy="3997828"/>
          </a:xfrm>
        </p:spPr>
        <p:txBody>
          <a:bodyPr/>
          <a:lstStyle/>
          <a:p>
            <a:r>
              <a:rPr lang="tr-TR" dirty="0" smtClean="0"/>
              <a:t>A5 </a:t>
            </a:r>
            <a:r>
              <a:rPr lang="tr-TR" dirty="0" err="1" smtClean="0"/>
              <a:t>pinini</a:t>
            </a:r>
            <a:r>
              <a:rPr lang="tr-TR" dirty="0" smtClean="0"/>
              <a:t> digitalWrite olarak ayarlayın</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076597"/>
            <a:ext cx="3048000" cy="5410200"/>
          </a:xfrm>
          <a:prstGeom prst="rect">
            <a:avLst/>
          </a:prstGeom>
        </p:spPr>
      </p:pic>
    </p:spTree>
    <p:extLst>
      <p:ext uri="{BB962C8B-B14F-4D97-AF65-F5344CB8AC3E}">
        <p14:creationId xmlns:p14="http://schemas.microsoft.com/office/powerpoint/2010/main" val="1655322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analogRead ile LDR uygulaması</a:t>
            </a:r>
            <a:endParaRPr lang="tr-TR" dirty="0"/>
          </a:p>
        </p:txBody>
      </p:sp>
      <p:sp>
        <p:nvSpPr>
          <p:cNvPr id="3" name="İçerik Yer Tutucusu 2"/>
          <p:cNvSpPr>
            <a:spLocks noGrp="1"/>
          </p:cNvSpPr>
          <p:nvPr>
            <p:ph idx="1"/>
          </p:nvPr>
        </p:nvSpPr>
        <p:spPr>
          <a:xfrm>
            <a:off x="4336869" y="2052116"/>
            <a:ext cx="6233269" cy="3997828"/>
          </a:xfrm>
        </p:spPr>
        <p:txBody>
          <a:bodyPr/>
          <a:lstStyle/>
          <a:p>
            <a:r>
              <a:rPr lang="tr-TR" dirty="0" smtClean="0"/>
              <a:t>A5 </a:t>
            </a:r>
            <a:r>
              <a:rPr lang="tr-TR" dirty="0" err="1" smtClean="0"/>
              <a:t>pinini</a:t>
            </a:r>
            <a:r>
              <a:rPr lang="tr-TR" dirty="0" smtClean="0"/>
              <a:t> HIGH yapın.</a:t>
            </a:r>
          </a:p>
          <a:p>
            <a:r>
              <a:rPr lang="tr-TR" dirty="0" smtClean="0"/>
              <a:t>Böylelikle A5 </a:t>
            </a:r>
            <a:r>
              <a:rPr lang="tr-TR" dirty="0" err="1" smtClean="0"/>
              <a:t>pininden</a:t>
            </a:r>
            <a:r>
              <a:rPr lang="tr-TR" dirty="0" smtClean="0"/>
              <a:t> 3.3V elde edilerek </a:t>
            </a:r>
            <a:r>
              <a:rPr lang="tr-TR" dirty="0" err="1" smtClean="0"/>
              <a:t>LDR’ye</a:t>
            </a:r>
            <a:r>
              <a:rPr lang="tr-TR" dirty="0" smtClean="0"/>
              <a:t> enerji verecektir. A5 </a:t>
            </a:r>
            <a:r>
              <a:rPr lang="tr-TR" dirty="0" err="1" smtClean="0"/>
              <a:t>pini</a:t>
            </a:r>
            <a:r>
              <a:rPr lang="tr-TR" dirty="0" smtClean="0"/>
              <a:t> burada bir güç kaynağı gibi kullanılmıştır.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972095"/>
            <a:ext cx="3048000" cy="5410200"/>
          </a:xfrm>
          <a:prstGeom prst="rect">
            <a:avLst/>
          </a:prstGeom>
        </p:spPr>
      </p:pic>
    </p:spTree>
    <p:extLst>
      <p:ext uri="{BB962C8B-B14F-4D97-AF65-F5344CB8AC3E}">
        <p14:creationId xmlns:p14="http://schemas.microsoft.com/office/powerpoint/2010/main" val="1711979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analogRead ile LDR uygulaması</a:t>
            </a:r>
            <a:endParaRPr lang="tr-TR" dirty="0"/>
          </a:p>
        </p:txBody>
      </p:sp>
      <p:sp>
        <p:nvSpPr>
          <p:cNvPr id="3" name="İçerik Yer Tutucusu 2"/>
          <p:cNvSpPr>
            <a:spLocks noGrp="1"/>
          </p:cNvSpPr>
          <p:nvPr>
            <p:ph idx="1"/>
          </p:nvPr>
        </p:nvSpPr>
        <p:spPr>
          <a:xfrm>
            <a:off x="4336869" y="2052116"/>
            <a:ext cx="6233269" cy="3997828"/>
          </a:xfrm>
        </p:spPr>
        <p:txBody>
          <a:bodyPr/>
          <a:lstStyle/>
          <a:p>
            <a:r>
              <a:rPr lang="tr-TR" dirty="0" smtClean="0"/>
              <a:t>A0 </a:t>
            </a:r>
            <a:r>
              <a:rPr lang="tr-TR" dirty="0" err="1" smtClean="0"/>
              <a:t>pinini</a:t>
            </a:r>
            <a:r>
              <a:rPr lang="tr-TR" dirty="0" smtClean="0"/>
              <a:t> analogRead yapın</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050471"/>
            <a:ext cx="3048000" cy="5410200"/>
          </a:xfrm>
          <a:prstGeom prst="rect">
            <a:avLst/>
          </a:prstGeom>
        </p:spPr>
      </p:pic>
    </p:spTree>
    <p:extLst>
      <p:ext uri="{BB962C8B-B14F-4D97-AF65-F5344CB8AC3E}">
        <p14:creationId xmlns:p14="http://schemas.microsoft.com/office/powerpoint/2010/main" val="4102754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analogRead ile LDR uygulaması</a:t>
            </a:r>
            <a:endParaRPr lang="tr-TR" dirty="0"/>
          </a:p>
        </p:txBody>
      </p:sp>
      <p:sp>
        <p:nvSpPr>
          <p:cNvPr id="3" name="İçerik Yer Tutucusu 2"/>
          <p:cNvSpPr>
            <a:spLocks noGrp="1"/>
          </p:cNvSpPr>
          <p:nvPr>
            <p:ph idx="1"/>
          </p:nvPr>
        </p:nvSpPr>
        <p:spPr>
          <a:xfrm>
            <a:off x="4336869" y="2052116"/>
            <a:ext cx="6233269" cy="3997828"/>
          </a:xfrm>
        </p:spPr>
        <p:txBody>
          <a:bodyPr/>
          <a:lstStyle/>
          <a:p>
            <a:r>
              <a:rPr lang="tr-TR" dirty="0" smtClean="0"/>
              <a:t>A0 </a:t>
            </a:r>
            <a:r>
              <a:rPr lang="tr-TR" dirty="0" err="1" smtClean="0"/>
              <a:t>pinine</a:t>
            </a:r>
            <a:r>
              <a:rPr lang="tr-TR" dirty="0" smtClean="0"/>
              <a:t> her dokunduğunuzda </a:t>
            </a:r>
            <a:r>
              <a:rPr lang="tr-TR" dirty="0" err="1" smtClean="0"/>
              <a:t>LDR’den</a:t>
            </a:r>
            <a:r>
              <a:rPr lang="tr-TR" dirty="0" smtClean="0"/>
              <a:t> gelen veriye göre değerin değiştiğini göreceksiniz.</a:t>
            </a:r>
          </a:p>
          <a:p>
            <a:r>
              <a:rPr lang="tr-TR" dirty="0" smtClean="0"/>
              <a:t>Işık şiddeti değiştikçe A0 üzerindeki değer değişecektir.</a:t>
            </a:r>
          </a:p>
          <a:p>
            <a:r>
              <a:rPr lang="tr-TR" dirty="0" smtClean="0"/>
              <a:t>Değerin değişimini görmek için A0 üzerine dokunmak gerekir.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115786"/>
            <a:ext cx="3048000" cy="5410200"/>
          </a:xfrm>
          <a:prstGeom prst="rect">
            <a:avLst/>
          </a:prstGeom>
        </p:spPr>
      </p:pic>
    </p:spTree>
    <p:extLst>
      <p:ext uri="{BB962C8B-B14F-4D97-AF65-F5344CB8AC3E}">
        <p14:creationId xmlns:p14="http://schemas.microsoft.com/office/powerpoint/2010/main" val="29091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a:t>
            </a:r>
            <a:r>
              <a:rPr lang="tr-TR" dirty="0" err="1" smtClean="0"/>
              <a:t>cloud</a:t>
            </a:r>
            <a:r>
              <a:rPr lang="tr-TR" dirty="0" smtClean="0"/>
              <a:t> üzerinden </a:t>
            </a:r>
            <a:r>
              <a:rPr lang="tr-TR" dirty="0" err="1" smtClean="0"/>
              <a:t>blink</a:t>
            </a:r>
            <a:r>
              <a:rPr lang="tr-TR" dirty="0" smtClean="0"/>
              <a:t> uygulaması</a:t>
            </a:r>
            <a:endParaRPr lang="tr-TR" dirty="0"/>
          </a:p>
        </p:txBody>
      </p:sp>
      <p:sp>
        <p:nvSpPr>
          <p:cNvPr id="3" name="İçerik Yer Tutucusu 2"/>
          <p:cNvSpPr>
            <a:spLocks noGrp="1"/>
          </p:cNvSpPr>
          <p:nvPr>
            <p:ph idx="1"/>
          </p:nvPr>
        </p:nvSpPr>
        <p:spPr/>
        <p:txBody>
          <a:bodyPr/>
          <a:lstStyle/>
          <a:p>
            <a:r>
              <a:rPr lang="tr-TR" dirty="0" smtClean="0"/>
              <a:t>Photon cihazı internet üzerinden programlanabilir.</a:t>
            </a:r>
          </a:p>
          <a:p>
            <a:r>
              <a:rPr lang="tr-TR" dirty="0">
                <a:hlinkClick r:id="rId2"/>
              </a:rPr>
              <a:t>https://</a:t>
            </a:r>
            <a:r>
              <a:rPr lang="tr-TR" dirty="0" smtClean="0">
                <a:hlinkClick r:id="rId2"/>
              </a:rPr>
              <a:t>build.particle.io</a:t>
            </a:r>
            <a:r>
              <a:rPr lang="tr-TR" dirty="0" smtClean="0"/>
              <a:t> adresinden </a:t>
            </a:r>
            <a:r>
              <a:rPr lang="tr-TR" dirty="0" err="1" smtClean="0"/>
              <a:t>photon</a:t>
            </a:r>
            <a:r>
              <a:rPr lang="tr-TR" dirty="0" smtClean="0"/>
              <a:t> cihazına program yazılabilir ve yüklenebilir.</a:t>
            </a:r>
          </a:p>
          <a:p>
            <a:r>
              <a:rPr lang="tr-TR" dirty="0" smtClean="0"/>
              <a:t>Particle </a:t>
            </a:r>
            <a:r>
              <a:rPr lang="tr-TR" dirty="0" err="1" smtClean="0"/>
              <a:t>photon</a:t>
            </a:r>
            <a:r>
              <a:rPr lang="tr-TR" dirty="0" smtClean="0"/>
              <a:t> </a:t>
            </a:r>
            <a:r>
              <a:rPr lang="tr-TR" dirty="0" err="1" smtClean="0"/>
              <a:t>arduino</a:t>
            </a:r>
            <a:r>
              <a:rPr lang="tr-TR" dirty="0" smtClean="0"/>
              <a:t> programlama dili ile programlanabilir. Arduino için kullanılan kütüphanelerin çoğu </a:t>
            </a:r>
            <a:r>
              <a:rPr lang="tr-TR" dirty="0" err="1" smtClean="0"/>
              <a:t>particle</a:t>
            </a:r>
            <a:r>
              <a:rPr lang="tr-TR" dirty="0" smtClean="0"/>
              <a:t> </a:t>
            </a:r>
            <a:r>
              <a:rPr lang="tr-TR" dirty="0" err="1" smtClean="0"/>
              <a:t>build</a:t>
            </a:r>
            <a:r>
              <a:rPr lang="tr-TR" dirty="0" smtClean="0"/>
              <a:t> ara yüzünde de bulunmaktadır.</a:t>
            </a:r>
            <a:endParaRPr lang="tr-TR" dirty="0"/>
          </a:p>
        </p:txBody>
      </p:sp>
    </p:spTree>
    <p:extLst>
      <p:ext uri="{BB962C8B-B14F-4D97-AF65-F5344CB8AC3E}">
        <p14:creationId xmlns:p14="http://schemas.microsoft.com/office/powerpoint/2010/main" val="159559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a:t>
            </a:r>
            <a:r>
              <a:rPr lang="tr-TR" dirty="0" err="1" smtClean="0"/>
              <a:t>cloud</a:t>
            </a:r>
            <a:r>
              <a:rPr lang="tr-TR" dirty="0" smtClean="0"/>
              <a:t> üzerinden </a:t>
            </a:r>
            <a:r>
              <a:rPr lang="tr-TR" dirty="0" err="1" smtClean="0"/>
              <a:t>blink</a:t>
            </a:r>
            <a:r>
              <a:rPr lang="tr-TR" dirty="0" smtClean="0"/>
              <a:t> uygulaması</a:t>
            </a:r>
            <a:endParaRPr lang="tr-TR" dirty="0"/>
          </a:p>
        </p:txBody>
      </p:sp>
      <p:sp>
        <p:nvSpPr>
          <p:cNvPr id="3" name="İçerik Yer Tutucusu 2"/>
          <p:cNvSpPr>
            <a:spLocks noGrp="1"/>
          </p:cNvSpPr>
          <p:nvPr>
            <p:ph idx="1"/>
          </p:nvPr>
        </p:nvSpPr>
        <p:spPr>
          <a:xfrm>
            <a:off x="2773599" y="2052116"/>
            <a:ext cx="7796540" cy="1840614"/>
          </a:xfrm>
        </p:spPr>
        <p:txBody>
          <a:bodyPr/>
          <a:lstStyle/>
          <a:p>
            <a:r>
              <a:rPr lang="tr-TR" dirty="0" smtClean="0"/>
              <a:t>Öncelikle </a:t>
            </a:r>
            <a:r>
              <a:rPr lang="tr-TR" dirty="0">
                <a:hlinkClick r:id="rId2"/>
              </a:rPr>
              <a:t>https://</a:t>
            </a:r>
            <a:r>
              <a:rPr lang="tr-TR" dirty="0" smtClean="0">
                <a:hlinkClick r:id="rId2"/>
              </a:rPr>
              <a:t>build.particle.io</a:t>
            </a:r>
            <a:r>
              <a:rPr lang="tr-TR" dirty="0" smtClean="0"/>
              <a:t> linkine giderek Web IDE (</a:t>
            </a:r>
            <a:r>
              <a:rPr lang="tr-TR" dirty="0" err="1" smtClean="0"/>
              <a:t>build</a:t>
            </a:r>
            <a:r>
              <a:rPr lang="tr-TR" dirty="0" smtClean="0"/>
              <a:t>) uygulamasını açın ve giriş yapın.</a:t>
            </a:r>
            <a:endParaRPr lang="tr-TR" dirty="0"/>
          </a:p>
          <a:p>
            <a:pPr marL="6160" indent="0">
              <a:buNone/>
            </a:pPr>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726" y="3344090"/>
            <a:ext cx="3794631" cy="2927169"/>
          </a:xfrm>
          <a:prstGeom prst="rect">
            <a:avLst/>
          </a:prstGeom>
        </p:spPr>
      </p:pic>
    </p:spTree>
    <p:extLst>
      <p:ext uri="{BB962C8B-B14F-4D97-AF65-F5344CB8AC3E}">
        <p14:creationId xmlns:p14="http://schemas.microsoft.com/office/powerpoint/2010/main" val="2520055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a:t>
            </a:r>
            <a:r>
              <a:rPr lang="tr-TR" dirty="0" err="1" smtClean="0"/>
              <a:t>cloud</a:t>
            </a:r>
            <a:r>
              <a:rPr lang="tr-TR" dirty="0" smtClean="0"/>
              <a:t> üzerinden </a:t>
            </a:r>
            <a:r>
              <a:rPr lang="tr-TR" dirty="0" err="1" smtClean="0"/>
              <a:t>blink</a:t>
            </a:r>
            <a:r>
              <a:rPr lang="tr-TR" dirty="0" smtClean="0"/>
              <a:t> uygulaması</a:t>
            </a:r>
            <a:endParaRPr lang="tr-TR" dirty="0"/>
          </a:p>
        </p:txBody>
      </p:sp>
      <p:sp>
        <p:nvSpPr>
          <p:cNvPr id="3" name="İçerik Yer Tutucusu 2"/>
          <p:cNvSpPr>
            <a:spLocks noGrp="1"/>
          </p:cNvSpPr>
          <p:nvPr>
            <p:ph idx="1"/>
          </p:nvPr>
        </p:nvSpPr>
        <p:spPr>
          <a:xfrm>
            <a:off x="1140742" y="1999864"/>
            <a:ext cx="4685292" cy="4048238"/>
          </a:xfrm>
        </p:spPr>
        <p:txBody>
          <a:bodyPr>
            <a:normAutofit/>
          </a:bodyPr>
          <a:lstStyle/>
          <a:p>
            <a:r>
              <a:rPr lang="tr-TR" dirty="0" smtClean="0"/>
              <a:t>Ekranda, üstte</a:t>
            </a:r>
            <a:r>
              <a:rPr lang="tr-TR" dirty="0"/>
              <a:t>, önemli fonksiyonlara hizmet eden üç düğme </a:t>
            </a:r>
            <a:r>
              <a:rPr lang="tr-TR" dirty="0" smtClean="0"/>
              <a:t>vardır:</a:t>
            </a:r>
            <a:endParaRPr lang="tr-TR" dirty="0"/>
          </a:p>
          <a:p>
            <a:pPr marL="6160" indent="0">
              <a:buNone/>
            </a:pPr>
            <a:r>
              <a:rPr lang="tr-TR" b="1" dirty="0" smtClean="0"/>
              <a:t>Flash :</a:t>
            </a:r>
            <a:r>
              <a:rPr lang="tr-TR" dirty="0" smtClean="0"/>
              <a:t> yazılan programı cihaza yükler</a:t>
            </a:r>
          </a:p>
          <a:p>
            <a:pPr marL="6160" indent="0">
              <a:buNone/>
            </a:pPr>
            <a:r>
              <a:rPr lang="tr-TR" b="1" dirty="0" err="1" smtClean="0"/>
              <a:t>Verify</a:t>
            </a:r>
            <a:r>
              <a:rPr lang="tr-TR" b="1" dirty="0" smtClean="0"/>
              <a:t> (Doğrula) : </a:t>
            </a:r>
            <a:r>
              <a:rPr lang="tr-TR" dirty="0" smtClean="0"/>
              <a:t>Yazılan programın doğruluğunu denetler.</a:t>
            </a:r>
          </a:p>
          <a:p>
            <a:pPr marL="6160" indent="0">
              <a:buNone/>
            </a:pPr>
            <a:r>
              <a:rPr lang="tr-TR" b="1" dirty="0" err="1" smtClean="0"/>
              <a:t>Save</a:t>
            </a:r>
            <a:r>
              <a:rPr lang="tr-TR" b="1" dirty="0" smtClean="0"/>
              <a:t> (Kaydet): </a:t>
            </a:r>
            <a:r>
              <a:rPr lang="tr-TR" dirty="0" smtClean="0"/>
              <a:t>Kodunuzda yaptığınız değişiklikleri kaydeder.</a:t>
            </a:r>
            <a:endParaRPr lang="tr-TR"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r="47466"/>
          <a:stretch/>
        </p:blipFill>
        <p:spPr>
          <a:xfrm>
            <a:off x="6055071" y="1885285"/>
            <a:ext cx="4721786" cy="4771965"/>
          </a:xfrm>
          <a:prstGeom prst="rect">
            <a:avLst/>
          </a:prstGeom>
        </p:spPr>
      </p:pic>
    </p:spTree>
    <p:extLst>
      <p:ext uri="{BB962C8B-B14F-4D97-AF65-F5344CB8AC3E}">
        <p14:creationId xmlns:p14="http://schemas.microsoft.com/office/powerpoint/2010/main" val="2345514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a:t>
            </a:r>
            <a:r>
              <a:rPr lang="tr-TR" dirty="0" err="1" smtClean="0"/>
              <a:t>cloud</a:t>
            </a:r>
            <a:r>
              <a:rPr lang="tr-TR" dirty="0" smtClean="0"/>
              <a:t> üzerinden </a:t>
            </a:r>
            <a:r>
              <a:rPr lang="tr-TR" dirty="0" err="1" smtClean="0"/>
              <a:t>blink</a:t>
            </a:r>
            <a:r>
              <a:rPr lang="tr-TR" dirty="0" smtClean="0"/>
              <a:t> uygulaması</a:t>
            </a:r>
            <a:endParaRPr lang="tr-TR" dirty="0"/>
          </a:p>
        </p:txBody>
      </p:sp>
      <p:sp>
        <p:nvSpPr>
          <p:cNvPr id="3" name="İçerik Yer Tutucusu 2"/>
          <p:cNvSpPr>
            <a:spLocks noGrp="1"/>
          </p:cNvSpPr>
          <p:nvPr>
            <p:ph idx="1"/>
          </p:nvPr>
        </p:nvSpPr>
        <p:spPr>
          <a:xfrm>
            <a:off x="1140742" y="1885285"/>
            <a:ext cx="4685292" cy="4771965"/>
          </a:xfrm>
        </p:spPr>
        <p:txBody>
          <a:bodyPr>
            <a:normAutofit fontScale="92500" lnSpcReduction="20000"/>
          </a:bodyPr>
          <a:lstStyle/>
          <a:p>
            <a:r>
              <a:rPr lang="tr-TR" dirty="0" smtClean="0"/>
              <a:t>Alttaki düğmeler ise;</a:t>
            </a:r>
          </a:p>
          <a:p>
            <a:pPr marL="6160" indent="0">
              <a:buNone/>
            </a:pPr>
            <a:r>
              <a:rPr lang="tr-TR" b="1" dirty="0" err="1" smtClean="0"/>
              <a:t>Code</a:t>
            </a:r>
            <a:r>
              <a:rPr lang="tr-TR" b="1" dirty="0" smtClean="0"/>
              <a:t> : </a:t>
            </a:r>
            <a:r>
              <a:rPr lang="tr-TR" dirty="0" smtClean="0"/>
              <a:t>kaydedilen uygulamaların bulunduğu yerdir.</a:t>
            </a:r>
            <a:endParaRPr lang="tr-TR" dirty="0"/>
          </a:p>
          <a:p>
            <a:pPr marL="6160" indent="0">
              <a:buNone/>
            </a:pPr>
            <a:r>
              <a:rPr lang="tr-TR" b="1" dirty="0" smtClean="0"/>
              <a:t>Library (Kütüphane) : </a:t>
            </a:r>
            <a:r>
              <a:rPr lang="tr-TR" dirty="0" smtClean="0"/>
              <a:t>Hazır program kodları bu bölümde bulunur.</a:t>
            </a:r>
          </a:p>
          <a:p>
            <a:pPr marL="6160" indent="0">
              <a:buNone/>
            </a:pPr>
            <a:r>
              <a:rPr lang="tr-TR" b="1" dirty="0" err="1" smtClean="0"/>
              <a:t>Docs</a:t>
            </a:r>
            <a:r>
              <a:rPr lang="tr-TR" b="1" dirty="0" smtClean="0"/>
              <a:t> (yardım): </a:t>
            </a:r>
            <a:r>
              <a:rPr lang="tr-TR" dirty="0" smtClean="0"/>
              <a:t>Photon ile ilgili tüm bilgilere buradan ulaşılabilir.</a:t>
            </a:r>
            <a:endParaRPr lang="tr-TR" dirty="0"/>
          </a:p>
          <a:p>
            <a:pPr marL="6160" indent="0">
              <a:buNone/>
            </a:pPr>
            <a:r>
              <a:rPr lang="tr-TR" b="1" dirty="0" err="1" smtClean="0"/>
              <a:t>Devices</a:t>
            </a:r>
            <a:r>
              <a:rPr lang="tr-TR" b="1" dirty="0" smtClean="0"/>
              <a:t> (Cihazlar) : </a:t>
            </a:r>
            <a:r>
              <a:rPr lang="tr-TR" dirty="0" smtClean="0"/>
              <a:t>Kayıtlı Cihazların </a:t>
            </a:r>
            <a:r>
              <a:rPr lang="tr-TR" dirty="0"/>
              <a:t>listesini gösterir, </a:t>
            </a:r>
            <a:r>
              <a:rPr lang="tr-TR" dirty="0" smtClean="0"/>
              <a:t>cihazların çevrim içi çevrim dışı durumları takip edilebilir.</a:t>
            </a:r>
          </a:p>
          <a:p>
            <a:pPr marL="6160" indent="0">
              <a:buNone/>
            </a:pPr>
            <a:r>
              <a:rPr lang="tr-TR" b="1" dirty="0" err="1" smtClean="0"/>
              <a:t>Settings</a:t>
            </a:r>
            <a:r>
              <a:rPr lang="tr-TR" b="1" dirty="0" smtClean="0"/>
              <a:t> (Ayarlar) : </a:t>
            </a:r>
            <a:r>
              <a:rPr lang="tr-TR" dirty="0" smtClean="0"/>
              <a:t>Parola değiştirme, </a:t>
            </a:r>
            <a:r>
              <a:rPr lang="tr-TR" dirty="0"/>
              <a:t>oturumu </a:t>
            </a:r>
            <a:r>
              <a:rPr lang="tr-TR" dirty="0" smtClean="0"/>
              <a:t>kapatma </a:t>
            </a:r>
            <a:r>
              <a:rPr lang="tr-TR" dirty="0"/>
              <a:t>veya API çağrıları için </a:t>
            </a:r>
            <a:r>
              <a:rPr lang="tr-TR" dirty="0" smtClean="0"/>
              <a:t>kullanılır.</a:t>
            </a:r>
            <a:endParaRPr lang="tr-TR" dirty="0"/>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r="47466"/>
          <a:stretch/>
        </p:blipFill>
        <p:spPr>
          <a:xfrm>
            <a:off x="6055071" y="1885285"/>
            <a:ext cx="4721786" cy="4771965"/>
          </a:xfrm>
          <a:prstGeom prst="rect">
            <a:avLst/>
          </a:prstGeom>
        </p:spPr>
      </p:pic>
    </p:spTree>
    <p:extLst>
      <p:ext uri="{BB962C8B-B14F-4D97-AF65-F5344CB8AC3E}">
        <p14:creationId xmlns:p14="http://schemas.microsoft.com/office/powerpoint/2010/main" val="1584665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a:t>
            </a:r>
            <a:r>
              <a:rPr lang="tr-TR" dirty="0" err="1" smtClean="0"/>
              <a:t>cloud</a:t>
            </a:r>
            <a:r>
              <a:rPr lang="tr-TR" dirty="0" smtClean="0"/>
              <a:t> üzerinden </a:t>
            </a:r>
            <a:r>
              <a:rPr lang="tr-TR" dirty="0" err="1" smtClean="0"/>
              <a:t>blink</a:t>
            </a:r>
            <a:r>
              <a:rPr lang="tr-TR" dirty="0" smtClean="0"/>
              <a:t> uygulaması</a:t>
            </a:r>
            <a:endParaRPr lang="tr-TR" dirty="0"/>
          </a:p>
        </p:txBody>
      </p:sp>
      <p:sp>
        <p:nvSpPr>
          <p:cNvPr id="3" name="İçerik Yer Tutucusu 2"/>
          <p:cNvSpPr>
            <a:spLocks noGrp="1"/>
          </p:cNvSpPr>
          <p:nvPr>
            <p:ph idx="1"/>
          </p:nvPr>
        </p:nvSpPr>
        <p:spPr>
          <a:xfrm>
            <a:off x="1140741" y="1885285"/>
            <a:ext cx="5403749" cy="4771965"/>
          </a:xfrm>
        </p:spPr>
        <p:txBody>
          <a:bodyPr>
            <a:normAutofit/>
          </a:bodyPr>
          <a:lstStyle/>
          <a:p>
            <a:r>
              <a:rPr lang="tr-TR" dirty="0" smtClean="0"/>
              <a:t>Cihazın enerjiye bağlı olduğundan ve mor ışığın yavaşça yanıp söndüğünden emin olun.</a:t>
            </a:r>
          </a:p>
          <a:p>
            <a:r>
              <a:rPr lang="tr-TR" dirty="0" smtClean="0"/>
              <a:t>«</a:t>
            </a:r>
            <a:r>
              <a:rPr lang="tr-TR" dirty="0" err="1" smtClean="0"/>
              <a:t>Example</a:t>
            </a:r>
            <a:r>
              <a:rPr lang="tr-TR" dirty="0" smtClean="0"/>
              <a:t> </a:t>
            </a:r>
            <a:r>
              <a:rPr lang="tr-TR" dirty="0" err="1" smtClean="0"/>
              <a:t>Apps</a:t>
            </a:r>
            <a:r>
              <a:rPr lang="tr-TR" dirty="0" smtClean="0"/>
              <a:t>" </a:t>
            </a:r>
            <a:r>
              <a:rPr lang="tr-TR" dirty="0"/>
              <a:t>başlığı altındaki "</a:t>
            </a:r>
            <a:r>
              <a:rPr lang="tr-TR" dirty="0" smtClean="0"/>
              <a:t>Blink a LED" </a:t>
            </a:r>
            <a:r>
              <a:rPr lang="tr-TR" dirty="0"/>
              <a:t>örneğine </a:t>
            </a:r>
            <a:r>
              <a:rPr lang="tr-TR" dirty="0" smtClean="0"/>
              <a:t>tıklayın. </a:t>
            </a:r>
            <a:endParaRPr lang="tr-TR" dirty="0"/>
          </a:p>
        </p:txBody>
      </p:sp>
      <p:pic>
        <p:nvPicPr>
          <p:cNvPr id="4" name="Resim 3"/>
          <p:cNvPicPr>
            <a:picLocks noChangeAspect="1"/>
          </p:cNvPicPr>
          <p:nvPr/>
        </p:nvPicPr>
        <p:blipFill>
          <a:blip r:embed="rId2"/>
          <a:stretch>
            <a:fillRect/>
          </a:stretch>
        </p:blipFill>
        <p:spPr>
          <a:xfrm>
            <a:off x="6688184" y="2141491"/>
            <a:ext cx="4368300" cy="4440863"/>
          </a:xfrm>
          <a:prstGeom prst="rect">
            <a:avLst/>
          </a:prstGeom>
        </p:spPr>
      </p:pic>
    </p:spTree>
    <p:extLst>
      <p:ext uri="{BB962C8B-B14F-4D97-AF65-F5344CB8AC3E}">
        <p14:creationId xmlns:p14="http://schemas.microsoft.com/office/powerpoint/2010/main" val="305315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photon donanımı</a:t>
            </a:r>
            <a:endParaRPr lang="tr-TR" dirty="0"/>
          </a:p>
        </p:txBody>
      </p:sp>
      <p:pic>
        <p:nvPicPr>
          <p:cNvPr id="4" name="Resim 3"/>
          <p:cNvPicPr>
            <a:picLocks noChangeAspect="1"/>
          </p:cNvPicPr>
          <p:nvPr/>
        </p:nvPicPr>
        <p:blipFill rotWithShape="1">
          <a:blip r:embed="rId2"/>
          <a:srcRect l="9748" t="3613" r="39253" b="1582"/>
          <a:stretch/>
        </p:blipFill>
        <p:spPr>
          <a:xfrm>
            <a:off x="1018903" y="1463039"/>
            <a:ext cx="2521131" cy="4767943"/>
          </a:xfrm>
          <a:prstGeom prst="rect">
            <a:avLst/>
          </a:prstGeom>
        </p:spPr>
      </p:pic>
      <p:sp>
        <p:nvSpPr>
          <p:cNvPr id="5" name="İçerik Yer Tutucusu 2"/>
          <p:cNvSpPr>
            <a:spLocks noGrp="1"/>
          </p:cNvSpPr>
          <p:nvPr>
            <p:ph idx="1"/>
          </p:nvPr>
        </p:nvSpPr>
        <p:spPr>
          <a:xfrm>
            <a:off x="3696789" y="1698171"/>
            <a:ext cx="6873350" cy="4532811"/>
          </a:xfrm>
        </p:spPr>
        <p:txBody>
          <a:bodyPr>
            <a:normAutofit fontScale="92500" lnSpcReduction="10000"/>
          </a:bodyPr>
          <a:lstStyle/>
          <a:p>
            <a:r>
              <a:rPr lang="tr-TR" dirty="0" smtClean="0"/>
              <a:t>Cihaz üzerindeki </a:t>
            </a:r>
            <a:r>
              <a:rPr lang="tr-TR" dirty="0" err="1" smtClean="0"/>
              <a:t>setup</a:t>
            </a:r>
            <a:r>
              <a:rPr lang="tr-TR" dirty="0" smtClean="0"/>
              <a:t> butonu, cihazı </a:t>
            </a:r>
            <a:r>
              <a:rPr lang="tr-TR" dirty="0" err="1" smtClean="0"/>
              <a:t>wi</a:t>
            </a:r>
            <a:r>
              <a:rPr lang="tr-TR" dirty="0" smtClean="0"/>
              <a:t>-fi ağına bağlamak ya da kayıtlı </a:t>
            </a:r>
            <a:r>
              <a:rPr lang="tr-TR" dirty="0" err="1" smtClean="0"/>
              <a:t>wi</a:t>
            </a:r>
            <a:r>
              <a:rPr lang="tr-TR" dirty="0" smtClean="0"/>
              <a:t>-fi ağlarını silmek için kullanılır.</a:t>
            </a:r>
          </a:p>
          <a:p>
            <a:r>
              <a:rPr lang="tr-TR" dirty="0" err="1" smtClean="0"/>
              <a:t>Reset</a:t>
            </a:r>
            <a:r>
              <a:rPr lang="tr-TR" dirty="0" smtClean="0"/>
              <a:t> butonu cihazı yeniden başlatır.</a:t>
            </a:r>
          </a:p>
          <a:p>
            <a:r>
              <a:rPr lang="tr-TR" dirty="0" smtClean="0"/>
              <a:t>Birlikte 10 </a:t>
            </a:r>
            <a:r>
              <a:rPr lang="tr-TR" dirty="0" err="1" smtClean="0"/>
              <a:t>sn</a:t>
            </a:r>
            <a:r>
              <a:rPr lang="tr-TR" dirty="0" smtClean="0"/>
              <a:t> basılı tutulduğunda cihaz fabrika ayarlarına geri dönecektir.</a:t>
            </a:r>
          </a:p>
          <a:p>
            <a:r>
              <a:rPr lang="tr-TR" dirty="0" smtClean="0"/>
              <a:t>Cihaza enerji USB portundan verilir. Ayrıca USB portu ile cihaz bilgisayara bağlanabilir ve bilgisayar üzerinden programlanabilir.</a:t>
            </a:r>
          </a:p>
          <a:p>
            <a:r>
              <a:rPr lang="tr-TR" dirty="0" smtClean="0"/>
              <a:t>VIN </a:t>
            </a:r>
            <a:r>
              <a:rPr lang="tr-TR" dirty="0" err="1" smtClean="0"/>
              <a:t>pini</a:t>
            </a:r>
            <a:r>
              <a:rPr lang="tr-TR" dirty="0" smtClean="0"/>
              <a:t> üzerinden cihaz 3.3 – 5.5V arası gerilimle beslenebilir.</a:t>
            </a:r>
          </a:p>
          <a:p>
            <a:r>
              <a:rPr lang="tr-TR" dirty="0" smtClean="0"/>
              <a:t>RST </a:t>
            </a:r>
            <a:r>
              <a:rPr lang="tr-TR" dirty="0" err="1" smtClean="0"/>
              <a:t>pini</a:t>
            </a:r>
            <a:r>
              <a:rPr lang="tr-TR" dirty="0" smtClean="0"/>
              <a:t> ile cihaz </a:t>
            </a:r>
            <a:r>
              <a:rPr lang="tr-TR" dirty="0" err="1" smtClean="0"/>
              <a:t>resetlenir</a:t>
            </a:r>
            <a:r>
              <a:rPr lang="tr-TR" dirty="0" smtClean="0"/>
              <a:t>.</a:t>
            </a:r>
          </a:p>
        </p:txBody>
      </p:sp>
    </p:spTree>
    <p:extLst>
      <p:ext uri="{BB962C8B-B14F-4D97-AF65-F5344CB8AC3E}">
        <p14:creationId xmlns:p14="http://schemas.microsoft.com/office/powerpoint/2010/main" val="3854132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a:t>
            </a:r>
            <a:r>
              <a:rPr lang="tr-TR" dirty="0" err="1" smtClean="0"/>
              <a:t>cloud</a:t>
            </a:r>
            <a:r>
              <a:rPr lang="tr-TR" dirty="0" smtClean="0"/>
              <a:t> üzerinden </a:t>
            </a:r>
            <a:r>
              <a:rPr lang="tr-TR" dirty="0" err="1" smtClean="0"/>
              <a:t>blink</a:t>
            </a:r>
            <a:r>
              <a:rPr lang="tr-TR" dirty="0" smtClean="0"/>
              <a:t> uygulaması</a:t>
            </a:r>
            <a:endParaRPr lang="tr-TR" dirty="0"/>
          </a:p>
        </p:txBody>
      </p:sp>
      <p:sp>
        <p:nvSpPr>
          <p:cNvPr id="3" name="İçerik Yer Tutucusu 2"/>
          <p:cNvSpPr>
            <a:spLocks noGrp="1"/>
          </p:cNvSpPr>
          <p:nvPr>
            <p:ph idx="1"/>
          </p:nvPr>
        </p:nvSpPr>
        <p:spPr>
          <a:xfrm>
            <a:off x="1140741" y="1885285"/>
            <a:ext cx="5403749" cy="4771965"/>
          </a:xfrm>
        </p:spPr>
        <p:txBody>
          <a:bodyPr>
            <a:normAutofit/>
          </a:bodyPr>
          <a:lstStyle/>
          <a:p>
            <a:r>
              <a:rPr lang="tr-TR" dirty="0" smtClean="0"/>
              <a:t>Eğer birden </a:t>
            </a:r>
            <a:r>
              <a:rPr lang="tr-TR" dirty="0"/>
              <a:t>fazla </a:t>
            </a:r>
            <a:r>
              <a:rPr lang="tr-TR" dirty="0" smtClean="0"/>
              <a:t>kayıtlı cihaz varsa, </a:t>
            </a:r>
            <a:r>
              <a:rPr lang="tr-TR" dirty="0"/>
              <a:t>hangi </a:t>
            </a:r>
            <a:r>
              <a:rPr lang="tr-TR" dirty="0" smtClean="0"/>
              <a:t>cihaza kodun yükleneceğinden emin olunması gerekir. Bunun için </a:t>
            </a:r>
            <a:r>
              <a:rPr lang="tr-TR" dirty="0" err="1" smtClean="0"/>
              <a:t>Devices</a:t>
            </a:r>
            <a:r>
              <a:rPr lang="tr-TR" dirty="0" smtClean="0"/>
              <a:t>  simgesi tıklanır. Seçili cihazın yanında yıldız işareti olmalıdır. Yıldız işreti tıklanarak istenilen cihaz seçilebilir. (yalnızca </a:t>
            </a:r>
            <a:r>
              <a:rPr lang="tr-TR" dirty="0"/>
              <a:t>bir </a:t>
            </a:r>
            <a:r>
              <a:rPr lang="tr-TR" dirty="0" smtClean="0"/>
              <a:t>kayıtlı cihaz varsa yıldız işareti gözükmeyecektir.)</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978" y="2455818"/>
            <a:ext cx="4378576" cy="3564191"/>
          </a:xfrm>
          <a:prstGeom prst="rect">
            <a:avLst/>
          </a:prstGeom>
        </p:spPr>
      </p:pic>
    </p:spTree>
    <p:extLst>
      <p:ext uri="{BB962C8B-B14F-4D97-AF65-F5344CB8AC3E}">
        <p14:creationId xmlns:p14="http://schemas.microsoft.com/office/powerpoint/2010/main" val="3334445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a:t>
            </a:r>
            <a:r>
              <a:rPr lang="tr-TR" dirty="0" err="1" smtClean="0"/>
              <a:t>cloud</a:t>
            </a:r>
            <a:r>
              <a:rPr lang="tr-TR" dirty="0" smtClean="0"/>
              <a:t> üzerinden </a:t>
            </a:r>
            <a:r>
              <a:rPr lang="tr-TR" dirty="0" err="1" smtClean="0"/>
              <a:t>blink</a:t>
            </a:r>
            <a:r>
              <a:rPr lang="tr-TR" dirty="0" smtClean="0"/>
              <a:t> uygulaması</a:t>
            </a:r>
            <a:endParaRPr lang="tr-TR" dirty="0"/>
          </a:p>
        </p:txBody>
      </p:sp>
      <p:sp>
        <p:nvSpPr>
          <p:cNvPr id="3" name="İçerik Yer Tutucusu 2"/>
          <p:cNvSpPr>
            <a:spLocks noGrp="1"/>
          </p:cNvSpPr>
          <p:nvPr>
            <p:ph idx="1"/>
          </p:nvPr>
        </p:nvSpPr>
        <p:spPr>
          <a:xfrm>
            <a:off x="2390503" y="1885285"/>
            <a:ext cx="8516981" cy="3313732"/>
          </a:xfrm>
        </p:spPr>
        <p:txBody>
          <a:bodyPr>
            <a:normAutofit/>
          </a:bodyPr>
          <a:lstStyle/>
          <a:p>
            <a:r>
              <a:rPr lang="tr-TR" dirty="0"/>
              <a:t>Seçili </a:t>
            </a:r>
            <a:r>
              <a:rPr lang="tr-TR" dirty="0" smtClean="0"/>
              <a:t>cihaz ile </a:t>
            </a:r>
            <a:r>
              <a:rPr lang="tr-TR" dirty="0"/>
              <a:t>ilgili daha fazla </a:t>
            </a:r>
            <a:r>
              <a:rPr lang="tr-TR" dirty="0" smtClean="0"/>
              <a:t>bilgi (</a:t>
            </a:r>
            <a:r>
              <a:rPr lang="tr-TR" dirty="0"/>
              <a:t>Son Olay Adı, Son Olay Verisi, Cihaz Türü, Cihaz Adı, Cihaz Durumu, Cihaz </a:t>
            </a:r>
            <a:r>
              <a:rPr lang="tr-TR" dirty="0" smtClean="0"/>
              <a:t>Sürümü, cihaza sinyal gönderme butonu) Web </a:t>
            </a:r>
            <a:r>
              <a:rPr lang="tr-TR" dirty="0" err="1"/>
              <a:t>IDE'nin</a:t>
            </a:r>
            <a:r>
              <a:rPr lang="tr-TR" dirty="0"/>
              <a:t> sağ alt köşesinde </a:t>
            </a:r>
            <a:r>
              <a:rPr lang="tr-TR" dirty="0" smtClean="0"/>
              <a:t>görülebilir. </a:t>
            </a:r>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165" y="4499051"/>
            <a:ext cx="9810206" cy="532585"/>
          </a:xfrm>
          <a:prstGeom prst="rect">
            <a:avLst/>
          </a:prstGeom>
        </p:spPr>
      </p:pic>
    </p:spTree>
    <p:extLst>
      <p:ext uri="{BB962C8B-B14F-4D97-AF65-F5344CB8AC3E}">
        <p14:creationId xmlns:p14="http://schemas.microsoft.com/office/powerpoint/2010/main" val="2130223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a:t>
            </a:r>
            <a:r>
              <a:rPr lang="tr-TR" dirty="0" err="1" smtClean="0"/>
              <a:t>cloud</a:t>
            </a:r>
            <a:r>
              <a:rPr lang="tr-TR" dirty="0" smtClean="0"/>
              <a:t> üzerinden </a:t>
            </a:r>
            <a:r>
              <a:rPr lang="tr-TR" dirty="0" err="1" smtClean="0"/>
              <a:t>blink</a:t>
            </a:r>
            <a:r>
              <a:rPr lang="tr-TR" dirty="0" smtClean="0"/>
              <a:t> uygulaması</a:t>
            </a:r>
            <a:endParaRPr lang="tr-TR" dirty="0"/>
          </a:p>
        </p:txBody>
      </p:sp>
      <p:sp>
        <p:nvSpPr>
          <p:cNvPr id="3" name="İçerik Yer Tutucusu 2"/>
          <p:cNvSpPr>
            <a:spLocks noGrp="1"/>
          </p:cNvSpPr>
          <p:nvPr>
            <p:ph idx="1"/>
          </p:nvPr>
        </p:nvSpPr>
        <p:spPr>
          <a:xfrm>
            <a:off x="2390503" y="1885285"/>
            <a:ext cx="8516981" cy="3313732"/>
          </a:xfrm>
        </p:spPr>
        <p:txBody>
          <a:bodyPr>
            <a:normAutofit/>
          </a:bodyPr>
          <a:lstStyle/>
          <a:p>
            <a:r>
              <a:rPr lang="en-US" dirty="0"/>
              <a:t>"Flash" </a:t>
            </a:r>
            <a:r>
              <a:rPr lang="en-US" dirty="0" smtClean="0"/>
              <a:t>düğmesi </a:t>
            </a:r>
            <a:r>
              <a:rPr lang="en-US" dirty="0" err="1" smtClean="0"/>
              <a:t>tıkla</a:t>
            </a:r>
            <a:r>
              <a:rPr lang="tr-TR" dirty="0" smtClean="0"/>
              <a:t>n</a:t>
            </a:r>
            <a:r>
              <a:rPr lang="en-US" dirty="0" err="1" smtClean="0"/>
              <a:t>dığında</a:t>
            </a:r>
            <a:r>
              <a:rPr lang="en-US" dirty="0" smtClean="0"/>
              <a:t> </a:t>
            </a:r>
            <a:r>
              <a:rPr lang="tr-TR" dirty="0" smtClean="0"/>
              <a:t>program </a:t>
            </a:r>
            <a:r>
              <a:rPr lang="en-US" dirty="0" smtClean="0"/>
              <a:t>kablosuz </a:t>
            </a:r>
            <a:r>
              <a:rPr lang="en-US" dirty="0" err="1"/>
              <a:t>olarak</a:t>
            </a:r>
            <a:r>
              <a:rPr lang="en-US" dirty="0"/>
              <a:t> </a:t>
            </a:r>
            <a:r>
              <a:rPr lang="en-US" dirty="0" smtClean="0"/>
              <a:t>cihaz</a:t>
            </a:r>
            <a:r>
              <a:rPr lang="tr-TR" dirty="0" smtClean="0"/>
              <a:t>a</a:t>
            </a:r>
            <a:r>
              <a:rPr lang="en-US" dirty="0" smtClean="0"/>
              <a:t> </a:t>
            </a:r>
            <a:r>
              <a:rPr lang="en-US" dirty="0"/>
              <a:t>gönderilir. </a:t>
            </a:r>
            <a:r>
              <a:rPr lang="tr-TR" dirty="0" smtClean="0"/>
              <a:t>yükleme</a:t>
            </a:r>
            <a:r>
              <a:rPr lang="en-US" dirty="0" smtClean="0"/>
              <a:t> </a:t>
            </a:r>
            <a:r>
              <a:rPr lang="en-US" dirty="0"/>
              <a:t>başarılı olursa, </a:t>
            </a:r>
            <a:r>
              <a:rPr lang="en-US" dirty="0" smtClean="0"/>
              <a:t>cihaz</a:t>
            </a:r>
            <a:r>
              <a:rPr lang="tr-TR" dirty="0" smtClean="0"/>
              <a:t> üzerindeki </a:t>
            </a:r>
            <a:r>
              <a:rPr lang="en-US" dirty="0" smtClean="0"/>
              <a:t>LED magenta </a:t>
            </a:r>
            <a:r>
              <a:rPr lang="tr-TR" dirty="0" smtClean="0"/>
              <a:t>renginde </a:t>
            </a:r>
            <a:r>
              <a:rPr lang="en-US" dirty="0" smtClean="0"/>
              <a:t>yanıp </a:t>
            </a:r>
            <a:r>
              <a:rPr lang="en-US" dirty="0"/>
              <a:t>sönmeye başlar.</a:t>
            </a:r>
            <a:endParaRPr lang="tr-TR" dirty="0"/>
          </a:p>
        </p:txBody>
      </p:sp>
    </p:spTree>
    <p:extLst>
      <p:ext uri="{BB962C8B-B14F-4D97-AF65-F5344CB8AC3E}">
        <p14:creationId xmlns:p14="http://schemas.microsoft.com/office/powerpoint/2010/main" val="87471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Particle photon donanımı</a:t>
            </a:r>
            <a:endParaRPr lang="tr-TR" dirty="0"/>
          </a:p>
        </p:txBody>
      </p:sp>
      <p:pic>
        <p:nvPicPr>
          <p:cNvPr id="4" name="Resim 3"/>
          <p:cNvPicPr>
            <a:picLocks noChangeAspect="1"/>
          </p:cNvPicPr>
          <p:nvPr/>
        </p:nvPicPr>
        <p:blipFill rotWithShape="1">
          <a:blip r:embed="rId2"/>
          <a:srcRect l="9748" t="3613" r="39253" b="1582"/>
          <a:stretch/>
        </p:blipFill>
        <p:spPr>
          <a:xfrm>
            <a:off x="1018903" y="1463039"/>
            <a:ext cx="2521131" cy="4767943"/>
          </a:xfrm>
          <a:prstGeom prst="rect">
            <a:avLst/>
          </a:prstGeom>
        </p:spPr>
      </p:pic>
      <p:sp>
        <p:nvSpPr>
          <p:cNvPr id="5" name="İçerik Yer Tutucusu 2"/>
          <p:cNvSpPr>
            <a:spLocks noGrp="1"/>
          </p:cNvSpPr>
          <p:nvPr>
            <p:ph idx="1"/>
          </p:nvPr>
        </p:nvSpPr>
        <p:spPr>
          <a:xfrm>
            <a:off x="3696789" y="1698171"/>
            <a:ext cx="6873350" cy="4532811"/>
          </a:xfrm>
        </p:spPr>
        <p:txBody>
          <a:bodyPr>
            <a:normAutofit/>
          </a:bodyPr>
          <a:lstStyle/>
          <a:p>
            <a:r>
              <a:rPr lang="tr-TR" dirty="0" smtClean="0"/>
              <a:t>Cihaz 3.3V çıkış vermektedir. </a:t>
            </a:r>
          </a:p>
          <a:p>
            <a:r>
              <a:rPr lang="tr-TR" dirty="0" smtClean="0"/>
              <a:t>D0-D7 </a:t>
            </a:r>
            <a:r>
              <a:rPr lang="tr-TR" dirty="0" err="1" smtClean="0"/>
              <a:t>pinleri</a:t>
            </a:r>
            <a:r>
              <a:rPr lang="tr-TR" dirty="0" smtClean="0"/>
              <a:t> dijital giriş çıkış </a:t>
            </a:r>
            <a:r>
              <a:rPr lang="tr-TR" dirty="0" err="1" smtClean="0"/>
              <a:t>pinleri</a:t>
            </a:r>
            <a:r>
              <a:rPr lang="tr-TR" dirty="0" smtClean="0"/>
              <a:t> olarak kullanılır. D7 </a:t>
            </a:r>
            <a:r>
              <a:rPr lang="tr-TR" dirty="0" err="1" smtClean="0"/>
              <a:t>pinine</a:t>
            </a:r>
            <a:r>
              <a:rPr lang="tr-TR" dirty="0" smtClean="0"/>
              <a:t> bağlı board üzerinde bir LED mevcuttur.</a:t>
            </a:r>
          </a:p>
          <a:p>
            <a:r>
              <a:rPr lang="tr-TR" dirty="0" smtClean="0"/>
              <a:t>A0-A5 </a:t>
            </a:r>
            <a:r>
              <a:rPr lang="tr-TR" dirty="0" err="1" smtClean="0"/>
              <a:t>pinleri</a:t>
            </a:r>
            <a:r>
              <a:rPr lang="tr-TR" dirty="0" smtClean="0"/>
              <a:t> analog giriş çıkış </a:t>
            </a:r>
            <a:r>
              <a:rPr lang="tr-TR" dirty="0" err="1" smtClean="0"/>
              <a:t>pinleridir</a:t>
            </a:r>
            <a:r>
              <a:rPr lang="tr-TR" dirty="0" smtClean="0"/>
              <a:t>. Analog girişleri 0-3.3V aralığında algılar.</a:t>
            </a:r>
          </a:p>
          <a:p>
            <a:r>
              <a:rPr lang="tr-TR" dirty="0" smtClean="0"/>
              <a:t>A+ ve A5 </a:t>
            </a:r>
            <a:r>
              <a:rPr lang="tr-TR" dirty="0" err="1" smtClean="0"/>
              <a:t>pinleri</a:t>
            </a:r>
            <a:r>
              <a:rPr lang="tr-TR" dirty="0" smtClean="0"/>
              <a:t> PWM olarak da kullanılabilir.</a:t>
            </a:r>
          </a:p>
          <a:p>
            <a:r>
              <a:rPr lang="tr-TR" dirty="0" smtClean="0"/>
              <a:t>DAC </a:t>
            </a:r>
            <a:r>
              <a:rPr lang="tr-TR" dirty="0" err="1" smtClean="0"/>
              <a:t>pini</a:t>
            </a:r>
            <a:r>
              <a:rPr lang="tr-TR" dirty="0" smtClean="0"/>
              <a:t> 0-3.3V aralığında analog çıkış verebilir.</a:t>
            </a:r>
          </a:p>
          <a:p>
            <a:r>
              <a:rPr lang="tr-TR" dirty="0" smtClean="0"/>
              <a:t>TX – RX </a:t>
            </a:r>
            <a:r>
              <a:rPr lang="tr-TR" dirty="0" err="1" smtClean="0"/>
              <a:t>pinleri</a:t>
            </a:r>
            <a:r>
              <a:rPr lang="tr-TR" dirty="0" smtClean="0"/>
              <a:t> seri haberleşme için kullanılır.</a:t>
            </a:r>
          </a:p>
        </p:txBody>
      </p:sp>
    </p:spTree>
    <p:extLst>
      <p:ext uri="{BB962C8B-B14F-4D97-AF65-F5344CB8AC3E}">
        <p14:creationId xmlns:p14="http://schemas.microsoft.com/office/powerpoint/2010/main" val="359784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Photon kurulumu</a:t>
            </a:r>
          </a:p>
        </p:txBody>
      </p:sp>
      <p:sp>
        <p:nvSpPr>
          <p:cNvPr id="3" name="İçerik Yer Tutucusu 2"/>
          <p:cNvSpPr>
            <a:spLocks noGrp="1"/>
          </p:cNvSpPr>
          <p:nvPr>
            <p:ph idx="1"/>
          </p:nvPr>
        </p:nvSpPr>
        <p:spPr/>
        <p:txBody>
          <a:bodyPr>
            <a:normAutofit fontScale="85000" lnSpcReduction="10000"/>
          </a:bodyPr>
          <a:lstStyle/>
          <a:p>
            <a:r>
              <a:rPr lang="tr-TR" dirty="0" smtClean="0"/>
              <a:t>Photon cihazını kullanmak için öncelikle cihazın bir particle </a:t>
            </a:r>
            <a:r>
              <a:rPr lang="tr-TR" dirty="0" err="1" smtClean="0"/>
              <a:t>cloud</a:t>
            </a:r>
            <a:r>
              <a:rPr lang="tr-TR" dirty="0" smtClean="0"/>
              <a:t> hesabına tanıtılması gerekir. </a:t>
            </a:r>
          </a:p>
          <a:p>
            <a:r>
              <a:rPr lang="tr-TR" dirty="0" smtClean="0"/>
              <a:t>Bu işlem için en pratik yol mobil uygulama üzerinden cihazın tanıtılmasıdır. </a:t>
            </a:r>
          </a:p>
          <a:p>
            <a:r>
              <a:rPr lang="tr-TR" dirty="0" smtClean="0"/>
              <a:t>ilk </a:t>
            </a:r>
            <a:r>
              <a:rPr lang="tr-TR" dirty="0"/>
              <a:t>olarak </a:t>
            </a:r>
            <a:r>
              <a:rPr lang="tr-TR" dirty="0">
                <a:hlinkClick r:id="rId2"/>
              </a:rPr>
              <a:t>https://www.particle.io</a:t>
            </a:r>
            <a:r>
              <a:rPr lang="tr-TR" dirty="0" smtClean="0">
                <a:hlinkClick r:id="rId2"/>
              </a:rPr>
              <a:t>/</a:t>
            </a:r>
            <a:r>
              <a:rPr lang="tr-TR" dirty="0" smtClean="0"/>
              <a:t> sayfasından hesap açılır. </a:t>
            </a:r>
          </a:p>
          <a:p>
            <a:r>
              <a:rPr lang="tr-TR" dirty="0" smtClean="0"/>
              <a:t>Ardından, </a:t>
            </a:r>
            <a:r>
              <a:rPr lang="tr-TR" b="1" dirty="0" smtClean="0"/>
              <a:t>Particle</a:t>
            </a:r>
            <a:r>
              <a:rPr lang="tr-TR" dirty="0" smtClean="0"/>
              <a:t> uygulaması mobil telefona indirilir ve giriş yapılır.</a:t>
            </a:r>
          </a:p>
          <a:p>
            <a:r>
              <a:rPr lang="tr-TR" dirty="0" smtClean="0"/>
              <a:t>Cihaz </a:t>
            </a:r>
            <a:r>
              <a:rPr lang="tr-TR" dirty="0" err="1"/>
              <a:t>microUSB</a:t>
            </a:r>
            <a:r>
              <a:rPr lang="tr-TR" dirty="0"/>
              <a:t> üzerinden güç kaynağına </a:t>
            </a:r>
            <a:r>
              <a:rPr lang="tr-TR" dirty="0" smtClean="0"/>
              <a:t>bağlanır. Cihaz çalıştığında </a:t>
            </a:r>
            <a:r>
              <a:rPr lang="tr-TR" dirty="0"/>
              <a:t>üzerindeki RGB </a:t>
            </a:r>
            <a:r>
              <a:rPr lang="tr-TR" dirty="0" smtClean="0"/>
              <a:t>LED </a:t>
            </a:r>
            <a:r>
              <a:rPr lang="tr-TR" dirty="0"/>
              <a:t>mavi olarak yanıp sönmeye </a:t>
            </a:r>
            <a:r>
              <a:rPr lang="tr-TR" dirty="0" smtClean="0"/>
              <a:t>başlayacaktır</a:t>
            </a:r>
            <a:r>
              <a:rPr lang="tr-TR" dirty="0"/>
              <a:t>. </a:t>
            </a:r>
            <a:endParaRPr lang="tr-TR" dirty="0" smtClean="0"/>
          </a:p>
          <a:p>
            <a:r>
              <a:rPr lang="tr-TR" dirty="0" smtClean="0"/>
              <a:t>LED </a:t>
            </a:r>
            <a:r>
              <a:rPr lang="tr-TR" dirty="0"/>
              <a:t>mavi olarak yanıp sönmüyorsa </a:t>
            </a:r>
            <a:r>
              <a:rPr lang="tr-TR" dirty="0" smtClean="0"/>
              <a:t>3 saniye boyunca “</a:t>
            </a:r>
            <a:r>
              <a:rPr lang="tr-TR" dirty="0" err="1" smtClean="0"/>
              <a:t>setup</a:t>
            </a:r>
            <a:r>
              <a:rPr lang="tr-TR" dirty="0"/>
              <a:t>” butonuna </a:t>
            </a:r>
            <a:r>
              <a:rPr lang="tr-TR" dirty="0" smtClean="0"/>
              <a:t>basılı tutulur. </a:t>
            </a:r>
          </a:p>
          <a:p>
            <a:r>
              <a:rPr lang="tr-TR" dirty="0" smtClean="0"/>
              <a:t>Mavi LED </a:t>
            </a:r>
            <a:r>
              <a:rPr lang="tr-TR" dirty="0"/>
              <a:t>sönük turuncu ışık veriyorsa </a:t>
            </a:r>
            <a:r>
              <a:rPr lang="tr-TR" dirty="0" smtClean="0"/>
              <a:t>cihaza </a:t>
            </a:r>
            <a:r>
              <a:rPr lang="tr-TR" dirty="0"/>
              <a:t>yeterli güç </a:t>
            </a:r>
            <a:r>
              <a:rPr lang="tr-TR" dirty="0" smtClean="0"/>
              <a:t>gelmiyor demektir. </a:t>
            </a:r>
            <a:endParaRPr lang="tr-TR" dirty="0"/>
          </a:p>
        </p:txBody>
      </p:sp>
      <p:pic>
        <p:nvPicPr>
          <p:cNvPr id="4" name="Resim 3"/>
          <p:cNvPicPr>
            <a:picLocks noChangeAspect="1"/>
          </p:cNvPicPr>
          <p:nvPr/>
        </p:nvPicPr>
        <p:blipFill rotWithShape="1">
          <a:blip r:embed="rId3">
            <a:extLst>
              <a:ext uri="{28A0092B-C50C-407E-A947-70E740481C1C}">
                <a14:useLocalDpi xmlns:a14="http://schemas.microsoft.com/office/drawing/2010/main" val="0"/>
              </a:ext>
            </a:extLst>
          </a:blip>
          <a:srcRect l="31206" r="34127"/>
          <a:stretch/>
        </p:blipFill>
        <p:spPr>
          <a:xfrm>
            <a:off x="1238452" y="1621635"/>
            <a:ext cx="1535147" cy="4428309"/>
          </a:xfrm>
          <a:prstGeom prst="rect">
            <a:avLst/>
          </a:prstGeom>
        </p:spPr>
      </p:pic>
    </p:spTree>
    <p:extLst>
      <p:ext uri="{BB962C8B-B14F-4D97-AF65-F5344CB8AC3E}">
        <p14:creationId xmlns:p14="http://schemas.microsoft.com/office/powerpoint/2010/main" val="602229403"/>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
          <p:cNvSpPr txBox="1"/>
          <p:nvPr>
            <p:ph type="title"/>
          </p:nvPr>
        </p:nvSpPr>
        <p:spPr>
          <a:xfrm>
            <a:off x="2611808" y="442296"/>
            <a:ext cx="7958400" cy="10773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tr-TR"/>
              <a:t>Mobil uygulama ile photon kurulumu</a:t>
            </a:r>
            <a:endParaRPr/>
          </a:p>
        </p:txBody>
      </p:sp>
      <p:sp>
        <p:nvSpPr>
          <p:cNvPr id="61" name="Google Shape;61;p1"/>
          <p:cNvSpPr txBox="1"/>
          <p:nvPr>
            <p:ph idx="1" type="body"/>
          </p:nvPr>
        </p:nvSpPr>
        <p:spPr>
          <a:xfrm>
            <a:off x="2024352" y="1092422"/>
            <a:ext cx="9133200" cy="5447100"/>
          </a:xfrm>
          <a:prstGeom prst="rect">
            <a:avLst/>
          </a:prstGeom>
          <a:noFill/>
          <a:ln>
            <a:noFill/>
          </a:ln>
        </p:spPr>
        <p:txBody>
          <a:bodyPr anchorCtr="0" anchor="ctr" bIns="45700" lIns="91425" spcFirstLastPara="1" rIns="91425" wrap="square" tIns="45700">
            <a:normAutofit/>
          </a:bodyPr>
          <a:lstStyle/>
          <a:p>
            <a:pPr indent="-457200" lvl="0" marL="463359" rtl="0" algn="l">
              <a:lnSpc>
                <a:spcPct val="100000"/>
              </a:lnSpc>
              <a:spcBef>
                <a:spcPts val="0"/>
              </a:spcBef>
              <a:spcAft>
                <a:spcPts val="0"/>
              </a:spcAft>
              <a:buSzPts val="1260"/>
              <a:buFont typeface="Arial"/>
              <a:buAutoNum type="arabicPeriod"/>
            </a:pPr>
            <a:r>
              <a:rPr lang="tr-TR" sz="1400"/>
              <a:t>Particle Mobil uygulamasına giriş yapıldıktan sonra “+” ikonuna (Add new device) basılır. </a:t>
            </a:r>
            <a:endParaRPr/>
          </a:p>
          <a:p>
            <a:pPr indent="-457200" lvl="0" marL="463359" rtl="0" algn="l">
              <a:lnSpc>
                <a:spcPct val="100000"/>
              </a:lnSpc>
              <a:spcBef>
                <a:spcPts val="1100"/>
              </a:spcBef>
              <a:spcAft>
                <a:spcPts val="0"/>
              </a:spcAft>
              <a:buSzPts val="1260"/>
              <a:buFont typeface="Arial"/>
              <a:buAutoNum type="arabicPeriod"/>
            </a:pPr>
            <a:r>
              <a:rPr lang="tr-TR" sz="1400"/>
              <a:t>Photon seçeneğine basılır. Bu noktadan sonra cihaza enerji verildiğinden ve üzerindeki LED’in mavi olarak yanıp söndüğünden emin olunur. (Eğer mavi ışık yanıp sönmüyorsa 3sn boyunca photon üzerindeki setup butonuna basılı tutunuz.)</a:t>
            </a:r>
            <a:endParaRPr/>
          </a:p>
          <a:p>
            <a:pPr indent="-457200" lvl="0" marL="463359" rtl="0" algn="l">
              <a:lnSpc>
                <a:spcPct val="100000"/>
              </a:lnSpc>
              <a:spcBef>
                <a:spcPts val="1100"/>
              </a:spcBef>
              <a:spcAft>
                <a:spcPts val="0"/>
              </a:spcAft>
              <a:buSzPts val="1260"/>
              <a:buFont typeface="Arial"/>
              <a:buAutoNum type="arabicPeriod"/>
            </a:pPr>
            <a:r>
              <a:rPr lang="tr-TR" sz="1400"/>
              <a:t> Ayrıca akıllı telefonun internete bağlı olması gerekir. </a:t>
            </a:r>
            <a:endParaRPr/>
          </a:p>
          <a:p>
            <a:pPr indent="-457200" lvl="0" marL="463359" rtl="0" algn="l">
              <a:lnSpc>
                <a:spcPct val="100000"/>
              </a:lnSpc>
              <a:spcBef>
                <a:spcPts val="1100"/>
              </a:spcBef>
              <a:spcAft>
                <a:spcPts val="0"/>
              </a:spcAft>
              <a:buSzPts val="1260"/>
              <a:buFont typeface="Arial"/>
              <a:buAutoNum type="arabicPeriod"/>
            </a:pPr>
            <a:r>
              <a:rPr lang="tr-TR" sz="1400"/>
              <a:t>Wi-fi ayarlarından photon cihazına ait ağ seçilir (Photon – XXXX şeklinde gözükecektir. XXXX cihaz kutusunun üzerinde yazan seri numarananın son 4 karakteridir).</a:t>
            </a:r>
            <a:endParaRPr/>
          </a:p>
          <a:p>
            <a:pPr indent="-457200" lvl="0" marL="463359" rtl="0" algn="l">
              <a:lnSpc>
                <a:spcPct val="100000"/>
              </a:lnSpc>
              <a:spcBef>
                <a:spcPts val="1100"/>
              </a:spcBef>
              <a:spcAft>
                <a:spcPts val="0"/>
              </a:spcAft>
              <a:buSzPts val="1260"/>
              <a:buFont typeface="Arial"/>
              <a:buAutoNum type="arabicPeriod"/>
            </a:pPr>
            <a:r>
              <a:rPr lang="tr-TR" sz="1400"/>
              <a:t>Tekrar uygulamaya dönülür. Uygulamada photonun bağlanması istenen wi-fi adının ismi ve parolası girilir. </a:t>
            </a:r>
            <a:endParaRPr/>
          </a:p>
          <a:p>
            <a:pPr indent="-457200" lvl="0" marL="463359" rtl="0" algn="l">
              <a:lnSpc>
                <a:spcPct val="100000"/>
              </a:lnSpc>
              <a:spcBef>
                <a:spcPts val="1100"/>
              </a:spcBef>
              <a:spcAft>
                <a:spcPts val="0"/>
              </a:spcAft>
              <a:buSzPts val="1260"/>
              <a:buFont typeface="Arial"/>
              <a:buAutoNum type="arabicPeriod"/>
            </a:pPr>
            <a:r>
              <a:rPr lang="tr-TR" sz="1400"/>
              <a:t>Onaylandıktan sonra cihaz internete bağlanacak ve kişisel particle hesabına bağlanmış olacaktır.</a:t>
            </a:r>
            <a:endParaRPr/>
          </a:p>
          <a:p>
            <a:pPr indent="-457200" lvl="0" marL="463359" rtl="0" algn="l">
              <a:lnSpc>
                <a:spcPct val="100000"/>
              </a:lnSpc>
              <a:spcBef>
                <a:spcPts val="1100"/>
              </a:spcBef>
              <a:spcAft>
                <a:spcPts val="0"/>
              </a:spcAft>
              <a:buSzPts val="1260"/>
              <a:buFont typeface="Arial"/>
              <a:buAutoNum type="arabicPeriod"/>
            </a:pPr>
            <a:r>
              <a:rPr lang="tr-TR" sz="1400"/>
              <a:t>Photon ilk kez bağlanması durumunda güncellemelerin yüklenmesi için birkaç dakika mor ışıkta yanıp sönecektir. Güncellemelerin tamamlanması 6-12 dakika alabilir, bu süreçte photon birkaç kez kendini yeniden başlatabilir.</a:t>
            </a:r>
            <a:endParaRPr/>
          </a:p>
          <a:p>
            <a:pPr indent="-457200" lvl="0" marL="463359" rtl="0" algn="l">
              <a:lnSpc>
                <a:spcPct val="100000"/>
              </a:lnSpc>
              <a:spcBef>
                <a:spcPts val="1100"/>
              </a:spcBef>
              <a:spcAft>
                <a:spcPts val="0"/>
              </a:spcAft>
              <a:buSzPts val="1260"/>
              <a:buFont typeface="Arial"/>
              <a:buAutoNum type="arabicPeriod"/>
            </a:pPr>
            <a:r>
              <a:rPr lang="tr-TR" sz="1400"/>
              <a:t>Photon cihazı wi-fi ağına bağlandığında mavi ışık yavaşça yanıp sönecektir.</a:t>
            </a:r>
            <a:endParaRPr sz="1400"/>
          </a:p>
          <a:p>
            <a:pPr indent="-457200" lvl="0" marL="463359" rtl="0" algn="l">
              <a:lnSpc>
                <a:spcPct val="100000"/>
              </a:lnSpc>
              <a:spcBef>
                <a:spcPts val="1100"/>
              </a:spcBef>
              <a:spcAft>
                <a:spcPts val="0"/>
              </a:spcAft>
              <a:buSzPts val="1260"/>
              <a:buFont typeface="Arial"/>
              <a:buAutoNum type="arabicPeriod"/>
            </a:pPr>
            <a:r>
              <a:rPr lang="tr-TR" sz="1400"/>
              <a:t>Cihaz bir kere bağlandıktan sonra wi-fi ağının bilgilerini kaydederek her açılışta otomatik olarak wi-fi ağına bağlanır. </a:t>
            </a:r>
            <a:endParaRPr sz="1400"/>
          </a:p>
          <a:p>
            <a:pPr indent="-457200" lvl="0" marL="463359" rtl="0" algn="l">
              <a:lnSpc>
                <a:spcPct val="100000"/>
              </a:lnSpc>
              <a:spcBef>
                <a:spcPts val="1100"/>
              </a:spcBef>
              <a:spcAft>
                <a:spcPts val="0"/>
              </a:spcAft>
              <a:buSzPts val="1260"/>
              <a:buFont typeface="Arial"/>
              <a:buAutoNum type="arabicPeriod"/>
            </a:pPr>
            <a:r>
              <a:rPr lang="tr-TR" sz="1400"/>
              <a:t>Ağ ayarlarını silmek için 10sn boyunca cihaz üzerindeki “setup” butonu basılı tutulur.</a:t>
            </a:r>
            <a:endParaRPr/>
          </a:p>
          <a:p>
            <a:pPr indent="-457200" lvl="0" marL="463359" rtl="0" algn="l">
              <a:lnSpc>
                <a:spcPct val="100000"/>
              </a:lnSpc>
              <a:spcBef>
                <a:spcPts val="1100"/>
              </a:spcBef>
              <a:spcAft>
                <a:spcPts val="0"/>
              </a:spcAft>
              <a:buSzPts val="1260"/>
              <a:buFont typeface="Arial"/>
              <a:buAutoNum type="arabicPeriod"/>
            </a:pPr>
            <a:r>
              <a:rPr lang="tr-TR" sz="1400"/>
              <a:t>Kurulum videosu link: </a:t>
            </a:r>
            <a:r>
              <a:rPr lang="tr-TR" sz="1400" u="sng">
                <a:solidFill>
                  <a:schemeClr val="hlink"/>
                </a:solidFill>
                <a:hlinkClick r:id="rId2"/>
              </a:rPr>
              <a:t>https://vimeo.com/178282058</a:t>
            </a:r>
            <a:r>
              <a:rPr lang="tr-TR" sz="1400"/>
              <a:t>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11808" y="442296"/>
            <a:ext cx="7958331" cy="1077229"/>
          </a:xfrm>
        </p:spPr>
        <p:txBody>
          <a:bodyPr/>
          <a:lstStyle/>
          <a:p>
            <a:r>
              <a:rPr lang="tr-TR" dirty="0" smtClean="0"/>
              <a:t>Web IDE üzerinden photon </a:t>
            </a:r>
            <a:r>
              <a:rPr lang="tr-TR" dirty="0"/>
              <a:t>kurulumu</a:t>
            </a:r>
          </a:p>
        </p:txBody>
      </p:sp>
      <p:sp>
        <p:nvSpPr>
          <p:cNvPr id="3" name="İçerik Yer Tutucusu 2"/>
          <p:cNvSpPr>
            <a:spLocks noGrp="1"/>
          </p:cNvSpPr>
          <p:nvPr>
            <p:ph idx="1"/>
          </p:nvPr>
        </p:nvSpPr>
        <p:spPr>
          <a:xfrm>
            <a:off x="1436914" y="1280161"/>
            <a:ext cx="9133225" cy="5447210"/>
          </a:xfrm>
        </p:spPr>
        <p:txBody>
          <a:bodyPr>
            <a:normAutofit/>
          </a:bodyPr>
          <a:lstStyle/>
          <a:p>
            <a:pPr marL="463360" indent="-457200">
              <a:buFont typeface="+mj-lt"/>
              <a:buAutoNum type="arabicPeriod"/>
            </a:pPr>
            <a:r>
              <a:rPr lang="tr-TR" dirty="0" smtClean="0"/>
              <a:t>Photon cihazı, </a:t>
            </a:r>
            <a:r>
              <a:rPr lang="tr-TR" dirty="0" err="1" smtClean="0"/>
              <a:t>microUSB</a:t>
            </a:r>
            <a:r>
              <a:rPr lang="tr-TR" dirty="0" smtClean="0"/>
              <a:t> kablosu ile bilgisayara bağlanır.</a:t>
            </a:r>
          </a:p>
          <a:p>
            <a:pPr marL="463360" indent="-457200">
              <a:buFont typeface="+mj-lt"/>
              <a:buAutoNum type="arabicPeriod"/>
            </a:pPr>
            <a:r>
              <a:rPr lang="tr-TR" dirty="0">
                <a:hlinkClick r:id="rId2"/>
              </a:rPr>
              <a:t>https://setup.particle.io</a:t>
            </a:r>
            <a:r>
              <a:rPr lang="tr-TR" dirty="0" smtClean="0">
                <a:hlinkClick r:id="rId2"/>
              </a:rPr>
              <a:t>/</a:t>
            </a:r>
            <a:r>
              <a:rPr lang="tr-TR" dirty="0" smtClean="0"/>
              <a:t> adresi açılır (</a:t>
            </a:r>
            <a:r>
              <a:rPr lang="tr-TR" dirty="0" err="1" smtClean="0"/>
              <a:t>Chrome</a:t>
            </a:r>
            <a:r>
              <a:rPr lang="tr-TR" dirty="0" smtClean="0"/>
              <a:t>, </a:t>
            </a:r>
            <a:r>
              <a:rPr lang="tr-TR" dirty="0" err="1" smtClean="0"/>
              <a:t>firefox</a:t>
            </a:r>
            <a:r>
              <a:rPr lang="tr-TR" dirty="0" smtClean="0"/>
              <a:t> ya da opera kullanılmalıdır).</a:t>
            </a:r>
          </a:p>
          <a:p>
            <a:pPr marL="463360" indent="-457200">
              <a:buFont typeface="+mj-lt"/>
              <a:buAutoNum type="arabicPeriod"/>
            </a:pPr>
            <a:r>
              <a:rPr lang="tr-TR" dirty="0" smtClean="0"/>
              <a:t>Açılan sayfadan photon seçeneğine tıklanır.</a:t>
            </a:r>
          </a:p>
          <a:p>
            <a:pPr marL="463360" indent="-457200">
              <a:buFont typeface="+mj-lt"/>
              <a:buAutoNum type="arabicPeriod"/>
            </a:pPr>
            <a:r>
              <a:rPr lang="tr-TR" dirty="0" smtClean="0"/>
              <a:t>«</a:t>
            </a:r>
            <a:r>
              <a:rPr lang="tr-TR" dirty="0" err="1" smtClean="0"/>
              <a:t>next</a:t>
            </a:r>
            <a:r>
              <a:rPr lang="tr-TR" dirty="0" smtClean="0"/>
              <a:t>» butonuna tıklanır.</a:t>
            </a:r>
          </a:p>
          <a:p>
            <a:pPr marL="463360" indent="-457200">
              <a:buFont typeface="+mj-lt"/>
              <a:buAutoNum type="arabicPeriod"/>
            </a:pPr>
            <a:r>
              <a:rPr lang="tr-TR" dirty="0" smtClean="0"/>
              <a:t>Açılan sayfadan «</a:t>
            </a:r>
            <a:r>
              <a:rPr lang="tr-TR" dirty="0" err="1" smtClean="0"/>
              <a:t>continue</a:t>
            </a:r>
            <a:r>
              <a:rPr lang="tr-TR" dirty="0" smtClean="0"/>
              <a:t> </a:t>
            </a:r>
            <a:r>
              <a:rPr lang="tr-TR" dirty="0" err="1" smtClean="0"/>
              <a:t>with</a:t>
            </a:r>
            <a:r>
              <a:rPr lang="tr-TR" dirty="0" smtClean="0"/>
              <a:t> </a:t>
            </a:r>
            <a:r>
              <a:rPr lang="tr-TR" dirty="0" err="1" smtClean="0"/>
              <a:t>local</a:t>
            </a:r>
            <a:r>
              <a:rPr lang="tr-TR" dirty="0" smtClean="0"/>
              <a:t> </a:t>
            </a:r>
            <a:r>
              <a:rPr lang="tr-TR" dirty="0" err="1" smtClean="0"/>
              <a:t>files</a:t>
            </a:r>
            <a:r>
              <a:rPr lang="tr-TR" dirty="0" smtClean="0"/>
              <a:t>» butonuna tıklanarak photonsetup.html dosyası bilgisayara indirilir ve açılır.</a:t>
            </a:r>
          </a:p>
          <a:p>
            <a:pPr marL="463360" indent="-457200">
              <a:buFont typeface="+mj-lt"/>
              <a:buAutoNum type="arabicPeriod"/>
            </a:pPr>
            <a:r>
              <a:rPr lang="tr-TR" dirty="0" smtClean="0"/>
              <a:t>Açılan sayfada photon cihazının bağlanmasını istediği </a:t>
            </a:r>
            <a:r>
              <a:rPr lang="tr-TR" dirty="0" err="1" smtClean="0"/>
              <a:t>wi</a:t>
            </a:r>
            <a:r>
              <a:rPr lang="tr-TR" dirty="0" smtClean="0"/>
              <a:t>-fi ayarları girilir.</a:t>
            </a:r>
          </a:p>
          <a:p>
            <a:pPr marL="463360" indent="-457200">
              <a:buFont typeface="+mj-lt"/>
              <a:buAutoNum type="arabicPeriod"/>
            </a:pPr>
            <a:r>
              <a:rPr lang="tr-TR" dirty="0"/>
              <a:t>Photon cihazı </a:t>
            </a:r>
            <a:r>
              <a:rPr lang="tr-TR" dirty="0" err="1"/>
              <a:t>wi</a:t>
            </a:r>
            <a:r>
              <a:rPr lang="tr-TR" dirty="0"/>
              <a:t>-fi ağına bağlandığında mavi ışık yavaşça yanıp sönecektir</a:t>
            </a:r>
            <a:r>
              <a:rPr lang="tr-TR" dirty="0" smtClean="0"/>
              <a:t>.</a:t>
            </a:r>
          </a:p>
          <a:p>
            <a:pPr marL="463360" indent="-457200">
              <a:buFont typeface="+mj-lt"/>
              <a:buAutoNum type="arabicPeriod"/>
            </a:pPr>
            <a:endParaRPr lang="tr-TR" dirty="0"/>
          </a:p>
        </p:txBody>
      </p:sp>
    </p:spTree>
    <p:extLst>
      <p:ext uri="{BB962C8B-B14F-4D97-AF65-F5344CB8AC3E}">
        <p14:creationId xmlns:p14="http://schemas.microsoft.com/office/powerpoint/2010/main" val="1758417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008914" y="808056"/>
            <a:ext cx="4561225" cy="916241"/>
          </a:xfrm>
        </p:spPr>
        <p:txBody>
          <a:bodyPr/>
          <a:lstStyle/>
          <a:p>
            <a:r>
              <a:rPr lang="tr-TR" dirty="0" err="1" smtClean="0"/>
              <a:t>Tinker</a:t>
            </a:r>
            <a:r>
              <a:rPr lang="tr-TR" dirty="0" smtClean="0"/>
              <a:t> Uygulaması</a:t>
            </a:r>
            <a:endParaRPr lang="tr-TR" dirty="0"/>
          </a:p>
        </p:txBody>
      </p:sp>
      <p:sp>
        <p:nvSpPr>
          <p:cNvPr id="3" name="İçerik Yer Tutucusu 2"/>
          <p:cNvSpPr>
            <a:spLocks noGrp="1"/>
          </p:cNvSpPr>
          <p:nvPr>
            <p:ph idx="1"/>
          </p:nvPr>
        </p:nvSpPr>
        <p:spPr>
          <a:xfrm>
            <a:off x="3814355" y="2117431"/>
            <a:ext cx="6755784" cy="3997828"/>
          </a:xfrm>
        </p:spPr>
        <p:txBody>
          <a:bodyPr>
            <a:normAutofit fontScale="92500" lnSpcReduction="20000"/>
          </a:bodyPr>
          <a:lstStyle/>
          <a:p>
            <a:r>
              <a:rPr lang="tr-TR" dirty="0" smtClean="0"/>
              <a:t>Particle mobil uygulamasında cihazın </a:t>
            </a:r>
            <a:r>
              <a:rPr lang="tr-TR" dirty="0" err="1" smtClean="0"/>
              <a:t>pin</a:t>
            </a:r>
            <a:r>
              <a:rPr lang="tr-TR" dirty="0" smtClean="0"/>
              <a:t> kontrolünü sağlayan bir uygulama mevcuttur (</a:t>
            </a:r>
            <a:r>
              <a:rPr lang="tr-TR" dirty="0" err="1" smtClean="0"/>
              <a:t>tinker</a:t>
            </a:r>
            <a:r>
              <a:rPr lang="tr-TR" dirty="0" smtClean="0"/>
              <a:t>).</a:t>
            </a:r>
          </a:p>
          <a:p>
            <a:r>
              <a:rPr lang="tr-TR" dirty="0" err="1" smtClean="0"/>
              <a:t>Tinker</a:t>
            </a:r>
            <a:r>
              <a:rPr lang="tr-TR" dirty="0" smtClean="0"/>
              <a:t> uygulaması photon ilk kurulduğunda çalışmaya hazırdır. Sonrasında istenirse web IDE uygulamasından ya da mobil uygulamadan </a:t>
            </a:r>
            <a:r>
              <a:rPr lang="tr-TR" dirty="0" err="1" smtClean="0"/>
              <a:t>tinker</a:t>
            </a:r>
            <a:r>
              <a:rPr lang="tr-TR" dirty="0" smtClean="0"/>
              <a:t> uygulaması yüklenebilir.</a:t>
            </a:r>
          </a:p>
          <a:p>
            <a:r>
              <a:rPr lang="tr-TR" dirty="0" smtClean="0"/>
              <a:t>İlk kurulumdan sonra mobil uygulamada cihazın üzerine tıklanarak </a:t>
            </a:r>
            <a:r>
              <a:rPr lang="tr-TR" dirty="0" err="1" smtClean="0"/>
              <a:t>tinker</a:t>
            </a:r>
            <a:r>
              <a:rPr lang="tr-TR" dirty="0" smtClean="0"/>
              <a:t> uygulaması açılır. </a:t>
            </a:r>
            <a:endParaRPr lang="tr-TR" dirty="0"/>
          </a:p>
          <a:p>
            <a:r>
              <a:rPr lang="tr-TR" dirty="0" err="1" smtClean="0"/>
              <a:t>Tinker</a:t>
            </a:r>
            <a:r>
              <a:rPr lang="tr-TR" dirty="0" smtClean="0"/>
              <a:t> uygulamasının açılması için cihazın internete bağlı olması gerekmektedir. Mobil uygulamada cihaz isminin yanında mavi ışık yavaşça yanıp sönüyorsa cihaz internete bağlı demektir.</a:t>
            </a: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8049" t="3762" r="8621" b="4547"/>
          <a:stretch/>
        </p:blipFill>
        <p:spPr>
          <a:xfrm>
            <a:off x="1045028" y="1031967"/>
            <a:ext cx="2651761" cy="5460274"/>
          </a:xfrm>
          <a:prstGeom prst="rect">
            <a:avLst/>
          </a:prstGeom>
        </p:spPr>
      </p:pic>
    </p:spTree>
    <p:extLst>
      <p:ext uri="{BB962C8B-B14F-4D97-AF65-F5344CB8AC3E}">
        <p14:creationId xmlns:p14="http://schemas.microsoft.com/office/powerpoint/2010/main" val="421418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Photon üzerindeki LED’in mobil uygulama ile kontrolü</a:t>
            </a:r>
            <a:endParaRPr lang="tr-TR" dirty="0"/>
          </a:p>
        </p:txBody>
      </p:sp>
      <p:sp>
        <p:nvSpPr>
          <p:cNvPr id="3" name="İçerik Yer Tutucusu 2"/>
          <p:cNvSpPr>
            <a:spLocks noGrp="1"/>
          </p:cNvSpPr>
          <p:nvPr>
            <p:ph idx="1"/>
          </p:nvPr>
        </p:nvSpPr>
        <p:spPr>
          <a:xfrm>
            <a:off x="4323807" y="2117431"/>
            <a:ext cx="6413862" cy="4421618"/>
          </a:xfrm>
        </p:spPr>
        <p:txBody>
          <a:bodyPr>
            <a:normAutofit fontScale="85000" lnSpcReduction="20000"/>
          </a:bodyPr>
          <a:lstStyle/>
          <a:p>
            <a:r>
              <a:rPr lang="tr-TR" dirty="0"/>
              <a:t>Ekranda cihazın </a:t>
            </a:r>
            <a:r>
              <a:rPr lang="tr-TR" dirty="0" err="1"/>
              <a:t>pinleri</a:t>
            </a:r>
            <a:r>
              <a:rPr lang="tr-TR" dirty="0"/>
              <a:t> görülmektedir. </a:t>
            </a:r>
          </a:p>
          <a:p>
            <a:r>
              <a:rPr lang="tr-TR" dirty="0" err="1"/>
              <a:t>Pinlerin</a:t>
            </a:r>
            <a:r>
              <a:rPr lang="tr-TR" dirty="0"/>
              <a:t> üzerine dokunarak </a:t>
            </a:r>
            <a:r>
              <a:rPr lang="tr-TR" dirty="0" err="1"/>
              <a:t>pinlerin</a:t>
            </a:r>
            <a:r>
              <a:rPr lang="tr-TR" dirty="0"/>
              <a:t> </a:t>
            </a:r>
            <a:r>
              <a:rPr lang="tr-TR" dirty="0" smtClean="0"/>
              <a:t>işlevleri, </a:t>
            </a:r>
            <a:r>
              <a:rPr lang="tr-TR" dirty="0"/>
              <a:t>giriş/çıkış durumları kontrol edilebilir</a:t>
            </a:r>
            <a:r>
              <a:rPr lang="tr-TR" dirty="0" smtClean="0"/>
              <a:t>.</a:t>
            </a:r>
          </a:p>
          <a:p>
            <a:r>
              <a:rPr lang="tr-TR" dirty="0" err="1" smtClean="0"/>
              <a:t>Pinlere</a:t>
            </a:r>
            <a:r>
              <a:rPr lang="tr-TR" dirty="0" smtClean="0"/>
              <a:t> dokunulduğunda </a:t>
            </a:r>
            <a:r>
              <a:rPr lang="tr-TR" dirty="0" err="1" smtClean="0"/>
              <a:t>pinlerin</a:t>
            </a:r>
            <a:r>
              <a:rPr lang="tr-TR" dirty="0" smtClean="0"/>
              <a:t> özelliklerine göre aşağıdaki komutlar ekrana gelir.</a:t>
            </a:r>
          </a:p>
          <a:p>
            <a:pPr marL="6160" indent="0">
              <a:buNone/>
            </a:pPr>
            <a:r>
              <a:rPr lang="tr-TR" b="1" dirty="0" smtClean="0"/>
              <a:t>digitalWrite: </a:t>
            </a:r>
            <a:r>
              <a:rPr lang="tr-TR" dirty="0" err="1"/>
              <a:t>P</a:t>
            </a:r>
            <a:r>
              <a:rPr lang="tr-TR" dirty="0" err="1" smtClean="0"/>
              <a:t>ini</a:t>
            </a:r>
            <a:r>
              <a:rPr lang="tr-TR" dirty="0" smtClean="0"/>
              <a:t> çıkış olarak ayarlar. Üzerine basıldığında HIGH yada LOW değerleri alır. HIGH değeri 3.3V’dur.</a:t>
            </a:r>
          </a:p>
          <a:p>
            <a:pPr marL="6160" indent="0">
              <a:buNone/>
            </a:pPr>
            <a:r>
              <a:rPr lang="tr-TR" b="1" dirty="0" smtClean="0"/>
              <a:t>digitalread: </a:t>
            </a:r>
            <a:r>
              <a:rPr lang="tr-TR" dirty="0" err="1" smtClean="0"/>
              <a:t>Pini</a:t>
            </a:r>
            <a:r>
              <a:rPr lang="tr-TR" dirty="0" smtClean="0"/>
              <a:t> dijital giriş olarak ayarlar. </a:t>
            </a:r>
            <a:r>
              <a:rPr lang="tr-TR" dirty="0" err="1" smtClean="0"/>
              <a:t>Pine</a:t>
            </a:r>
            <a:r>
              <a:rPr lang="tr-TR" dirty="0" smtClean="0"/>
              <a:t> uygulanan değeri HIGH ya da LOW olarak okur.</a:t>
            </a:r>
          </a:p>
          <a:p>
            <a:pPr marL="6160" indent="0">
              <a:buNone/>
            </a:pPr>
            <a:r>
              <a:rPr lang="tr-TR" b="1" dirty="0" smtClean="0"/>
              <a:t>analogWrite: </a:t>
            </a:r>
            <a:r>
              <a:rPr lang="tr-TR" dirty="0" err="1" smtClean="0"/>
              <a:t>Pini</a:t>
            </a:r>
            <a:r>
              <a:rPr lang="tr-TR" dirty="0" smtClean="0"/>
              <a:t> analog çıkış olarak ayarlar 0 – 255 arası değer girilebilir. Girilen değere göre 0-3.3V arası çıkış verir.</a:t>
            </a:r>
          </a:p>
          <a:p>
            <a:pPr marL="6160" indent="0">
              <a:buNone/>
            </a:pPr>
            <a:r>
              <a:rPr lang="tr-TR" b="1" dirty="0" smtClean="0"/>
              <a:t>analogRead:</a:t>
            </a:r>
            <a:r>
              <a:rPr lang="tr-TR" dirty="0" smtClean="0"/>
              <a:t> </a:t>
            </a:r>
            <a:r>
              <a:rPr lang="tr-TR" dirty="0" err="1" smtClean="0"/>
              <a:t>Pini</a:t>
            </a:r>
            <a:r>
              <a:rPr lang="tr-TR" dirty="0" smtClean="0"/>
              <a:t> analog giriş olarak ayarlar. 0-4095 arası değerler okur.</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08" y="1128849"/>
            <a:ext cx="3048000" cy="5410200"/>
          </a:xfrm>
          <a:prstGeom prst="rect">
            <a:avLst/>
          </a:prstGeom>
        </p:spPr>
      </p:pic>
    </p:spTree>
    <p:extLst>
      <p:ext uri="{BB962C8B-B14F-4D97-AF65-F5344CB8AC3E}">
        <p14:creationId xmlns:p14="http://schemas.microsoft.com/office/powerpoint/2010/main" val="4129361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