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46C117F-5CCF-4837-BE5F-2B92066CAFAF}"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4EB90BD-B6CE-46B7-997F-7313B992CCDC}"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DB9D11F-B188-461D-B23F-39381795C052}"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2E6D8D9-55A2-4063-B0F3-121F44549695}"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D4B24536-994D-4021-A283-9F449C0DB509}" type="datetimeFigureOut">
              <a:rPr lang="en-US" dirty="0"/>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3CBBBB78-C96F-47B7-AB17-D852CA960AC9}" type="datetimeFigureOut">
              <a:rPr lang="en-US" dirty="0"/>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0578ACC-22D6-47C1-A373-4FD133E34F3C}" type="datetimeFigureOut">
              <a:rPr lang="en-US" dirty="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331444B-B92B-4E27-8C94-BB93EAF5CB18}"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63EFA5E-FA76-400D-B3DC-F0BA90E6D107}"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IoT Sistemlerinde Oluşabilecek Riskler</a:t>
            </a:r>
            <a:endParaRPr lang="tr-TR" dirty="0"/>
          </a:p>
        </p:txBody>
      </p:sp>
      <p:sp>
        <p:nvSpPr>
          <p:cNvPr id="3" name="Alt Başlık 2"/>
          <p:cNvSpPr>
            <a:spLocks noGrp="1"/>
          </p:cNvSpPr>
          <p:nvPr>
            <p:ph type="subTitle" idx="1"/>
          </p:nvPr>
        </p:nvSpPr>
        <p:spPr/>
        <p:txBody>
          <a:bodyPr>
            <a:normAutofit fontScale="70000" lnSpcReduction="20000"/>
          </a:bodyPr>
          <a:lstStyle/>
          <a:p>
            <a:r>
              <a:rPr lang="tr-TR" dirty="0"/>
              <a:t>IoT </a:t>
            </a:r>
            <a:r>
              <a:rPr lang="tr-TR" dirty="0" smtClean="0"/>
              <a:t>Sistemlerinde Güvenlik</a:t>
            </a:r>
          </a:p>
          <a:p>
            <a:r>
              <a:rPr lang="tr-TR" dirty="0"/>
              <a:t>IoT Sistemlerinin Güvenliğini Arttırabilecek </a:t>
            </a:r>
            <a:r>
              <a:rPr lang="tr-TR" dirty="0" smtClean="0"/>
              <a:t>Önlemler</a:t>
            </a:r>
          </a:p>
          <a:p>
            <a:r>
              <a:rPr lang="tr-TR" dirty="0"/>
              <a:t>IoT ve </a:t>
            </a:r>
            <a:r>
              <a:rPr lang="tr-TR" dirty="0" smtClean="0"/>
              <a:t>Gizlilik</a:t>
            </a:r>
          </a:p>
          <a:p>
            <a:r>
              <a:rPr lang="tr-TR" dirty="0"/>
              <a:t>IoT ve </a:t>
            </a:r>
            <a:r>
              <a:rPr lang="tr-TR" dirty="0" smtClean="0"/>
              <a:t>Etik</a:t>
            </a:r>
            <a:endParaRPr lang="tr-TR" dirty="0"/>
          </a:p>
        </p:txBody>
      </p:sp>
    </p:spTree>
    <p:extLst>
      <p:ext uri="{BB962C8B-B14F-4D97-AF65-F5344CB8AC3E}">
        <p14:creationId xmlns:p14="http://schemas.microsoft.com/office/powerpoint/2010/main" val="355761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Sistemlerinin Güvenliğini Arttırabilecek Önlemler</a:t>
            </a:r>
            <a:endParaRPr lang="tr-TR" dirty="0"/>
          </a:p>
        </p:txBody>
      </p:sp>
      <p:sp>
        <p:nvSpPr>
          <p:cNvPr id="3" name="İçerik Yer Tutucusu 2"/>
          <p:cNvSpPr>
            <a:spLocks noGrp="1"/>
          </p:cNvSpPr>
          <p:nvPr>
            <p:ph idx="1"/>
          </p:nvPr>
        </p:nvSpPr>
        <p:spPr>
          <a:xfrm>
            <a:off x="680322" y="2336872"/>
            <a:ext cx="9769964" cy="4063927"/>
          </a:xfrm>
        </p:spPr>
        <p:txBody>
          <a:bodyPr>
            <a:normAutofit/>
          </a:bodyPr>
          <a:lstStyle/>
          <a:p>
            <a:pPr marL="457200" indent="-457200">
              <a:buFont typeface="+mj-lt"/>
              <a:buAutoNum type="arabicPeriod"/>
            </a:pPr>
            <a:r>
              <a:rPr lang="tr-TR" dirty="0" smtClean="0"/>
              <a:t>Varsayılan </a:t>
            </a:r>
            <a:r>
              <a:rPr lang="tr-TR" dirty="0"/>
              <a:t>şifreleri kullanmama</a:t>
            </a:r>
          </a:p>
          <a:p>
            <a:r>
              <a:rPr lang="tr-TR" dirty="0" smtClean="0"/>
              <a:t>Birçok </a:t>
            </a:r>
            <a:r>
              <a:rPr lang="tr-TR" dirty="0"/>
              <a:t>IoT cihazı fabrika ayarlarında varsayılan olarak kullanılan şifre ile programlanmaktadır. </a:t>
            </a:r>
            <a:endParaRPr lang="tr-TR" dirty="0" smtClean="0"/>
          </a:p>
          <a:p>
            <a:r>
              <a:rPr lang="tr-TR" dirty="0" smtClean="0"/>
              <a:t>Ev </a:t>
            </a:r>
            <a:r>
              <a:rPr lang="tr-TR" dirty="0"/>
              <a:t>ve işletme kullanıcıları, IoT sistemi kurarken varsayılan şifrelerin hemen değiştirmesi ve varsayılan şifreleri değiştirmeye izin vermeyen sistemlerin satın almaması gerekmektedir. </a:t>
            </a:r>
            <a:endParaRPr lang="tr-TR" dirty="0" smtClean="0"/>
          </a:p>
          <a:p>
            <a:r>
              <a:rPr lang="tr-TR" dirty="0" smtClean="0"/>
              <a:t>Aksi </a:t>
            </a:r>
            <a:r>
              <a:rPr lang="tr-TR" dirty="0"/>
              <a:t>durumda, cihaz bilgisine sahip </a:t>
            </a:r>
            <a:r>
              <a:rPr lang="tr-TR" dirty="0" err="1"/>
              <a:t>hackerlar</a:t>
            </a:r>
            <a:r>
              <a:rPr lang="tr-TR" dirty="0"/>
              <a:t> tarafından IoT sistemleri dışarıdan kontrol edilebilir.</a:t>
            </a:r>
          </a:p>
        </p:txBody>
      </p:sp>
    </p:spTree>
    <p:extLst>
      <p:ext uri="{BB962C8B-B14F-4D97-AF65-F5344CB8AC3E}">
        <p14:creationId xmlns:p14="http://schemas.microsoft.com/office/powerpoint/2010/main" val="24291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Sistemlerinin Güvenliğini Arttırabilecek Önlemler</a:t>
            </a:r>
            <a:endParaRPr lang="tr-TR" dirty="0"/>
          </a:p>
        </p:txBody>
      </p:sp>
      <p:sp>
        <p:nvSpPr>
          <p:cNvPr id="3" name="İçerik Yer Tutucusu 2"/>
          <p:cNvSpPr>
            <a:spLocks noGrp="1"/>
          </p:cNvSpPr>
          <p:nvPr>
            <p:ph idx="1"/>
          </p:nvPr>
        </p:nvSpPr>
        <p:spPr>
          <a:xfrm>
            <a:off x="680322" y="2336872"/>
            <a:ext cx="5178497" cy="4063927"/>
          </a:xfrm>
        </p:spPr>
        <p:txBody>
          <a:bodyPr>
            <a:normAutofit/>
          </a:bodyPr>
          <a:lstStyle/>
          <a:p>
            <a:pPr marL="457200" indent="-457200">
              <a:buFont typeface="+mj-lt"/>
              <a:buAutoNum type="arabicPeriod" startAt="2"/>
            </a:pPr>
            <a:r>
              <a:rPr lang="tr-TR" dirty="0"/>
              <a:t>Cihazların belirli </a:t>
            </a:r>
            <a:r>
              <a:rPr lang="tr-TR" dirty="0" smtClean="0"/>
              <a:t>aralıklara </a:t>
            </a:r>
            <a:r>
              <a:rPr lang="tr-TR" dirty="0"/>
              <a:t>güncelleme</a:t>
            </a:r>
          </a:p>
          <a:p>
            <a:r>
              <a:rPr lang="tr-TR" dirty="0"/>
              <a:t>IoT cihaz güncellemelerini dikkate almamak, işletmeleri büyük güvenlik açıkları riskine sokabilir</a:t>
            </a:r>
            <a:r>
              <a:rPr lang="tr-TR" dirty="0" smtClean="0"/>
              <a:t>.</a:t>
            </a:r>
          </a:p>
          <a:p>
            <a:r>
              <a:rPr lang="tr-TR" dirty="0" smtClean="0"/>
              <a:t> </a:t>
            </a:r>
            <a:r>
              <a:rPr lang="tr-TR" dirty="0"/>
              <a:t>Güncelleme veya yama olanağı olmayan cihazları satın </a:t>
            </a:r>
            <a:r>
              <a:rPr lang="tr-TR" dirty="0" smtClean="0"/>
              <a:t>almaktan </a:t>
            </a:r>
            <a:r>
              <a:rPr lang="tr-TR" dirty="0"/>
              <a:t>kaçınılmalıdır.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819" y="2965269"/>
            <a:ext cx="6107609" cy="3435530"/>
          </a:xfrm>
          <a:prstGeom prst="rect">
            <a:avLst/>
          </a:prstGeom>
        </p:spPr>
      </p:pic>
    </p:spTree>
    <p:extLst>
      <p:ext uri="{BB962C8B-B14F-4D97-AF65-F5344CB8AC3E}">
        <p14:creationId xmlns:p14="http://schemas.microsoft.com/office/powerpoint/2010/main" val="413374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Sistemlerinin Güvenliğini Arttırabilecek Önlemler</a:t>
            </a:r>
            <a:endParaRPr lang="tr-TR" dirty="0"/>
          </a:p>
        </p:txBody>
      </p:sp>
      <p:sp>
        <p:nvSpPr>
          <p:cNvPr id="3" name="İçerik Yer Tutucusu 2"/>
          <p:cNvSpPr>
            <a:spLocks noGrp="1"/>
          </p:cNvSpPr>
          <p:nvPr>
            <p:ph idx="1"/>
          </p:nvPr>
        </p:nvSpPr>
        <p:spPr>
          <a:xfrm>
            <a:off x="680322" y="2336872"/>
            <a:ext cx="10279415" cy="4063927"/>
          </a:xfrm>
        </p:spPr>
        <p:txBody>
          <a:bodyPr>
            <a:normAutofit/>
          </a:bodyPr>
          <a:lstStyle/>
          <a:p>
            <a:pPr marL="457200" indent="-457200">
              <a:buFont typeface="+mj-lt"/>
              <a:buAutoNum type="arabicPeriod" startAt="3"/>
            </a:pPr>
            <a:r>
              <a:rPr lang="tr-TR" dirty="0" smtClean="0"/>
              <a:t>Verilerin </a:t>
            </a:r>
            <a:r>
              <a:rPr lang="tr-TR" dirty="0"/>
              <a:t>risk grubuna göre güvenlik önlemlerinin arttırılması</a:t>
            </a:r>
          </a:p>
          <a:p>
            <a:r>
              <a:rPr lang="tr-TR" dirty="0"/>
              <a:t>Sistemdeki verilerin niteliğine göre güvenliğe duyulan ihtiyaç değişebilir. </a:t>
            </a:r>
            <a:endParaRPr lang="tr-TR" dirty="0" smtClean="0"/>
          </a:p>
          <a:p>
            <a:r>
              <a:rPr lang="tr-TR" dirty="0" smtClean="0"/>
              <a:t>Örneğin</a:t>
            </a:r>
            <a:r>
              <a:rPr lang="tr-TR" dirty="0"/>
              <a:t>, devlet kurumları ve bankaların güçlü güvenlik uygulamalarına ihtiyacı varken. Hobi amaçlı uygulamaların minimum güvenlik kriterlerini sağlaması yeterli olacaktır.</a:t>
            </a:r>
          </a:p>
        </p:txBody>
      </p:sp>
    </p:spTree>
    <p:extLst>
      <p:ext uri="{BB962C8B-B14F-4D97-AF65-F5344CB8AC3E}">
        <p14:creationId xmlns:p14="http://schemas.microsoft.com/office/powerpoint/2010/main" val="12955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Sistemlerinin Güvenliğini Arttırabilecek Önlemler</a:t>
            </a:r>
            <a:endParaRPr lang="tr-TR" dirty="0"/>
          </a:p>
        </p:txBody>
      </p:sp>
      <p:sp>
        <p:nvSpPr>
          <p:cNvPr id="3" name="İçerik Yer Tutucusu 2"/>
          <p:cNvSpPr>
            <a:spLocks noGrp="1"/>
          </p:cNvSpPr>
          <p:nvPr>
            <p:ph idx="1"/>
          </p:nvPr>
        </p:nvSpPr>
        <p:spPr>
          <a:xfrm>
            <a:off x="680322" y="2336872"/>
            <a:ext cx="10279415" cy="4063927"/>
          </a:xfrm>
        </p:spPr>
        <p:txBody>
          <a:bodyPr>
            <a:normAutofit/>
          </a:bodyPr>
          <a:lstStyle/>
          <a:p>
            <a:pPr marL="457200" indent="-457200">
              <a:buFont typeface="+mj-lt"/>
              <a:buAutoNum type="arabicPeriod" startAt="4"/>
            </a:pPr>
            <a:r>
              <a:rPr lang="tr-TR" dirty="0"/>
              <a:t>Bütünsel bir güvenlik yaklaşımı oluşturulmalıdır.</a:t>
            </a:r>
          </a:p>
          <a:p>
            <a:r>
              <a:rPr lang="tr-TR" dirty="0"/>
              <a:t>Geleneksel güvenlik modelleri, </a:t>
            </a:r>
            <a:r>
              <a:rPr lang="tr-TR" dirty="0" err="1"/>
              <a:t>IoT'nin</a:t>
            </a:r>
            <a:r>
              <a:rPr lang="tr-TR" dirty="0"/>
              <a:t> çok katmanlı yapısını ve bununla birlikte gelen büyük güvenlik açıklarını hesaba katmamaktadır. </a:t>
            </a:r>
            <a:endParaRPr lang="tr-TR" dirty="0" smtClean="0"/>
          </a:p>
          <a:p>
            <a:r>
              <a:rPr lang="tr-TR" dirty="0" smtClean="0"/>
              <a:t>IoT </a:t>
            </a:r>
            <a:r>
              <a:rPr lang="tr-TR" dirty="0"/>
              <a:t>güvenlik uygulamalarının oluşturulmasında gerçek teknoloji, insan faktörü ve kültürü birleştiren bütünsel bir yaklaşım geliştirmek gerekmektedir.</a:t>
            </a:r>
          </a:p>
          <a:p>
            <a:r>
              <a:rPr lang="tr-TR" dirty="0"/>
              <a:t>İşletmelerde özellikle personelin siber saldırı ve güvenlik açıkları hakkında farkındalık kazanmaları gerekmektedir.</a:t>
            </a:r>
          </a:p>
        </p:txBody>
      </p:sp>
    </p:spTree>
    <p:extLst>
      <p:ext uri="{BB962C8B-B14F-4D97-AF65-F5344CB8AC3E}">
        <p14:creationId xmlns:p14="http://schemas.microsoft.com/office/powerpoint/2010/main" val="96786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Sistemlerinin Güvenliğini Arttırabilecek Önlemler</a:t>
            </a:r>
            <a:endParaRPr lang="tr-TR" dirty="0"/>
          </a:p>
        </p:txBody>
      </p:sp>
      <p:sp>
        <p:nvSpPr>
          <p:cNvPr id="3" name="İçerik Yer Tutucusu 2"/>
          <p:cNvSpPr>
            <a:spLocks noGrp="1"/>
          </p:cNvSpPr>
          <p:nvPr>
            <p:ph idx="1"/>
          </p:nvPr>
        </p:nvSpPr>
        <p:spPr>
          <a:xfrm>
            <a:off x="680322" y="2336872"/>
            <a:ext cx="10279415" cy="4063927"/>
          </a:xfrm>
        </p:spPr>
        <p:txBody>
          <a:bodyPr>
            <a:normAutofit/>
          </a:bodyPr>
          <a:lstStyle/>
          <a:p>
            <a:pPr marL="457200" indent="-457200">
              <a:buFont typeface="+mj-lt"/>
              <a:buAutoNum type="arabicPeriod" startAt="5"/>
            </a:pPr>
            <a:r>
              <a:rPr lang="tr-TR" dirty="0" smtClean="0"/>
              <a:t>Güvenlik </a:t>
            </a:r>
            <a:r>
              <a:rPr lang="tr-TR" dirty="0"/>
              <a:t>düzeyini güncel tutma</a:t>
            </a:r>
          </a:p>
          <a:p>
            <a:r>
              <a:rPr lang="tr-TR" dirty="0"/>
              <a:t>IoT sistemleri, ürün yaşam döngüsü boyunca hassas verileri sürekli toplarlar. </a:t>
            </a:r>
            <a:endParaRPr lang="tr-TR" dirty="0" smtClean="0"/>
          </a:p>
          <a:p>
            <a:r>
              <a:rPr lang="tr-TR" dirty="0" smtClean="0"/>
              <a:t>Sistem </a:t>
            </a:r>
            <a:r>
              <a:rPr lang="tr-TR" dirty="0"/>
              <a:t>eski olarak görüldüğünde güncellenmeme ve güvenlik prosedürlerinin tekrarlanmama olasılığı doğmaktadır. </a:t>
            </a:r>
            <a:endParaRPr lang="tr-TR" dirty="0" smtClean="0"/>
          </a:p>
          <a:p>
            <a:r>
              <a:rPr lang="tr-TR" dirty="0" smtClean="0"/>
              <a:t>Bu </a:t>
            </a:r>
            <a:r>
              <a:rPr lang="tr-TR" dirty="0"/>
              <a:t>durum güvenlik açığı yaratarak işletmelere ciddi zararlar verebilir.</a:t>
            </a:r>
          </a:p>
        </p:txBody>
      </p:sp>
    </p:spTree>
    <p:extLst>
      <p:ext uri="{BB962C8B-B14F-4D97-AF65-F5344CB8AC3E}">
        <p14:creationId xmlns:p14="http://schemas.microsoft.com/office/powerpoint/2010/main" val="292924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Gizlilik</a:t>
            </a:r>
          </a:p>
        </p:txBody>
      </p:sp>
      <p:sp>
        <p:nvSpPr>
          <p:cNvPr id="3" name="İçerik Yer Tutucusu 2"/>
          <p:cNvSpPr>
            <a:spLocks noGrp="1"/>
          </p:cNvSpPr>
          <p:nvPr>
            <p:ph idx="1"/>
          </p:nvPr>
        </p:nvSpPr>
        <p:spPr>
          <a:xfrm>
            <a:off x="680322" y="2336872"/>
            <a:ext cx="10279415" cy="4063927"/>
          </a:xfrm>
        </p:spPr>
        <p:txBody>
          <a:bodyPr>
            <a:normAutofit/>
          </a:bodyPr>
          <a:lstStyle/>
          <a:p>
            <a:r>
              <a:rPr lang="tr-TR" dirty="0"/>
              <a:t>Sürekli olarak veri toplayan sensörler ile </a:t>
            </a:r>
            <a:r>
              <a:rPr lang="tr-TR" dirty="0" err="1"/>
              <a:t>IoT</a:t>
            </a:r>
            <a:r>
              <a:rPr lang="tr-TR" dirty="0"/>
              <a:t> </a:t>
            </a:r>
            <a:r>
              <a:rPr lang="tr-TR" dirty="0" smtClean="0"/>
              <a:t>sistemleri, </a:t>
            </a:r>
            <a:r>
              <a:rPr lang="tr-TR" dirty="0"/>
              <a:t>gizlilikte potansiyel bir risktir.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296" y="2818631"/>
            <a:ext cx="4401639" cy="3891049"/>
          </a:xfrm>
          <a:prstGeom prst="rect">
            <a:avLst/>
          </a:prstGeom>
        </p:spPr>
      </p:pic>
    </p:spTree>
    <p:extLst>
      <p:ext uri="{BB962C8B-B14F-4D97-AF65-F5344CB8AC3E}">
        <p14:creationId xmlns:p14="http://schemas.microsoft.com/office/powerpoint/2010/main" val="79944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Gizlilik</a:t>
            </a:r>
          </a:p>
        </p:txBody>
      </p:sp>
      <p:sp>
        <p:nvSpPr>
          <p:cNvPr id="3" name="İçerik Yer Tutucusu 2"/>
          <p:cNvSpPr>
            <a:spLocks noGrp="1"/>
          </p:cNvSpPr>
          <p:nvPr>
            <p:ph idx="1"/>
          </p:nvPr>
        </p:nvSpPr>
        <p:spPr>
          <a:xfrm>
            <a:off x="680322" y="2336872"/>
            <a:ext cx="10279415" cy="4063927"/>
          </a:xfrm>
        </p:spPr>
        <p:txBody>
          <a:bodyPr>
            <a:normAutofit/>
          </a:bodyPr>
          <a:lstStyle/>
          <a:p>
            <a:pPr marL="0" indent="0">
              <a:buNone/>
            </a:pPr>
            <a:r>
              <a:rPr lang="tr-TR" dirty="0"/>
              <a:t>Basit bir Akıllı ev sisteminde aşağıdaki veriler rahatlıkla toplanabilir. </a:t>
            </a:r>
          </a:p>
          <a:p>
            <a:r>
              <a:rPr lang="tr-TR" sz="2000" dirty="0" smtClean="0"/>
              <a:t>Akıllı </a:t>
            </a:r>
            <a:r>
              <a:rPr lang="tr-TR" sz="2000" dirty="0"/>
              <a:t>kahve makinesinin ne zaman çalıştırıldığı verisi ile ne zaman uyandığınız.</a:t>
            </a:r>
          </a:p>
          <a:p>
            <a:r>
              <a:rPr lang="tr-TR" sz="2000" dirty="0"/>
              <a:t>Akıllı diş fırçası sayesinde dişlerinizi ne kadar iyi fırçaladığınız.</a:t>
            </a:r>
          </a:p>
          <a:p>
            <a:r>
              <a:rPr lang="tr-TR" sz="2000" dirty="0"/>
              <a:t>Akıllı hoparlörünüz sayesinde hangi radyo istasyonunu dinlediğiniz.</a:t>
            </a:r>
          </a:p>
          <a:p>
            <a:r>
              <a:rPr lang="tr-TR" sz="2000" dirty="0"/>
              <a:t>Akıllı fırın veya buzdolabı sayesinde ne tür yiyecekler yediğiniz.</a:t>
            </a:r>
          </a:p>
          <a:p>
            <a:r>
              <a:rPr lang="tr-TR" sz="2000" dirty="0"/>
              <a:t>Akıllı oyuncaklar sayesinde çocuklarınızın ne düşündüğü,</a:t>
            </a:r>
          </a:p>
          <a:p>
            <a:r>
              <a:rPr lang="tr-TR" sz="2000" dirty="0"/>
              <a:t>Akıllı kapı zili ve güvenlik sistemi sayesinde sizi ziyaret edenler ve eve giriş çıkış saatleriniz.</a:t>
            </a:r>
          </a:p>
        </p:txBody>
      </p:sp>
    </p:spTree>
    <p:extLst>
      <p:ext uri="{BB962C8B-B14F-4D97-AF65-F5344CB8AC3E}">
        <p14:creationId xmlns:p14="http://schemas.microsoft.com/office/powerpoint/2010/main" val="8832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Gizlilik</a:t>
            </a:r>
          </a:p>
        </p:txBody>
      </p:sp>
      <p:sp>
        <p:nvSpPr>
          <p:cNvPr id="3" name="İçerik Yer Tutucusu 2"/>
          <p:cNvSpPr>
            <a:spLocks noGrp="1"/>
          </p:cNvSpPr>
          <p:nvPr>
            <p:ph idx="1"/>
          </p:nvPr>
        </p:nvSpPr>
        <p:spPr>
          <a:xfrm>
            <a:off x="680322" y="2336872"/>
            <a:ext cx="10279415" cy="4063927"/>
          </a:xfrm>
        </p:spPr>
        <p:txBody>
          <a:bodyPr>
            <a:normAutofit/>
          </a:bodyPr>
          <a:lstStyle/>
          <a:p>
            <a:pPr marL="0" indent="0">
              <a:buNone/>
            </a:pPr>
            <a:r>
              <a:rPr lang="tr-TR" dirty="0"/>
              <a:t>Bazı durumlarda veri toplamak üründen daha değerli olabilir. </a:t>
            </a:r>
            <a:endParaRPr lang="tr-TR" dirty="0" smtClean="0"/>
          </a:p>
          <a:p>
            <a:pPr marL="0" indent="0">
              <a:buNone/>
            </a:pPr>
            <a:r>
              <a:rPr lang="tr-TR" dirty="0" smtClean="0"/>
              <a:t>Ürünü </a:t>
            </a:r>
            <a:r>
              <a:rPr lang="tr-TR" dirty="0"/>
              <a:t>satmak yerine, üründen elde edilecek veriyi satmak üzerine kurulu birçok iş modeli oluşmaktadır. </a:t>
            </a:r>
            <a:endParaRPr lang="tr-TR" dirty="0" smtClean="0"/>
          </a:p>
          <a:p>
            <a:pPr marL="0" indent="0">
              <a:buNone/>
            </a:pPr>
            <a:r>
              <a:rPr lang="tr-TR" dirty="0" smtClean="0"/>
              <a:t>Bu </a:t>
            </a:r>
            <a:r>
              <a:rPr lang="tr-TR" dirty="0"/>
              <a:t>verilere ne olduğu hayati önem taşıyan bir gizlilik meselesidir. </a:t>
            </a:r>
            <a:endParaRPr lang="tr-TR" dirty="0" smtClean="0"/>
          </a:p>
          <a:p>
            <a:pPr marL="0" indent="0">
              <a:buNone/>
            </a:pPr>
            <a:r>
              <a:rPr lang="tr-TR" dirty="0" smtClean="0"/>
              <a:t>Tüm </a:t>
            </a:r>
            <a:r>
              <a:rPr lang="tr-TR" dirty="0"/>
              <a:t>akıllı ev şirketleri iş modelini verileri toplayıp satma konusunda kurmasa bile bazı şirketler yapmaktadır.</a:t>
            </a:r>
            <a:endParaRPr lang="tr-TR" sz="2000" dirty="0"/>
          </a:p>
        </p:txBody>
      </p:sp>
    </p:spTree>
    <p:extLst>
      <p:ext uri="{BB962C8B-B14F-4D97-AF65-F5344CB8AC3E}">
        <p14:creationId xmlns:p14="http://schemas.microsoft.com/office/powerpoint/2010/main" val="393880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Gizlilik</a:t>
            </a:r>
          </a:p>
        </p:txBody>
      </p:sp>
      <p:sp>
        <p:nvSpPr>
          <p:cNvPr id="3" name="İçerik Yer Tutucusu 2"/>
          <p:cNvSpPr>
            <a:spLocks noGrp="1"/>
          </p:cNvSpPr>
          <p:nvPr>
            <p:ph idx="1"/>
          </p:nvPr>
        </p:nvSpPr>
        <p:spPr>
          <a:xfrm>
            <a:off x="680322" y="2336872"/>
            <a:ext cx="10279415" cy="4063927"/>
          </a:xfrm>
        </p:spPr>
        <p:txBody>
          <a:bodyPr>
            <a:normAutofit/>
          </a:bodyPr>
          <a:lstStyle/>
          <a:p>
            <a:r>
              <a:rPr lang="tr-TR" dirty="0"/>
              <a:t>Ayrıca, şaşırtıcı bir şekilde ayrıntılı bir resim oluşturmak için IoT verileri diğer verilerle birleştirilebilir. </a:t>
            </a:r>
            <a:endParaRPr lang="tr-TR" dirty="0" smtClean="0"/>
          </a:p>
          <a:p>
            <a:r>
              <a:rPr lang="tr-TR" dirty="0" smtClean="0"/>
              <a:t>Yapılan </a:t>
            </a:r>
            <a:r>
              <a:rPr lang="tr-TR" dirty="0"/>
              <a:t>bir araştırmada birkaç farklı </a:t>
            </a:r>
            <a:r>
              <a:rPr lang="tr-TR" dirty="0" err="1"/>
              <a:t>sensör</a:t>
            </a:r>
            <a:r>
              <a:rPr lang="tr-TR" dirty="0"/>
              <a:t> okumasından bir kişi hakkında çok şey öğrenmenin çok kolay olduğu ortaya çıkmıştır. </a:t>
            </a:r>
            <a:endParaRPr lang="tr-TR" dirty="0" smtClean="0"/>
          </a:p>
          <a:p>
            <a:r>
              <a:rPr lang="tr-TR" dirty="0" smtClean="0"/>
              <a:t>Araştırmacılar</a:t>
            </a:r>
            <a:r>
              <a:rPr lang="tr-TR" dirty="0"/>
              <a:t>, yalnızca evin enerji tüketimini, karbon monoksit ve karbondioksit düzeylerini, sıcaklığı ve nemi gün boyunca belirten veri grafiklerini analiz ederek birinin akşam yemeğinde ne yaptığını bulabilmektedir.</a:t>
            </a:r>
            <a:endParaRPr lang="tr-TR" sz="2000" dirty="0"/>
          </a:p>
        </p:txBody>
      </p:sp>
    </p:spTree>
    <p:extLst>
      <p:ext uri="{BB962C8B-B14F-4D97-AF65-F5344CB8AC3E}">
        <p14:creationId xmlns:p14="http://schemas.microsoft.com/office/powerpoint/2010/main" val="310506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a:t>
            </a:r>
            <a:r>
              <a:rPr lang="tr-TR" dirty="0" smtClean="0"/>
              <a:t>Etik</a:t>
            </a:r>
            <a:endParaRPr lang="tr-TR" dirty="0"/>
          </a:p>
        </p:txBody>
      </p:sp>
      <p:sp>
        <p:nvSpPr>
          <p:cNvPr id="3" name="İçerik Yer Tutucusu 2"/>
          <p:cNvSpPr>
            <a:spLocks noGrp="1"/>
          </p:cNvSpPr>
          <p:nvPr>
            <p:ph idx="1"/>
          </p:nvPr>
        </p:nvSpPr>
        <p:spPr>
          <a:xfrm>
            <a:off x="680323" y="2336872"/>
            <a:ext cx="5119586" cy="4063927"/>
          </a:xfrm>
        </p:spPr>
        <p:txBody>
          <a:bodyPr>
            <a:normAutofit/>
          </a:bodyPr>
          <a:lstStyle/>
          <a:p>
            <a:r>
              <a:rPr lang="tr-TR" dirty="0"/>
              <a:t>IoT fiziksel dünyayı dijitalleştirdiği kadar dijital dünyayı da fiziksel forma sokmaktadır. </a:t>
            </a:r>
            <a:endParaRPr lang="tr-TR" dirty="0" smtClean="0"/>
          </a:p>
          <a:p>
            <a:r>
              <a:rPr lang="tr-TR" dirty="0" smtClean="0"/>
              <a:t>Dolayısıyla</a:t>
            </a:r>
            <a:r>
              <a:rPr lang="tr-TR" dirty="0"/>
              <a:t>, IoT cihazlarında istenmeyen durumlar oluşursa, gerçek </a:t>
            </a:r>
            <a:r>
              <a:rPr lang="tr-TR" dirty="0" smtClean="0"/>
              <a:t>dünyada </a:t>
            </a:r>
            <a:r>
              <a:rPr lang="tr-TR" dirty="0"/>
              <a:t>önemli </a:t>
            </a:r>
            <a:r>
              <a:rPr lang="tr-TR" dirty="0" smtClean="0"/>
              <a:t>sonuçlar doğurabilir.</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108" y="2207623"/>
            <a:ext cx="5778812" cy="4338637"/>
          </a:xfrm>
          <a:prstGeom prst="rect">
            <a:avLst/>
          </a:prstGeom>
        </p:spPr>
      </p:pic>
    </p:spTree>
    <p:extLst>
      <p:ext uri="{BB962C8B-B14F-4D97-AF65-F5344CB8AC3E}">
        <p14:creationId xmlns:p14="http://schemas.microsoft.com/office/powerpoint/2010/main" val="12714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3"/>
            <a:ext cx="5851108" cy="3599316"/>
          </a:xfrm>
        </p:spPr>
        <p:txBody>
          <a:bodyPr/>
          <a:lstStyle/>
          <a:p>
            <a:r>
              <a:rPr lang="tr-TR" dirty="0"/>
              <a:t>IoT cihazı, akıllı telefon uygulaması kullanılarak açılabilen bir ampul veya akıllı termostat gibi sade bir ürün olabilir. Yumuşak bir oyuncak içinde de yer alabilir, sürücüsüz bir kamyon ya da binlerce </a:t>
            </a:r>
            <a:r>
              <a:rPr lang="tr-TR" dirty="0" err="1"/>
              <a:t>sensörle</a:t>
            </a:r>
            <a:r>
              <a:rPr lang="tr-TR" dirty="0"/>
              <a:t> dolu bir devasa bir sistem de olabilir. Daha da büyük ölçekte tüm bir şehir tek bir sistem dahilinde akıllı hale getirilebilir.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720" y="2336873"/>
            <a:ext cx="5222876" cy="3135086"/>
          </a:xfrm>
          <a:prstGeom prst="rect">
            <a:avLst/>
          </a:prstGeom>
        </p:spPr>
      </p:pic>
    </p:spTree>
    <p:extLst>
      <p:ext uri="{BB962C8B-B14F-4D97-AF65-F5344CB8AC3E}">
        <p14:creationId xmlns:p14="http://schemas.microsoft.com/office/powerpoint/2010/main" val="151127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a:t>
            </a:r>
            <a:r>
              <a:rPr lang="tr-TR" dirty="0" smtClean="0"/>
              <a:t>Etik</a:t>
            </a:r>
            <a:endParaRPr lang="tr-TR" dirty="0"/>
          </a:p>
        </p:txBody>
      </p:sp>
      <p:sp>
        <p:nvSpPr>
          <p:cNvPr id="3" name="İçerik Yer Tutucusu 2"/>
          <p:cNvSpPr>
            <a:spLocks noGrp="1"/>
          </p:cNvSpPr>
          <p:nvPr>
            <p:ph idx="1"/>
          </p:nvPr>
        </p:nvSpPr>
        <p:spPr>
          <a:xfrm>
            <a:off x="680323" y="2336872"/>
            <a:ext cx="9730774" cy="4063927"/>
          </a:xfrm>
        </p:spPr>
        <p:txBody>
          <a:bodyPr>
            <a:normAutofit/>
          </a:bodyPr>
          <a:lstStyle/>
          <a:p>
            <a:r>
              <a:rPr lang="tr-TR" dirty="0"/>
              <a:t>IoT sistemleri bu bağlamda etik (ahlaki) riskler taşımaktadır. Bağlı termostat, kamera veya ocaklar başka ülkeler tarafından casusluk amacı ile kullanılabilir.</a:t>
            </a:r>
          </a:p>
          <a:p>
            <a:r>
              <a:rPr lang="tr-TR" dirty="0"/>
              <a:t>Bir ülkenin IoT sistemlerine (baraj, köprü, elektrik şebekesi vb.) siber saldırılar düzenlenebilir.</a:t>
            </a:r>
          </a:p>
        </p:txBody>
      </p:sp>
    </p:spTree>
    <p:extLst>
      <p:ext uri="{BB962C8B-B14F-4D97-AF65-F5344CB8AC3E}">
        <p14:creationId xmlns:p14="http://schemas.microsoft.com/office/powerpoint/2010/main" val="138270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a:t>
            </a:r>
            <a:r>
              <a:rPr lang="tr-TR" dirty="0" smtClean="0"/>
              <a:t>Etik</a:t>
            </a:r>
            <a:endParaRPr lang="tr-TR" dirty="0"/>
          </a:p>
        </p:txBody>
      </p:sp>
      <p:sp>
        <p:nvSpPr>
          <p:cNvPr id="3" name="İçerik Yer Tutucusu 2"/>
          <p:cNvSpPr>
            <a:spLocks noGrp="1"/>
          </p:cNvSpPr>
          <p:nvPr>
            <p:ph idx="1"/>
          </p:nvPr>
        </p:nvSpPr>
        <p:spPr>
          <a:xfrm>
            <a:off x="680323" y="2336872"/>
            <a:ext cx="9730774" cy="4063927"/>
          </a:xfrm>
        </p:spPr>
        <p:txBody>
          <a:bodyPr>
            <a:normAutofit/>
          </a:bodyPr>
          <a:lstStyle/>
          <a:p>
            <a:r>
              <a:rPr lang="tr-TR" dirty="0"/>
              <a:t>Ayrıca yeni IoT ürünleri çıktıkça etik tartışmalarda ürün bazlı olmaktadır. </a:t>
            </a:r>
            <a:endParaRPr lang="tr-TR" dirty="0" smtClean="0"/>
          </a:p>
          <a:p>
            <a:r>
              <a:rPr lang="tr-TR" dirty="0" smtClean="0"/>
              <a:t>Örneğin</a:t>
            </a:r>
            <a:r>
              <a:rPr lang="tr-TR" dirty="0"/>
              <a:t>, sürücüsüz ve bağlı arabalar </a:t>
            </a:r>
            <a:r>
              <a:rPr lang="tr-TR" dirty="0" smtClean="0"/>
              <a:t>ölümlü </a:t>
            </a:r>
            <a:r>
              <a:rPr lang="tr-TR" dirty="0"/>
              <a:t>bir kazaya karıştığında sorumlu aracın sahibi midir? Üretici firma </a:t>
            </a:r>
            <a:r>
              <a:rPr lang="tr-TR" dirty="0" smtClean="0"/>
              <a:t>mıdır? Yoksa </a:t>
            </a:r>
            <a:r>
              <a:rPr lang="tr-TR" dirty="0"/>
              <a:t>aracın kendisi midir?</a:t>
            </a:r>
          </a:p>
          <a:p>
            <a:r>
              <a:rPr lang="tr-TR" dirty="0"/>
              <a:t>Ya da devlet güvenlik birimleri sürücüsüz ve bağlı araçlar bir suç için kullanıldığında emniyet güçleri aracı kontrol etme yetkisine sahip olmalı mıdır?</a:t>
            </a:r>
          </a:p>
        </p:txBody>
      </p:sp>
    </p:spTree>
    <p:extLst>
      <p:ext uri="{BB962C8B-B14F-4D97-AF65-F5344CB8AC3E}">
        <p14:creationId xmlns:p14="http://schemas.microsoft.com/office/powerpoint/2010/main" val="159392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IoT ve </a:t>
            </a:r>
            <a:r>
              <a:rPr lang="tr-TR" dirty="0" smtClean="0"/>
              <a:t>Etik</a:t>
            </a:r>
            <a:endParaRPr lang="tr-TR" dirty="0"/>
          </a:p>
        </p:txBody>
      </p:sp>
      <p:sp>
        <p:nvSpPr>
          <p:cNvPr id="3" name="İçerik Yer Tutucusu 2"/>
          <p:cNvSpPr>
            <a:spLocks noGrp="1"/>
          </p:cNvSpPr>
          <p:nvPr>
            <p:ph idx="1"/>
          </p:nvPr>
        </p:nvSpPr>
        <p:spPr>
          <a:xfrm>
            <a:off x="680323" y="2336872"/>
            <a:ext cx="9730774" cy="4063927"/>
          </a:xfrm>
        </p:spPr>
        <p:txBody>
          <a:bodyPr>
            <a:normAutofit/>
          </a:bodyPr>
          <a:lstStyle/>
          <a:p>
            <a:r>
              <a:rPr lang="tr-TR" dirty="0" err="1" smtClean="0"/>
              <a:t>IoT’nin</a:t>
            </a:r>
            <a:r>
              <a:rPr lang="tr-TR" dirty="0" smtClean="0"/>
              <a:t> getirdiği bir diğer ahlaki sorun sosyal izolasyondur. İnsanların hizmet alımlarının tamamen cihazlar tarafından gerçekleştirilmesi, sosyal etkileşim ortamını azaltmakta sosyal yapıyı değiştirmektedir.</a:t>
            </a:r>
          </a:p>
          <a:p>
            <a:r>
              <a:rPr lang="tr-TR" dirty="0" smtClean="0"/>
              <a:t>IoT cihazları giderek artmakta ve hayatın her detayında yer almaktadır. Bu cihazlar belirli bir teknolojik altyapıda çalışırlar. Teknolojik altyapıya aşırı bağımlılık ise insanlığın gelecekte öngörülemeyecek risklere karşı savunmasız olduğu anlamına gelebilir. </a:t>
            </a:r>
            <a:endParaRPr lang="tr-TR" dirty="0"/>
          </a:p>
        </p:txBody>
      </p:sp>
    </p:spTree>
    <p:extLst>
      <p:ext uri="{BB962C8B-B14F-4D97-AF65-F5344CB8AC3E}">
        <p14:creationId xmlns:p14="http://schemas.microsoft.com/office/powerpoint/2010/main" val="353617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5851108" cy="4063927"/>
          </a:xfrm>
        </p:spPr>
        <p:txBody>
          <a:bodyPr>
            <a:normAutofit lnSpcReduction="10000"/>
          </a:bodyPr>
          <a:lstStyle/>
          <a:p>
            <a:r>
              <a:rPr lang="tr-TR" dirty="0"/>
              <a:t>IoT terimi genel olarak genellikle bir internet bağlantısına sahip olması beklenmeyen ve ağ ile insan eyleminden bağımsız olarak iletişim kurabilen cihazlar için kullanılır. </a:t>
            </a:r>
            <a:endParaRPr lang="tr-TR" dirty="0" smtClean="0"/>
          </a:p>
          <a:p>
            <a:r>
              <a:rPr lang="tr-TR" dirty="0" smtClean="0"/>
              <a:t>Bu </a:t>
            </a:r>
            <a:r>
              <a:rPr lang="tr-TR" dirty="0"/>
              <a:t>nedenle, bir PC ve akıllı telefonlar (bir çok </a:t>
            </a:r>
            <a:r>
              <a:rPr lang="tr-TR" dirty="0" err="1"/>
              <a:t>sensör</a:t>
            </a:r>
            <a:r>
              <a:rPr lang="tr-TR" dirty="0"/>
              <a:t> ile donatılmış olsa da) genel olarak IoT cihazı olarak kabul edilmez. </a:t>
            </a:r>
            <a:endParaRPr lang="tr-TR" dirty="0" smtClean="0"/>
          </a:p>
          <a:p>
            <a:r>
              <a:rPr lang="tr-TR" dirty="0" smtClean="0"/>
              <a:t>Bununla </a:t>
            </a:r>
            <a:r>
              <a:rPr lang="tr-TR" dirty="0"/>
              <a:t>birlikte, bir akıllı saat, spor bandı veya giyilebilir bir cihaz, IoT cihazı olarak sayılabilir.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73" y="2546971"/>
            <a:ext cx="5467727" cy="3643727"/>
          </a:xfrm>
          <a:prstGeom prst="rect">
            <a:avLst/>
          </a:prstGeom>
        </p:spPr>
      </p:pic>
    </p:spTree>
    <p:extLst>
      <p:ext uri="{BB962C8B-B14F-4D97-AF65-F5344CB8AC3E}">
        <p14:creationId xmlns:p14="http://schemas.microsoft.com/office/powerpoint/2010/main" val="422940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5851108" cy="4063927"/>
          </a:xfrm>
        </p:spPr>
        <p:txBody>
          <a:bodyPr>
            <a:normAutofit/>
          </a:bodyPr>
          <a:lstStyle/>
          <a:p>
            <a:r>
              <a:rPr lang="tr-TR" dirty="0"/>
              <a:t>IoT’de en büyük sorunlardan birisi güvenliktir. </a:t>
            </a:r>
            <a:endParaRPr lang="tr-TR" dirty="0" smtClean="0"/>
          </a:p>
          <a:p>
            <a:r>
              <a:rPr lang="tr-TR" dirty="0" smtClean="0"/>
              <a:t>Sensörler </a:t>
            </a:r>
            <a:r>
              <a:rPr lang="tr-TR" dirty="0"/>
              <a:t>genellikle son derece hassas veriler toplar (</a:t>
            </a:r>
            <a:r>
              <a:rPr lang="tr-TR" dirty="0" err="1"/>
              <a:t>örn</a:t>
            </a:r>
            <a:r>
              <a:rPr lang="tr-TR" dirty="0"/>
              <a:t>: evde kişinin hareketi ve ses komutları). </a:t>
            </a:r>
            <a:endParaRPr lang="tr-TR"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577" y="2336871"/>
            <a:ext cx="4230733" cy="4230733"/>
          </a:xfrm>
          <a:prstGeom prst="rect">
            <a:avLst/>
          </a:prstGeom>
        </p:spPr>
      </p:pic>
    </p:spTree>
    <p:extLst>
      <p:ext uri="{BB962C8B-B14F-4D97-AF65-F5344CB8AC3E}">
        <p14:creationId xmlns:p14="http://schemas.microsoft.com/office/powerpoint/2010/main" val="362312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5851108" cy="4063927"/>
          </a:xfrm>
        </p:spPr>
        <p:txBody>
          <a:bodyPr>
            <a:normAutofit/>
          </a:bodyPr>
          <a:lstStyle/>
          <a:p>
            <a:r>
              <a:rPr lang="tr-TR" dirty="0"/>
              <a:t>Bu verileri güvende tutmak, tüketici güveni için hayati önem taşımaktadır. Ancak şimdiye kadar IoT güvenlik konusunda tatmin edici bir performans sergileyememiştir. </a:t>
            </a:r>
          </a:p>
          <a:p>
            <a:r>
              <a:rPr lang="tr-TR" dirty="0"/>
              <a:t>IoT cihazlarının çoğu, veri haberleşmesinde şifrelemek gibi temel güvenlik önlemlerini çok az yerine getirir.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1" y="2242202"/>
            <a:ext cx="4253266" cy="4253266"/>
          </a:xfrm>
          <a:prstGeom prst="rect">
            <a:avLst/>
          </a:prstGeom>
        </p:spPr>
      </p:pic>
    </p:spTree>
    <p:extLst>
      <p:ext uri="{BB962C8B-B14F-4D97-AF65-F5344CB8AC3E}">
        <p14:creationId xmlns:p14="http://schemas.microsoft.com/office/powerpoint/2010/main" val="11686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5851108" cy="4063927"/>
          </a:xfrm>
        </p:spPr>
        <p:txBody>
          <a:bodyPr>
            <a:normAutofit/>
          </a:bodyPr>
          <a:lstStyle/>
          <a:p>
            <a:r>
              <a:rPr lang="tr-TR" dirty="0"/>
              <a:t>Çoğu IoT cihazının güncelleme özelliğinin olmaması en büyük güvenlik açıklarından biridir. </a:t>
            </a:r>
            <a:endParaRPr lang="tr-TR" dirty="0" smtClean="0"/>
          </a:p>
          <a:p>
            <a:r>
              <a:rPr lang="tr-TR" dirty="0" smtClean="0"/>
              <a:t>Yönlendirici </a:t>
            </a:r>
            <a:r>
              <a:rPr lang="tr-TR" dirty="0"/>
              <a:t>(</a:t>
            </a:r>
            <a:r>
              <a:rPr lang="tr-TR" dirty="0" err="1"/>
              <a:t>Router</a:t>
            </a:r>
            <a:r>
              <a:rPr lang="tr-TR" dirty="0"/>
              <a:t>) ve web kameraları gibi IoT cihazları bilgisayar korsanları tarafından güvenlik açıkları nedeniyle aktif olarak  hedef alınmaktadır.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1" y="2242202"/>
            <a:ext cx="4253266" cy="4253266"/>
          </a:xfrm>
          <a:prstGeom prst="rect">
            <a:avLst/>
          </a:prstGeom>
        </p:spPr>
      </p:pic>
    </p:spTree>
    <p:extLst>
      <p:ext uri="{BB962C8B-B14F-4D97-AF65-F5344CB8AC3E}">
        <p14:creationId xmlns:p14="http://schemas.microsoft.com/office/powerpoint/2010/main" val="366344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9769964" cy="4063927"/>
          </a:xfrm>
        </p:spPr>
        <p:txBody>
          <a:bodyPr>
            <a:normAutofit/>
          </a:bodyPr>
          <a:lstStyle/>
          <a:p>
            <a:r>
              <a:rPr lang="tr-TR" dirty="0"/>
              <a:t>Güvenlik açığı bulunan buzdolapları, fırınlar ve bulaşık makineleri gibi akıllı ev aygıtları bilgisayar korsanlarının kontrolüne geçebilir. </a:t>
            </a:r>
            <a:endParaRPr lang="tr-TR" dirty="0" smtClean="0"/>
          </a:p>
          <a:p>
            <a:r>
              <a:rPr lang="tr-TR" dirty="0" smtClean="0"/>
              <a:t>Araştırmacılar</a:t>
            </a:r>
            <a:r>
              <a:rPr lang="tr-TR" dirty="0"/>
              <a:t>, kolaylıkla ele geçirilebilecek yaklaşık 100.000 web kamerası tespit etmişlerdir. </a:t>
            </a:r>
            <a:endParaRPr lang="tr-TR" dirty="0" smtClean="0"/>
          </a:p>
          <a:p>
            <a:r>
              <a:rPr lang="tr-TR" dirty="0" smtClean="0"/>
              <a:t>Ayrıca</a:t>
            </a:r>
            <a:r>
              <a:rPr lang="tr-TR" dirty="0"/>
              <a:t>, çocuklar için internete bağlı bazı akıllı saatlerde, bilgisayar korsanlarının kullanıcının yerini izlemesine, konuşmaları gizlice dinlemesine ve hatta kullanıcıyla iletişim kurmasına olanak sağlayan güvenlik açıkları içerdiği tespit edilmiştir.</a:t>
            </a:r>
          </a:p>
        </p:txBody>
      </p:sp>
    </p:spTree>
    <p:extLst>
      <p:ext uri="{BB962C8B-B14F-4D97-AF65-F5344CB8AC3E}">
        <p14:creationId xmlns:p14="http://schemas.microsoft.com/office/powerpoint/2010/main" val="97066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9769964" cy="4063927"/>
          </a:xfrm>
        </p:spPr>
        <p:txBody>
          <a:bodyPr>
            <a:normAutofit/>
          </a:bodyPr>
          <a:lstStyle/>
          <a:p>
            <a:r>
              <a:rPr lang="tr-TR" dirty="0"/>
              <a:t>İş dünyası için risk daha da yüksektir. Endüstriyel makinelerin IoT ağlarına bağlanması, bilgisayar korsanlarının bu cihazları keşfetme ve saldırıya maruz kalma riskini artırmaktadır. </a:t>
            </a:r>
            <a:endParaRPr lang="tr-TR" dirty="0" smtClean="0"/>
          </a:p>
          <a:p>
            <a:r>
              <a:rPr lang="tr-TR" dirty="0" smtClean="0"/>
              <a:t>Endüstriyel </a:t>
            </a:r>
            <a:r>
              <a:rPr lang="tr-TR" dirty="0"/>
              <a:t>casusluk veya kritik altyapıya yapılan yıkıcı bir saldırı potansiyel riskler arasında bulunmaktadır. </a:t>
            </a:r>
            <a:endParaRPr lang="tr-TR" dirty="0" smtClean="0"/>
          </a:p>
          <a:p>
            <a:r>
              <a:rPr lang="tr-TR" dirty="0" smtClean="0"/>
              <a:t>Bu </a:t>
            </a:r>
            <a:r>
              <a:rPr lang="tr-TR" dirty="0"/>
              <a:t>işletmelerin </a:t>
            </a:r>
            <a:r>
              <a:rPr lang="tr-TR" dirty="0" err="1"/>
              <a:t>sensör</a:t>
            </a:r>
            <a:r>
              <a:rPr lang="tr-TR" dirty="0"/>
              <a:t> ağlarını, ağ geçitlerini ve diğer bileşenleri veri şifrelemesiyle izole etmesi ve korumaları gerekmektedir. </a:t>
            </a:r>
            <a:endParaRPr lang="tr-TR" dirty="0" smtClean="0"/>
          </a:p>
          <a:p>
            <a:r>
              <a:rPr lang="tr-TR" dirty="0" smtClean="0"/>
              <a:t>Ancak</a:t>
            </a:r>
            <a:r>
              <a:rPr lang="tr-TR" dirty="0"/>
              <a:t>, IoT teknolojisinin mevcut durumunda, kurumlar arasında tutarlı bir IoT güvenlik planlaması olmadığı için veri güvenliğini sağlamakta zorluklar yaşanmaktadır.</a:t>
            </a:r>
          </a:p>
        </p:txBody>
      </p:sp>
    </p:spTree>
    <p:extLst>
      <p:ext uri="{BB962C8B-B14F-4D97-AF65-F5344CB8AC3E}">
        <p14:creationId xmlns:p14="http://schemas.microsoft.com/office/powerpoint/2010/main" val="302536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IoT Sistemlerinde Güvenlik</a:t>
            </a:r>
            <a:endParaRPr lang="tr-TR" dirty="0"/>
          </a:p>
        </p:txBody>
      </p:sp>
      <p:sp>
        <p:nvSpPr>
          <p:cNvPr id="3" name="İçerik Yer Tutucusu 2"/>
          <p:cNvSpPr>
            <a:spLocks noGrp="1"/>
          </p:cNvSpPr>
          <p:nvPr>
            <p:ph idx="1"/>
          </p:nvPr>
        </p:nvSpPr>
        <p:spPr>
          <a:xfrm>
            <a:off x="680322" y="2336872"/>
            <a:ext cx="9769964" cy="4063927"/>
          </a:xfrm>
        </p:spPr>
        <p:txBody>
          <a:bodyPr>
            <a:normAutofit/>
          </a:bodyPr>
          <a:lstStyle/>
          <a:p>
            <a:r>
              <a:rPr lang="tr-TR" dirty="0"/>
              <a:t>IoT, dijital dünya ile fiziksel dünya arasındaki boşluğu giderek kapatmaktadır. </a:t>
            </a:r>
            <a:endParaRPr lang="tr-TR" dirty="0" smtClean="0"/>
          </a:p>
          <a:p>
            <a:r>
              <a:rPr lang="tr-TR" dirty="0" smtClean="0"/>
              <a:t>Bu </a:t>
            </a:r>
            <a:r>
              <a:rPr lang="tr-TR" dirty="0"/>
              <a:t>durumda cihazlara saldırmanın tehlikeli fiziksel sonuçları doğurabileceği anlamına gelmektedir. </a:t>
            </a:r>
            <a:endParaRPr lang="tr-TR" dirty="0" smtClean="0"/>
          </a:p>
          <a:p>
            <a:r>
              <a:rPr lang="tr-TR" dirty="0" smtClean="0"/>
              <a:t>Bir </a:t>
            </a:r>
            <a:r>
              <a:rPr lang="tr-TR" dirty="0"/>
              <a:t>güç istasyonundaki sıcaklığı kontrol eden </a:t>
            </a:r>
            <a:r>
              <a:rPr lang="tr-TR" dirty="0" err="1"/>
              <a:t>sensörlere</a:t>
            </a:r>
            <a:r>
              <a:rPr lang="tr-TR" dirty="0"/>
              <a:t> korsan müdahale etmek operatörleri yıkıcı bir karar alma konusunda </a:t>
            </a:r>
            <a:r>
              <a:rPr lang="tr-TR" dirty="0" smtClean="0"/>
              <a:t>kandırabilir. </a:t>
            </a:r>
          </a:p>
          <a:p>
            <a:r>
              <a:rPr lang="tr-TR" dirty="0" smtClean="0"/>
              <a:t>Sürücüsüz </a:t>
            </a:r>
            <a:r>
              <a:rPr lang="tr-TR" dirty="0"/>
              <a:t>bir arabanın kontrolünü ele geçirmek de felaketle sonuçlanabilir.</a:t>
            </a:r>
          </a:p>
        </p:txBody>
      </p:sp>
    </p:spTree>
    <p:extLst>
      <p:ext uri="{BB962C8B-B14F-4D97-AF65-F5344CB8AC3E}">
        <p14:creationId xmlns:p14="http://schemas.microsoft.com/office/powerpoint/2010/main" val="1110949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40</TotalTime>
  <Words>1106</Words>
  <Application>Microsoft Office PowerPoint</Application>
  <PresentationFormat>Geniş ekran</PresentationFormat>
  <Paragraphs>89</Paragraphs>
  <Slides>22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22</vt:i4>
      </vt:variant>
    </vt:vector>
  </HeadingPairs>
  <TitlesOfParts>
    <vt:vector size="25" baseType="lpstr">
      <vt:lpstr>Arial</vt:lpstr>
      <vt:lpstr>Trebuchet MS</vt:lpstr>
      <vt:lpstr>Berlin</vt:lpstr>
      <vt:lpstr>IoT Sistemlerinde Oluşabilecek Riskler</vt:lpstr>
      <vt:lpstr>IoT Sistemlerinde Güvenlik</vt:lpstr>
      <vt:lpstr>IoT Sistemlerinde Güvenlik</vt:lpstr>
      <vt:lpstr>IoT Sistemlerinde Güvenlik</vt:lpstr>
      <vt:lpstr>IoT Sistemlerinde Güvenlik</vt:lpstr>
      <vt:lpstr>IoT Sistemlerinde Güvenlik</vt:lpstr>
      <vt:lpstr>IoT Sistemlerinde Güvenlik</vt:lpstr>
      <vt:lpstr>IoT Sistemlerinde Güvenlik</vt:lpstr>
      <vt:lpstr>IoT Sistemlerinde Güvenlik</vt:lpstr>
      <vt:lpstr>IoT Sistemlerinin Güvenliğini Arttırabilecek Önlemler</vt:lpstr>
      <vt:lpstr>IoT Sistemlerinin Güvenliğini Arttırabilecek Önlemler</vt:lpstr>
      <vt:lpstr>IoT Sistemlerinin Güvenliğini Arttırabilecek Önlemler</vt:lpstr>
      <vt:lpstr>IoT Sistemlerinin Güvenliğini Arttırabilecek Önlemler</vt:lpstr>
      <vt:lpstr>IoT Sistemlerinin Güvenliğini Arttırabilecek Önlemler</vt:lpstr>
      <vt:lpstr>IoT ve Gizlilik</vt:lpstr>
      <vt:lpstr>IoT ve Gizlilik</vt:lpstr>
      <vt:lpstr>IoT ve Gizlilik</vt:lpstr>
      <vt:lpstr>IoT ve Gizlilik</vt:lpstr>
      <vt:lpstr>IoT ve Etik</vt:lpstr>
      <vt:lpstr>IoT ve Etik</vt:lpstr>
      <vt:lpstr>IoT ve Etik</vt:lpstr>
      <vt:lpstr>IoT ve Etik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Sistemlerinde Oluşabilecek Riskler</dc:title>
  <dc:creator>Windows Kullanıcısı</dc:creator>
  <cp:lastModifiedBy>Windows Kullanıcısı</cp:lastModifiedBy>
  <cp:revision>5</cp:revision>
  <dcterms:created xsi:type="dcterms:W3CDTF">2019-03-13T22:25:55Z</dcterms:created>
  <dcterms:modified xsi:type="dcterms:W3CDTF">2019-03-26T17:50:28Z</dcterms:modified>
</cp:coreProperties>
</file>