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9" r:id="rId3"/>
    <p:sldId id="281" r:id="rId4"/>
    <p:sldId id="282" r:id="rId5"/>
    <p:sldId id="283" r:id="rId6"/>
    <p:sldId id="257" r:id="rId7"/>
    <p:sldId id="258" r:id="rId8"/>
    <p:sldId id="259" r:id="rId9"/>
    <p:sldId id="260" r:id="rId10"/>
    <p:sldId id="261" r:id="rId11"/>
    <p:sldId id="263" r:id="rId12"/>
    <p:sldId id="264" r:id="rId13"/>
    <p:sldId id="284" r:id="rId14"/>
    <p:sldId id="285" r:id="rId15"/>
    <p:sldId id="266" r:id="rId16"/>
    <p:sldId id="270" r:id="rId17"/>
    <p:sldId id="267" r:id="rId18"/>
    <p:sldId id="268" r:id="rId19"/>
    <p:sldId id="271" r:id="rId20"/>
    <p:sldId id="272" r:id="rId21"/>
    <p:sldId id="273" r:id="rId22"/>
    <p:sldId id="274" r:id="rId23"/>
    <p:sldId id="275" r:id="rId24"/>
    <p:sldId id="276" r:id="rId25"/>
    <p:sldId id="278" r:id="rId2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88C113-60E8-4043-AC78-0EAE19228FD6}"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tr-TR"/>
        </a:p>
      </dgm:t>
    </dgm:pt>
    <dgm:pt modelId="{087EE9B5-2AD6-422D-A32F-CD9C7402DFA8}">
      <dgm:prSet phldrT="[Metin]"/>
      <dgm:spPr/>
      <dgm:t>
        <a:bodyPr/>
        <a:lstStyle/>
        <a:p>
          <a:r>
            <a:rPr lang="tr-TR" dirty="0" smtClean="0"/>
            <a:t>IoT</a:t>
          </a:r>
          <a:endParaRPr lang="tr-TR" dirty="0"/>
        </a:p>
      </dgm:t>
    </dgm:pt>
    <dgm:pt modelId="{3B191715-4A0A-464F-9AA4-E6F689A490E9}" type="parTrans" cxnId="{DCDDB290-8CE3-4E84-852F-D3CD738B7E7C}">
      <dgm:prSet/>
      <dgm:spPr/>
      <dgm:t>
        <a:bodyPr/>
        <a:lstStyle/>
        <a:p>
          <a:endParaRPr lang="tr-TR"/>
        </a:p>
      </dgm:t>
    </dgm:pt>
    <dgm:pt modelId="{AE609091-377F-4E80-916C-34C5F1963D3C}" type="sibTrans" cxnId="{DCDDB290-8CE3-4E84-852F-D3CD738B7E7C}">
      <dgm:prSet/>
      <dgm:spPr/>
      <dgm:t>
        <a:bodyPr/>
        <a:lstStyle/>
        <a:p>
          <a:endParaRPr lang="tr-TR"/>
        </a:p>
      </dgm:t>
    </dgm:pt>
    <dgm:pt modelId="{D58EA5FE-3411-4602-940D-EF1741823463}">
      <dgm:prSet phldrT="[Metin]"/>
      <dgm:spPr/>
      <dgm:t>
        <a:bodyPr/>
        <a:lstStyle/>
        <a:p>
          <a:r>
            <a:rPr lang="tr-TR" dirty="0" smtClean="0"/>
            <a:t>Donanım Katmanı</a:t>
          </a:r>
          <a:endParaRPr lang="tr-TR" dirty="0"/>
        </a:p>
      </dgm:t>
    </dgm:pt>
    <dgm:pt modelId="{FABE4211-C5AA-4DAE-96BA-13961A3B5E1A}" type="parTrans" cxnId="{FC7BFAF7-2B13-4824-96BB-EC27EB0310C4}">
      <dgm:prSet/>
      <dgm:spPr/>
      <dgm:t>
        <a:bodyPr/>
        <a:lstStyle/>
        <a:p>
          <a:endParaRPr lang="tr-TR"/>
        </a:p>
      </dgm:t>
    </dgm:pt>
    <dgm:pt modelId="{7D0FD8B9-DA55-458C-AF16-D7CB267DAA02}" type="sibTrans" cxnId="{FC7BFAF7-2B13-4824-96BB-EC27EB0310C4}">
      <dgm:prSet/>
      <dgm:spPr/>
      <dgm:t>
        <a:bodyPr/>
        <a:lstStyle/>
        <a:p>
          <a:endParaRPr lang="tr-TR"/>
        </a:p>
      </dgm:t>
    </dgm:pt>
    <dgm:pt modelId="{B6F83AD9-4836-493E-BE3A-E08141E3AEB6}">
      <dgm:prSet phldrT="[Metin]"/>
      <dgm:spPr/>
      <dgm:t>
        <a:bodyPr/>
        <a:lstStyle/>
        <a:p>
          <a:r>
            <a:rPr lang="tr-TR" dirty="0" smtClean="0"/>
            <a:t>Yazılım Katmanı</a:t>
          </a:r>
          <a:endParaRPr lang="tr-TR" dirty="0"/>
        </a:p>
      </dgm:t>
    </dgm:pt>
    <dgm:pt modelId="{BA4F4400-B57B-410C-BF79-50F3570DE6A2}" type="parTrans" cxnId="{C34C8611-66FF-4BC3-94AB-0D2FCF5CA160}">
      <dgm:prSet/>
      <dgm:spPr/>
      <dgm:t>
        <a:bodyPr/>
        <a:lstStyle/>
        <a:p>
          <a:endParaRPr lang="tr-TR"/>
        </a:p>
      </dgm:t>
    </dgm:pt>
    <dgm:pt modelId="{7F61520A-3C2C-4AF8-BB3D-CF3E029DFD70}" type="sibTrans" cxnId="{C34C8611-66FF-4BC3-94AB-0D2FCF5CA160}">
      <dgm:prSet/>
      <dgm:spPr/>
      <dgm:t>
        <a:bodyPr/>
        <a:lstStyle/>
        <a:p>
          <a:endParaRPr lang="tr-TR"/>
        </a:p>
      </dgm:t>
    </dgm:pt>
    <dgm:pt modelId="{7FB74FA9-E8A7-45B8-B476-F63866ED75AD}">
      <dgm:prSet phldrT="[Metin]"/>
      <dgm:spPr/>
      <dgm:t>
        <a:bodyPr/>
        <a:lstStyle/>
        <a:p>
          <a:r>
            <a:rPr lang="tr-TR" dirty="0" smtClean="0"/>
            <a:t>Ağ Katmanı</a:t>
          </a:r>
          <a:endParaRPr lang="tr-TR" dirty="0"/>
        </a:p>
      </dgm:t>
    </dgm:pt>
    <dgm:pt modelId="{C3E77F52-1CE5-45AF-B3D3-67EE52898458}" type="parTrans" cxnId="{FBB27053-24D1-46B5-8DA4-9D81E3B87BCC}">
      <dgm:prSet/>
      <dgm:spPr/>
      <dgm:t>
        <a:bodyPr/>
        <a:lstStyle/>
        <a:p>
          <a:endParaRPr lang="tr-TR"/>
        </a:p>
      </dgm:t>
    </dgm:pt>
    <dgm:pt modelId="{5A54CFCB-6F5C-4FBB-AA8D-5D0C0E0EB65D}" type="sibTrans" cxnId="{FBB27053-24D1-46B5-8DA4-9D81E3B87BCC}">
      <dgm:prSet/>
      <dgm:spPr/>
      <dgm:t>
        <a:bodyPr/>
        <a:lstStyle/>
        <a:p>
          <a:endParaRPr lang="tr-TR"/>
        </a:p>
      </dgm:t>
    </dgm:pt>
    <dgm:pt modelId="{3A3833AB-3345-43DB-93CF-AE117BE2AF04}" type="pres">
      <dgm:prSet presAssocID="{B088C113-60E8-4043-AC78-0EAE19228FD6}" presName="Name0" presStyleCnt="0">
        <dgm:presLayoutVars>
          <dgm:chMax val="1"/>
          <dgm:chPref val="1"/>
          <dgm:dir/>
          <dgm:animOne val="branch"/>
          <dgm:animLvl val="lvl"/>
        </dgm:presLayoutVars>
      </dgm:prSet>
      <dgm:spPr/>
      <dgm:t>
        <a:bodyPr/>
        <a:lstStyle/>
        <a:p>
          <a:endParaRPr lang="tr-TR"/>
        </a:p>
      </dgm:t>
    </dgm:pt>
    <dgm:pt modelId="{0FEF634E-7991-4B79-9FDC-602FD8E8C233}" type="pres">
      <dgm:prSet presAssocID="{087EE9B5-2AD6-422D-A32F-CD9C7402DFA8}" presName="singleCycle" presStyleCnt="0"/>
      <dgm:spPr/>
    </dgm:pt>
    <dgm:pt modelId="{30CD6149-0800-4755-9390-7D7B315DD4AA}" type="pres">
      <dgm:prSet presAssocID="{087EE9B5-2AD6-422D-A32F-CD9C7402DFA8}" presName="singleCenter" presStyleLbl="node1" presStyleIdx="0" presStyleCnt="4">
        <dgm:presLayoutVars>
          <dgm:chMax val="7"/>
          <dgm:chPref val="7"/>
        </dgm:presLayoutVars>
      </dgm:prSet>
      <dgm:spPr/>
      <dgm:t>
        <a:bodyPr/>
        <a:lstStyle/>
        <a:p>
          <a:endParaRPr lang="tr-TR"/>
        </a:p>
      </dgm:t>
    </dgm:pt>
    <dgm:pt modelId="{8EF6E35A-4242-430F-AE3F-A48BC82709A5}" type="pres">
      <dgm:prSet presAssocID="{FABE4211-C5AA-4DAE-96BA-13961A3B5E1A}" presName="Name56" presStyleLbl="parChTrans1D2" presStyleIdx="0" presStyleCnt="3"/>
      <dgm:spPr/>
      <dgm:t>
        <a:bodyPr/>
        <a:lstStyle/>
        <a:p>
          <a:endParaRPr lang="tr-TR"/>
        </a:p>
      </dgm:t>
    </dgm:pt>
    <dgm:pt modelId="{BE3C994B-09E6-4ACF-8947-0C87E0E4C75A}" type="pres">
      <dgm:prSet presAssocID="{D58EA5FE-3411-4602-940D-EF1741823463}" presName="text0" presStyleLbl="node1" presStyleIdx="1" presStyleCnt="4">
        <dgm:presLayoutVars>
          <dgm:bulletEnabled val="1"/>
        </dgm:presLayoutVars>
      </dgm:prSet>
      <dgm:spPr/>
      <dgm:t>
        <a:bodyPr/>
        <a:lstStyle/>
        <a:p>
          <a:endParaRPr lang="tr-TR"/>
        </a:p>
      </dgm:t>
    </dgm:pt>
    <dgm:pt modelId="{1452ED47-E235-4C3B-9C82-8B732B5A280E}" type="pres">
      <dgm:prSet presAssocID="{BA4F4400-B57B-410C-BF79-50F3570DE6A2}" presName="Name56" presStyleLbl="parChTrans1D2" presStyleIdx="1" presStyleCnt="3"/>
      <dgm:spPr/>
      <dgm:t>
        <a:bodyPr/>
        <a:lstStyle/>
        <a:p>
          <a:endParaRPr lang="tr-TR"/>
        </a:p>
      </dgm:t>
    </dgm:pt>
    <dgm:pt modelId="{3A97E452-B986-45D3-B0AE-7B58D7601F14}" type="pres">
      <dgm:prSet presAssocID="{B6F83AD9-4836-493E-BE3A-E08141E3AEB6}" presName="text0" presStyleLbl="node1" presStyleIdx="2" presStyleCnt="4">
        <dgm:presLayoutVars>
          <dgm:bulletEnabled val="1"/>
        </dgm:presLayoutVars>
      </dgm:prSet>
      <dgm:spPr/>
      <dgm:t>
        <a:bodyPr/>
        <a:lstStyle/>
        <a:p>
          <a:endParaRPr lang="tr-TR"/>
        </a:p>
      </dgm:t>
    </dgm:pt>
    <dgm:pt modelId="{986F1192-3392-4C20-8BAA-D58406353F69}" type="pres">
      <dgm:prSet presAssocID="{C3E77F52-1CE5-45AF-B3D3-67EE52898458}" presName="Name56" presStyleLbl="parChTrans1D2" presStyleIdx="2" presStyleCnt="3"/>
      <dgm:spPr/>
      <dgm:t>
        <a:bodyPr/>
        <a:lstStyle/>
        <a:p>
          <a:endParaRPr lang="tr-TR"/>
        </a:p>
      </dgm:t>
    </dgm:pt>
    <dgm:pt modelId="{68DA3BBE-CF8C-47E5-BEFA-A9E816A00816}" type="pres">
      <dgm:prSet presAssocID="{7FB74FA9-E8A7-45B8-B476-F63866ED75AD}" presName="text0" presStyleLbl="node1" presStyleIdx="3" presStyleCnt="4">
        <dgm:presLayoutVars>
          <dgm:bulletEnabled val="1"/>
        </dgm:presLayoutVars>
      </dgm:prSet>
      <dgm:spPr/>
      <dgm:t>
        <a:bodyPr/>
        <a:lstStyle/>
        <a:p>
          <a:endParaRPr lang="tr-TR"/>
        </a:p>
      </dgm:t>
    </dgm:pt>
  </dgm:ptLst>
  <dgm:cxnLst>
    <dgm:cxn modelId="{2290258B-D76D-4921-B3BC-9E42AEB0D343}" type="presOf" srcId="{C3E77F52-1CE5-45AF-B3D3-67EE52898458}" destId="{986F1192-3392-4C20-8BAA-D58406353F69}" srcOrd="0" destOrd="0" presId="urn:microsoft.com/office/officeart/2008/layout/RadialCluster"/>
    <dgm:cxn modelId="{6A16AD52-3847-4F94-9A41-6F10424BF1C1}" type="presOf" srcId="{D58EA5FE-3411-4602-940D-EF1741823463}" destId="{BE3C994B-09E6-4ACF-8947-0C87E0E4C75A}" srcOrd="0" destOrd="0" presId="urn:microsoft.com/office/officeart/2008/layout/RadialCluster"/>
    <dgm:cxn modelId="{FBB27053-24D1-46B5-8DA4-9D81E3B87BCC}" srcId="{087EE9B5-2AD6-422D-A32F-CD9C7402DFA8}" destId="{7FB74FA9-E8A7-45B8-B476-F63866ED75AD}" srcOrd="2" destOrd="0" parTransId="{C3E77F52-1CE5-45AF-B3D3-67EE52898458}" sibTransId="{5A54CFCB-6F5C-4FBB-AA8D-5D0C0E0EB65D}"/>
    <dgm:cxn modelId="{FC7BFAF7-2B13-4824-96BB-EC27EB0310C4}" srcId="{087EE9B5-2AD6-422D-A32F-CD9C7402DFA8}" destId="{D58EA5FE-3411-4602-940D-EF1741823463}" srcOrd="0" destOrd="0" parTransId="{FABE4211-C5AA-4DAE-96BA-13961A3B5E1A}" sibTransId="{7D0FD8B9-DA55-458C-AF16-D7CB267DAA02}"/>
    <dgm:cxn modelId="{8EF7596D-AA39-41E0-96A9-EBA240489572}" type="presOf" srcId="{BA4F4400-B57B-410C-BF79-50F3570DE6A2}" destId="{1452ED47-E235-4C3B-9C82-8B732B5A280E}" srcOrd="0" destOrd="0" presId="urn:microsoft.com/office/officeart/2008/layout/RadialCluster"/>
    <dgm:cxn modelId="{8E8FE772-0E8A-460E-8BF0-DC464D440159}" type="presOf" srcId="{B088C113-60E8-4043-AC78-0EAE19228FD6}" destId="{3A3833AB-3345-43DB-93CF-AE117BE2AF04}" srcOrd="0" destOrd="0" presId="urn:microsoft.com/office/officeart/2008/layout/RadialCluster"/>
    <dgm:cxn modelId="{D6DEAAE0-B72B-4E9E-AA23-D85A98E2EC26}" type="presOf" srcId="{087EE9B5-2AD6-422D-A32F-CD9C7402DFA8}" destId="{30CD6149-0800-4755-9390-7D7B315DD4AA}" srcOrd="0" destOrd="0" presId="urn:microsoft.com/office/officeart/2008/layout/RadialCluster"/>
    <dgm:cxn modelId="{C34C8611-66FF-4BC3-94AB-0D2FCF5CA160}" srcId="{087EE9B5-2AD6-422D-A32F-CD9C7402DFA8}" destId="{B6F83AD9-4836-493E-BE3A-E08141E3AEB6}" srcOrd="1" destOrd="0" parTransId="{BA4F4400-B57B-410C-BF79-50F3570DE6A2}" sibTransId="{7F61520A-3C2C-4AF8-BB3D-CF3E029DFD70}"/>
    <dgm:cxn modelId="{DCDDB290-8CE3-4E84-852F-D3CD738B7E7C}" srcId="{B088C113-60E8-4043-AC78-0EAE19228FD6}" destId="{087EE9B5-2AD6-422D-A32F-CD9C7402DFA8}" srcOrd="0" destOrd="0" parTransId="{3B191715-4A0A-464F-9AA4-E6F689A490E9}" sibTransId="{AE609091-377F-4E80-916C-34C5F1963D3C}"/>
    <dgm:cxn modelId="{F24576FA-2EAA-444C-9AE8-060E1926A0FC}" type="presOf" srcId="{FABE4211-C5AA-4DAE-96BA-13961A3B5E1A}" destId="{8EF6E35A-4242-430F-AE3F-A48BC82709A5}" srcOrd="0" destOrd="0" presId="urn:microsoft.com/office/officeart/2008/layout/RadialCluster"/>
    <dgm:cxn modelId="{04DDC0FA-C122-4A53-81EF-E4205530F2EA}" type="presOf" srcId="{7FB74FA9-E8A7-45B8-B476-F63866ED75AD}" destId="{68DA3BBE-CF8C-47E5-BEFA-A9E816A00816}" srcOrd="0" destOrd="0" presId="urn:microsoft.com/office/officeart/2008/layout/RadialCluster"/>
    <dgm:cxn modelId="{421CB81D-8F5E-4944-8272-471AE1ED62BC}" type="presOf" srcId="{B6F83AD9-4836-493E-BE3A-E08141E3AEB6}" destId="{3A97E452-B986-45D3-B0AE-7B58D7601F14}" srcOrd="0" destOrd="0" presId="urn:microsoft.com/office/officeart/2008/layout/RadialCluster"/>
    <dgm:cxn modelId="{42329D43-6E58-4BE8-8047-0AF63E198030}" type="presParOf" srcId="{3A3833AB-3345-43DB-93CF-AE117BE2AF04}" destId="{0FEF634E-7991-4B79-9FDC-602FD8E8C233}" srcOrd="0" destOrd="0" presId="urn:microsoft.com/office/officeart/2008/layout/RadialCluster"/>
    <dgm:cxn modelId="{750C3A49-E0F7-42B5-988D-B630D2B00AC9}" type="presParOf" srcId="{0FEF634E-7991-4B79-9FDC-602FD8E8C233}" destId="{30CD6149-0800-4755-9390-7D7B315DD4AA}" srcOrd="0" destOrd="0" presId="urn:microsoft.com/office/officeart/2008/layout/RadialCluster"/>
    <dgm:cxn modelId="{6F59BA72-B52D-4A64-92EC-EA0E0E713521}" type="presParOf" srcId="{0FEF634E-7991-4B79-9FDC-602FD8E8C233}" destId="{8EF6E35A-4242-430F-AE3F-A48BC82709A5}" srcOrd="1" destOrd="0" presId="urn:microsoft.com/office/officeart/2008/layout/RadialCluster"/>
    <dgm:cxn modelId="{AC00358E-4ED3-4E2D-9B4F-23D41340064C}" type="presParOf" srcId="{0FEF634E-7991-4B79-9FDC-602FD8E8C233}" destId="{BE3C994B-09E6-4ACF-8947-0C87E0E4C75A}" srcOrd="2" destOrd="0" presId="urn:microsoft.com/office/officeart/2008/layout/RadialCluster"/>
    <dgm:cxn modelId="{892C517D-EBFA-4CD8-9FAA-84BA6A97678B}" type="presParOf" srcId="{0FEF634E-7991-4B79-9FDC-602FD8E8C233}" destId="{1452ED47-E235-4C3B-9C82-8B732B5A280E}" srcOrd="3" destOrd="0" presId="urn:microsoft.com/office/officeart/2008/layout/RadialCluster"/>
    <dgm:cxn modelId="{96CD70AC-A675-461A-8882-531FA905C7AE}" type="presParOf" srcId="{0FEF634E-7991-4B79-9FDC-602FD8E8C233}" destId="{3A97E452-B986-45D3-B0AE-7B58D7601F14}" srcOrd="4" destOrd="0" presId="urn:microsoft.com/office/officeart/2008/layout/RadialCluster"/>
    <dgm:cxn modelId="{AD1B88CA-B2CD-4AB0-A1E4-F1A61A62E928}" type="presParOf" srcId="{0FEF634E-7991-4B79-9FDC-602FD8E8C233}" destId="{986F1192-3392-4C20-8BAA-D58406353F69}" srcOrd="5" destOrd="0" presId="urn:microsoft.com/office/officeart/2008/layout/RadialCluster"/>
    <dgm:cxn modelId="{A6A2E729-186E-42EF-8BEB-3B9A167C3A73}" type="presParOf" srcId="{0FEF634E-7991-4B79-9FDC-602FD8E8C233}" destId="{68DA3BBE-CF8C-47E5-BEFA-A9E816A00816}"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D6149-0800-4755-9390-7D7B315DD4AA}">
      <dsp:nvSpPr>
        <dsp:cNvPr id="0" name=""/>
        <dsp:cNvSpPr/>
      </dsp:nvSpPr>
      <dsp:spPr>
        <a:xfrm>
          <a:off x="2157873" y="1682369"/>
          <a:ext cx="1084852" cy="10848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tr-TR" sz="3600" kern="1200" dirty="0" smtClean="0"/>
            <a:t>IoT</a:t>
          </a:r>
          <a:endParaRPr lang="tr-TR" sz="3600" kern="1200" dirty="0"/>
        </a:p>
      </dsp:txBody>
      <dsp:txXfrm>
        <a:off x="2210831" y="1735327"/>
        <a:ext cx="978936" cy="978936"/>
      </dsp:txXfrm>
    </dsp:sp>
    <dsp:sp modelId="{8EF6E35A-4242-430F-AE3F-A48BC82709A5}">
      <dsp:nvSpPr>
        <dsp:cNvPr id="0" name=""/>
        <dsp:cNvSpPr/>
      </dsp:nvSpPr>
      <dsp:spPr>
        <a:xfrm rot="16200000">
          <a:off x="2319810" y="1301879"/>
          <a:ext cx="760979" cy="0"/>
        </a:xfrm>
        <a:custGeom>
          <a:avLst/>
          <a:gdLst/>
          <a:ahLst/>
          <a:cxnLst/>
          <a:rect l="0" t="0" r="0" b="0"/>
          <a:pathLst>
            <a:path>
              <a:moveTo>
                <a:pt x="0" y="0"/>
              </a:moveTo>
              <a:lnTo>
                <a:pt x="76097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3C994B-09E6-4ACF-8947-0C87E0E4C75A}">
      <dsp:nvSpPr>
        <dsp:cNvPr id="0" name=""/>
        <dsp:cNvSpPr/>
      </dsp:nvSpPr>
      <dsp:spPr>
        <a:xfrm>
          <a:off x="2336874" y="194538"/>
          <a:ext cx="726851" cy="726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tr-TR" sz="1200" kern="1200" dirty="0" smtClean="0"/>
            <a:t>Donanım Katmanı</a:t>
          </a:r>
          <a:endParaRPr lang="tr-TR" sz="1200" kern="1200" dirty="0"/>
        </a:p>
      </dsp:txBody>
      <dsp:txXfrm>
        <a:off x="2372356" y="230020"/>
        <a:ext cx="655887" cy="655887"/>
      </dsp:txXfrm>
    </dsp:sp>
    <dsp:sp modelId="{1452ED47-E235-4C3B-9C82-8B732B5A280E}">
      <dsp:nvSpPr>
        <dsp:cNvPr id="0" name=""/>
        <dsp:cNvSpPr/>
      </dsp:nvSpPr>
      <dsp:spPr>
        <a:xfrm rot="1800000">
          <a:off x="3201137" y="2693176"/>
          <a:ext cx="620843" cy="0"/>
        </a:xfrm>
        <a:custGeom>
          <a:avLst/>
          <a:gdLst/>
          <a:ahLst/>
          <a:cxnLst/>
          <a:rect l="0" t="0" r="0" b="0"/>
          <a:pathLst>
            <a:path>
              <a:moveTo>
                <a:pt x="0" y="0"/>
              </a:moveTo>
              <a:lnTo>
                <a:pt x="62084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7E452-B986-45D3-B0AE-7B58D7601F14}">
      <dsp:nvSpPr>
        <dsp:cNvPr id="0" name=""/>
        <dsp:cNvSpPr/>
      </dsp:nvSpPr>
      <dsp:spPr>
        <a:xfrm>
          <a:off x="3780392" y="2694785"/>
          <a:ext cx="726851" cy="726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tr-TR" sz="1300" kern="1200" dirty="0" smtClean="0"/>
            <a:t>Yazılım Katmanı</a:t>
          </a:r>
          <a:endParaRPr lang="tr-TR" sz="1300" kern="1200" dirty="0"/>
        </a:p>
      </dsp:txBody>
      <dsp:txXfrm>
        <a:off x="3815874" y="2730267"/>
        <a:ext cx="655887" cy="655887"/>
      </dsp:txXfrm>
    </dsp:sp>
    <dsp:sp modelId="{986F1192-3392-4C20-8BAA-D58406353F69}">
      <dsp:nvSpPr>
        <dsp:cNvPr id="0" name=""/>
        <dsp:cNvSpPr/>
      </dsp:nvSpPr>
      <dsp:spPr>
        <a:xfrm rot="9000000">
          <a:off x="1578618" y="2693176"/>
          <a:ext cx="620843" cy="0"/>
        </a:xfrm>
        <a:custGeom>
          <a:avLst/>
          <a:gdLst/>
          <a:ahLst/>
          <a:cxnLst/>
          <a:rect l="0" t="0" r="0" b="0"/>
          <a:pathLst>
            <a:path>
              <a:moveTo>
                <a:pt x="0" y="0"/>
              </a:moveTo>
              <a:lnTo>
                <a:pt x="62084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DA3BBE-CF8C-47E5-BEFA-A9E816A00816}">
      <dsp:nvSpPr>
        <dsp:cNvPr id="0" name=""/>
        <dsp:cNvSpPr/>
      </dsp:nvSpPr>
      <dsp:spPr>
        <a:xfrm>
          <a:off x="893356" y="2694785"/>
          <a:ext cx="726851" cy="726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tr-TR" sz="1300" kern="1200" dirty="0" smtClean="0"/>
            <a:t>Ağ Katmanı</a:t>
          </a:r>
          <a:endParaRPr lang="tr-TR" sz="1300" kern="1200" dirty="0"/>
        </a:p>
      </dsp:txBody>
      <dsp:txXfrm>
        <a:off x="928838" y="2730267"/>
        <a:ext cx="655887" cy="65588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BDF7F-FC94-4AB8-A23E-3F2C0644AB77}" type="datetimeFigureOut">
              <a:rPr lang="tr-TR" smtClean="0"/>
              <a:t>26.03.2019</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EF441-C774-4953-AD7C-3A3D4609DADB}" type="slidenum">
              <a:rPr lang="tr-TR" smtClean="0"/>
              <a:t>‹#›</a:t>
            </a:fld>
            <a:endParaRPr lang="tr-TR"/>
          </a:p>
        </p:txBody>
      </p:sp>
    </p:spTree>
    <p:extLst>
      <p:ext uri="{BB962C8B-B14F-4D97-AF65-F5344CB8AC3E}">
        <p14:creationId xmlns:p14="http://schemas.microsoft.com/office/powerpoint/2010/main" val="889119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41EF441-C774-4953-AD7C-3A3D4609DADB}" type="slidenum">
              <a:rPr lang="tr-TR" smtClean="0"/>
              <a:t>10</a:t>
            </a:fld>
            <a:endParaRPr lang="tr-TR"/>
          </a:p>
        </p:txBody>
      </p:sp>
    </p:spTree>
    <p:extLst>
      <p:ext uri="{BB962C8B-B14F-4D97-AF65-F5344CB8AC3E}">
        <p14:creationId xmlns:p14="http://schemas.microsoft.com/office/powerpoint/2010/main" val="122488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tr-TR" smtClean="0"/>
              <a:t>Asıl başlık stili için tıklatın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5E9C0E0A-1DD3-4088-B553-56A21DE2647C}"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6B53E0-E8D7-4AFD-96D5-165E9C9B5B25}"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5E9C0E0A-1DD3-4088-B553-56A21DE2647C}"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6B53E0-E8D7-4AFD-96D5-165E9C9B5B2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5E9C0E0A-1DD3-4088-B553-56A21DE2647C}"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6B53E0-E8D7-4AFD-96D5-165E9C9B5B2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E9C0E0A-1DD3-4088-B553-56A21DE2647C}"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6B53E0-E8D7-4AFD-96D5-165E9C9B5B25}"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tr-TR" smtClean="0"/>
              <a:t>Asıl başlık stili için tıklatın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tr-TR" smtClean="0"/>
              <a:t>Asıl metin stillerini düzenlemek için tıklatın</a:t>
            </a:r>
          </a:p>
        </p:txBody>
      </p:sp>
      <p:sp>
        <p:nvSpPr>
          <p:cNvPr id="4" name="Date Placeholder 3"/>
          <p:cNvSpPr>
            <a:spLocks noGrp="1"/>
          </p:cNvSpPr>
          <p:nvPr>
            <p:ph type="dt" sz="half" idx="10"/>
          </p:nvPr>
        </p:nvSpPr>
        <p:spPr/>
        <p:txBody>
          <a:bodyPr/>
          <a:lstStyle/>
          <a:p>
            <a:fld id="{5E9C0E0A-1DD3-4088-B553-56A21DE2647C}"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6B53E0-E8D7-4AFD-96D5-165E9C9B5B25}"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E9C0E0A-1DD3-4088-B553-56A21DE2647C}" type="datetimeFigureOut">
              <a:rPr lang="tr-TR" smtClean="0"/>
              <a:t>26.03.2019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26B53E0-E8D7-4AFD-96D5-165E9C9B5B25}" type="slidenum">
              <a:rPr lang="tr-TR" smtClean="0"/>
              <a:t>‹#›</a:t>
            </a:fld>
            <a:endParaRPr lang="tr-TR"/>
          </a:p>
        </p:txBody>
      </p:sp>
      <p:sp>
        <p:nvSpPr>
          <p:cNvPr id="8" name="Title 7"/>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tr-TR" smtClean="0"/>
              <a:t>Asıl metin stillerini düzenlemek için tıklatın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tr-TR" smtClean="0"/>
              <a:t>Asıl metin stillerini düzenlemek için tıklatın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E9C0E0A-1DD3-4088-B553-56A21DE2647C}" type="datetimeFigureOut">
              <a:rPr lang="tr-TR" smtClean="0"/>
              <a:t>26.03.2019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26B53E0-E8D7-4AFD-96D5-165E9C9B5B25}"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5E9C0E0A-1DD3-4088-B553-56A21DE2647C}" type="datetimeFigureOut">
              <a:rPr lang="tr-TR" smtClean="0"/>
              <a:t>26.03.2019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26B53E0-E8D7-4AFD-96D5-165E9C9B5B2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C0E0A-1DD3-4088-B553-56A21DE2647C}" type="datetimeFigureOut">
              <a:rPr lang="tr-TR" smtClean="0"/>
              <a:t>26.03.2019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26B53E0-E8D7-4AFD-96D5-165E9C9B5B2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tr-TR" smtClean="0"/>
              <a:t>Asıl başlık stili için tıklatın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tr-TR" smtClean="0"/>
              <a:t>Asıl metin stillerini düzenlemek için tıklatın</a:t>
            </a:r>
          </a:p>
        </p:txBody>
      </p:sp>
      <p:sp>
        <p:nvSpPr>
          <p:cNvPr id="5" name="Date Placeholder 4"/>
          <p:cNvSpPr>
            <a:spLocks noGrp="1"/>
          </p:cNvSpPr>
          <p:nvPr>
            <p:ph type="dt" sz="half" idx="10"/>
          </p:nvPr>
        </p:nvSpPr>
        <p:spPr/>
        <p:txBody>
          <a:bodyPr/>
          <a:lstStyle/>
          <a:p>
            <a:fld id="{5E9C0E0A-1DD3-4088-B553-56A21DE2647C}" type="datetimeFigureOut">
              <a:rPr lang="tr-TR" smtClean="0"/>
              <a:t>26.03.2019</a:t>
            </a:fld>
            <a:endParaRPr lang="tr-T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26B53E0-E8D7-4AFD-96D5-165E9C9B5B25}"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tr-TR" smtClean="0"/>
              <a:t>Resim eklemek için simgeyi tıklatın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E9C0E0A-1DD3-4088-B553-56A21DE2647C}" type="datetimeFigureOut">
              <a:rPr lang="tr-TR" smtClean="0"/>
              <a:t>26.03.2019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26B53E0-E8D7-4AFD-96D5-165E9C9B5B25}"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E9C0E0A-1DD3-4088-B553-56A21DE2647C}" type="datetimeFigureOut">
              <a:rPr lang="tr-TR" smtClean="0"/>
              <a:t>26.03.2019</a:t>
            </a:fld>
            <a:endParaRPr lang="tr-T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tr-T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26B53E0-E8D7-4AFD-96D5-165E9C9B5B2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bigbelly.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rot="19140000">
            <a:off x="97807" y="1029756"/>
            <a:ext cx="5648623" cy="1204306"/>
          </a:xfrm>
        </p:spPr>
        <p:txBody>
          <a:bodyPr/>
          <a:lstStyle/>
          <a:p>
            <a:r>
              <a:rPr lang="tr-TR" dirty="0" smtClean="0"/>
              <a:t>Nesnelerin interneti (IOT) nedir?</a:t>
            </a:r>
            <a:endParaRPr lang="tr-TR" dirty="0"/>
          </a:p>
        </p:txBody>
      </p:sp>
      <p:sp>
        <p:nvSpPr>
          <p:cNvPr id="3" name="Alt Başlık 2"/>
          <p:cNvSpPr>
            <a:spLocks noGrp="1"/>
          </p:cNvSpPr>
          <p:nvPr>
            <p:ph type="subTitle" idx="1"/>
          </p:nvPr>
        </p:nvSpPr>
        <p:spPr>
          <a:xfrm rot="19140000">
            <a:off x="906978" y="1654366"/>
            <a:ext cx="6511131" cy="1259966"/>
          </a:xfrm>
        </p:spPr>
        <p:txBody>
          <a:bodyPr>
            <a:normAutofit fontScale="92500" lnSpcReduction="20000"/>
          </a:bodyPr>
          <a:lstStyle/>
          <a:p>
            <a:r>
              <a:rPr lang="tr-TR" dirty="0" smtClean="0"/>
              <a:t>Nesne, akıllı nesne ve bağlı nesne</a:t>
            </a:r>
          </a:p>
          <a:p>
            <a:r>
              <a:rPr lang="tr-TR" dirty="0"/>
              <a:t>IoT cihazları ile bilgisayarlar arasındaki fark</a:t>
            </a:r>
            <a:endParaRPr lang="tr-TR" dirty="0" smtClean="0"/>
          </a:p>
          <a:p>
            <a:r>
              <a:rPr lang="tr-TR" dirty="0" smtClean="0"/>
              <a:t>IOT </a:t>
            </a:r>
            <a:r>
              <a:rPr lang="tr-TR" dirty="0" smtClean="0"/>
              <a:t>NEDİR</a:t>
            </a:r>
          </a:p>
          <a:p>
            <a:r>
              <a:rPr lang="tr-TR" dirty="0" smtClean="0"/>
              <a:t>IOT UYGULAMA ALANLARI</a:t>
            </a:r>
          </a:p>
          <a:p>
            <a:r>
              <a:rPr lang="tr-TR" dirty="0" smtClean="0"/>
              <a:t>BİR IOT SİSTEMİNE AİT TEMEL DONANIM YAPISI</a:t>
            </a:r>
          </a:p>
          <a:p>
            <a:endParaRPr lang="tr-TR" dirty="0"/>
          </a:p>
        </p:txBody>
      </p:sp>
    </p:spTree>
    <p:extLst>
      <p:ext uri="{BB962C8B-B14F-4D97-AF65-F5344CB8AC3E}">
        <p14:creationId xmlns:p14="http://schemas.microsoft.com/office/powerpoint/2010/main" val="6598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Nesnelerin interneti (IOT) nedir?</a:t>
            </a:r>
            <a:endParaRPr lang="tr-TR" dirty="0">
              <a:solidFill>
                <a:schemeClr val="tx1">
                  <a:lumMod val="65000"/>
                  <a:lumOff val="35000"/>
                </a:schemeClr>
              </a:solidFill>
            </a:endParaRPr>
          </a:p>
        </p:txBody>
      </p:sp>
      <p:sp>
        <p:nvSpPr>
          <p:cNvPr id="3" name="Metin kutusu 2"/>
          <p:cNvSpPr txBox="1"/>
          <p:nvPr/>
        </p:nvSpPr>
        <p:spPr>
          <a:xfrm>
            <a:off x="251520" y="1052736"/>
            <a:ext cx="8640960" cy="1477328"/>
          </a:xfrm>
          <a:prstGeom prst="rect">
            <a:avLst/>
          </a:prstGeom>
          <a:noFill/>
        </p:spPr>
        <p:txBody>
          <a:bodyPr wrap="square" rtlCol="0">
            <a:spAutoFit/>
          </a:bodyPr>
          <a:lstStyle/>
          <a:p>
            <a:pPr marL="285750" indent="-285750">
              <a:buFont typeface="Arial" panose="020B0604020202020204" pitchFamily="34" charset="0"/>
              <a:buChar char="•"/>
            </a:pPr>
            <a:r>
              <a:rPr lang="tr-TR" dirty="0" smtClean="0">
                <a:solidFill>
                  <a:schemeClr val="tx1">
                    <a:lumMod val="65000"/>
                    <a:lumOff val="35000"/>
                  </a:schemeClr>
                </a:solidFill>
              </a:rPr>
              <a:t>Nesnelerin interneti (Internet of </a:t>
            </a:r>
            <a:r>
              <a:rPr lang="tr-TR" dirty="0" err="1" smtClean="0">
                <a:solidFill>
                  <a:schemeClr val="tx1">
                    <a:lumMod val="65000"/>
                    <a:lumOff val="35000"/>
                  </a:schemeClr>
                </a:solidFill>
              </a:rPr>
              <a:t>Things</a:t>
            </a:r>
            <a:r>
              <a:rPr lang="tr-TR" dirty="0" smtClean="0">
                <a:solidFill>
                  <a:schemeClr val="tx1">
                    <a:lumMod val="65000"/>
                    <a:lumOff val="35000"/>
                  </a:schemeClr>
                </a:solidFill>
              </a:rPr>
              <a:t>, kısaca IoT), fiziksel nesnelerin birbirleriyle veya daha büyük sistemlerle bağlantılı olduğu iletişim ağıdır. </a:t>
            </a:r>
          </a:p>
          <a:p>
            <a:pPr marL="285750" indent="-285750">
              <a:buFont typeface="Arial" panose="020B0604020202020204" pitchFamily="34" charset="0"/>
              <a:buChar char="•"/>
            </a:pPr>
            <a:r>
              <a:rPr lang="tr-TR" dirty="0" smtClean="0">
                <a:solidFill>
                  <a:schemeClr val="tx1">
                    <a:lumMod val="65000"/>
                    <a:lumOff val="35000"/>
                  </a:schemeClr>
                </a:solidFill>
              </a:rPr>
              <a:t>Haberleşme protokolleri sayesinde birbirleri ile haberleşen ve birbirine bağlanarak, bilgi paylaşan akıllı bir ağ oluşturmuş cihazlar sistemine IoT denir.</a:t>
            </a:r>
          </a:p>
          <a:p>
            <a:pPr marL="285750" indent="-285750">
              <a:buFont typeface="Arial" panose="020B0604020202020204" pitchFamily="34" charset="0"/>
              <a:buChar char="•"/>
            </a:pPr>
            <a:r>
              <a:rPr lang="tr-TR" dirty="0">
                <a:solidFill>
                  <a:schemeClr val="tx1">
                    <a:lumMod val="65000"/>
                    <a:lumOff val="35000"/>
                  </a:schemeClr>
                </a:solidFill>
              </a:rPr>
              <a:t>IoT, İnternet'in, fiziksel dünyanın ve nesnelerin içine bir uzantısı olarak tanımlanabilir.</a:t>
            </a:r>
          </a:p>
        </p:txBody>
      </p:sp>
      <p:pic>
        <p:nvPicPr>
          <p:cNvPr id="5122" name="Picture 2" descr="nesnelerin interneti ile ilgili gö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058" y="2780928"/>
            <a:ext cx="5191422" cy="363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64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Nesnelerin interneti (IOT) nedir?</a:t>
            </a:r>
            <a:endParaRPr lang="tr-TR" dirty="0">
              <a:solidFill>
                <a:schemeClr val="tx1">
                  <a:lumMod val="65000"/>
                  <a:lumOff val="35000"/>
                </a:schemeClr>
              </a:solidFill>
            </a:endParaRPr>
          </a:p>
        </p:txBody>
      </p:sp>
      <p:sp>
        <p:nvSpPr>
          <p:cNvPr id="3" name="Metin kutusu 2"/>
          <p:cNvSpPr txBox="1"/>
          <p:nvPr/>
        </p:nvSpPr>
        <p:spPr>
          <a:xfrm>
            <a:off x="251519" y="1720513"/>
            <a:ext cx="5837465" cy="2862322"/>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tx1">
                    <a:lumMod val="65000"/>
                    <a:lumOff val="35000"/>
                  </a:schemeClr>
                </a:solidFill>
              </a:rPr>
              <a:t>1991 yılında Cambridge Üniversitesi'ndeki yaklaşık 15 akademisyenin kahve makinesini görebilmek için kurduğu kameralı sistem </a:t>
            </a:r>
            <a:r>
              <a:rPr lang="tr-TR" dirty="0" smtClean="0">
                <a:solidFill>
                  <a:schemeClr val="tx1">
                    <a:lumMod val="65000"/>
                    <a:lumOff val="35000"/>
                  </a:schemeClr>
                </a:solidFill>
              </a:rPr>
              <a:t>IoT kavramının çıkış noktasını oluşturmuştur. </a:t>
            </a:r>
          </a:p>
          <a:p>
            <a:pPr marL="285750" indent="-285750">
              <a:buFont typeface="Arial" panose="020B0604020202020204" pitchFamily="34" charset="0"/>
              <a:buChar char="•"/>
            </a:pPr>
            <a:r>
              <a:rPr lang="tr-TR" dirty="0" smtClean="0">
                <a:solidFill>
                  <a:schemeClr val="tx1">
                    <a:lumMod val="65000"/>
                    <a:lumOff val="35000"/>
                  </a:schemeClr>
                </a:solidFill>
              </a:rPr>
              <a:t>2001 </a:t>
            </a:r>
            <a:r>
              <a:rPr lang="tr-TR" dirty="0">
                <a:solidFill>
                  <a:schemeClr val="tx1">
                    <a:lumMod val="65000"/>
                    <a:lumOff val="35000"/>
                  </a:schemeClr>
                </a:solidFill>
              </a:rPr>
              <a:t>yılına kadar kullanılan sistem, kahve makinesinin görüntüsünü dakikada üç kez bilgisayar ekranlarına gönderiyordu. </a:t>
            </a:r>
            <a:endParaRPr lang="tr-TR" dirty="0" smtClean="0">
              <a:solidFill>
                <a:schemeClr val="tx1">
                  <a:lumMod val="65000"/>
                  <a:lumOff val="35000"/>
                </a:schemeClr>
              </a:solidFill>
            </a:endParaRPr>
          </a:p>
          <a:p>
            <a:pPr marL="285750" indent="-285750">
              <a:buFont typeface="Arial" panose="020B0604020202020204" pitchFamily="34" charset="0"/>
              <a:buChar char="•"/>
            </a:pPr>
            <a:r>
              <a:rPr lang="tr-TR" dirty="0" smtClean="0">
                <a:solidFill>
                  <a:schemeClr val="tx1">
                    <a:lumMod val="65000"/>
                    <a:lumOff val="35000"/>
                  </a:schemeClr>
                </a:solidFill>
              </a:rPr>
              <a:t>Çevrimiçi </a:t>
            </a:r>
            <a:r>
              <a:rPr lang="tr-TR" dirty="0">
                <a:solidFill>
                  <a:schemeClr val="tx1">
                    <a:lumMod val="65000"/>
                    <a:lumOff val="35000"/>
                  </a:schemeClr>
                </a:solidFill>
              </a:rPr>
              <a:t>ve gerçek zamanlı olması sebebiyle "nesnelerin interneti" kavramının ilk örneği olarak tarihte yerini aldı.</a:t>
            </a:r>
          </a:p>
        </p:txBody>
      </p:sp>
      <p:pic>
        <p:nvPicPr>
          <p:cNvPr id="1026" name="Picture 2" descr="internet of things nedir, nesnelerin interneti ned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985" y="836711"/>
            <a:ext cx="2735308" cy="416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41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Nesnelerin interneti (IOT) nedir?</a:t>
            </a:r>
            <a:endParaRPr lang="tr-TR" dirty="0">
              <a:solidFill>
                <a:schemeClr val="tx1">
                  <a:lumMod val="65000"/>
                  <a:lumOff val="35000"/>
                </a:schemeClr>
              </a:solidFill>
            </a:endParaRPr>
          </a:p>
        </p:txBody>
      </p:sp>
      <p:sp>
        <p:nvSpPr>
          <p:cNvPr id="3" name="Metin kutusu 2"/>
          <p:cNvSpPr txBox="1"/>
          <p:nvPr/>
        </p:nvSpPr>
        <p:spPr>
          <a:xfrm>
            <a:off x="336711" y="1124744"/>
            <a:ext cx="8424937" cy="1754326"/>
          </a:xfrm>
          <a:prstGeom prst="rect">
            <a:avLst/>
          </a:prstGeom>
          <a:noFill/>
        </p:spPr>
        <p:txBody>
          <a:bodyPr wrap="square" rtlCol="0">
            <a:spAutoFit/>
          </a:bodyPr>
          <a:lstStyle/>
          <a:p>
            <a:pPr marL="285750" indent="-285750">
              <a:buFont typeface="Arial" panose="020B0604020202020204" pitchFamily="34" charset="0"/>
              <a:buChar char="•"/>
            </a:pPr>
            <a:r>
              <a:rPr lang="tr-TR" dirty="0" smtClean="0">
                <a:solidFill>
                  <a:schemeClr val="tx1">
                    <a:lumMod val="65000"/>
                    <a:lumOff val="35000"/>
                  </a:schemeClr>
                </a:solidFill>
              </a:rPr>
              <a:t>2019 yılı itibariyle internete bağlı nesne sayısı (bilgisayar ve akıllı telefonlar hariç), internet kullanan kişi sayısını geçti.</a:t>
            </a:r>
          </a:p>
          <a:p>
            <a:pPr marL="285750" indent="-285750">
              <a:buFont typeface="Arial" panose="020B0604020202020204" pitchFamily="34" charset="0"/>
              <a:buChar char="•"/>
            </a:pPr>
            <a:r>
              <a:rPr lang="tr-TR" dirty="0" smtClean="0">
                <a:solidFill>
                  <a:schemeClr val="tx1">
                    <a:lumMod val="65000"/>
                    <a:lumOff val="35000"/>
                  </a:schemeClr>
                </a:solidFill>
              </a:rPr>
              <a:t>2020’ye kadar 50 ila 200 milyar arası bağlantılı (</a:t>
            </a:r>
            <a:r>
              <a:rPr lang="tr-TR" dirty="0" err="1" smtClean="0">
                <a:solidFill>
                  <a:schemeClr val="tx1">
                    <a:lumMod val="65000"/>
                    <a:lumOff val="35000"/>
                  </a:schemeClr>
                </a:solidFill>
              </a:rPr>
              <a:t>connected</a:t>
            </a:r>
            <a:r>
              <a:rPr lang="tr-TR" dirty="0" smtClean="0">
                <a:solidFill>
                  <a:schemeClr val="tx1">
                    <a:lumMod val="65000"/>
                    <a:lumOff val="35000"/>
                  </a:schemeClr>
                </a:solidFill>
              </a:rPr>
              <a:t>) cihaz olacak</a:t>
            </a:r>
          </a:p>
          <a:p>
            <a:pPr marL="285750" indent="-285750">
              <a:buFont typeface="Arial" panose="020B0604020202020204" pitchFamily="34" charset="0"/>
              <a:buChar char="•"/>
            </a:pPr>
            <a:r>
              <a:rPr lang="tr-TR" dirty="0" smtClean="0">
                <a:solidFill>
                  <a:schemeClr val="tx1">
                    <a:lumMod val="65000"/>
                    <a:lumOff val="35000"/>
                  </a:schemeClr>
                </a:solidFill>
              </a:rPr>
              <a:t>Günümüzün teknolojisi, 340 </a:t>
            </a:r>
            <a:r>
              <a:rPr lang="tr-TR" dirty="0" err="1" smtClean="0">
                <a:solidFill>
                  <a:schemeClr val="tx1">
                    <a:lumMod val="65000"/>
                    <a:lumOff val="35000"/>
                  </a:schemeClr>
                </a:solidFill>
              </a:rPr>
              <a:t>sekstilyon</a:t>
            </a:r>
            <a:r>
              <a:rPr lang="tr-TR" dirty="0" smtClean="0">
                <a:solidFill>
                  <a:schemeClr val="tx1">
                    <a:lumMod val="65000"/>
                    <a:lumOff val="35000"/>
                  </a:schemeClr>
                </a:solidFill>
              </a:rPr>
              <a:t> (39 basamaklı sayı) nesneyi internet üzerinden birbirine bağlayabilme ve her birine bir adres verme kapasitesine sahiptir.</a:t>
            </a:r>
            <a:endParaRPr lang="tr-TR" dirty="0">
              <a:solidFill>
                <a:schemeClr val="tx1">
                  <a:lumMod val="65000"/>
                  <a:lumOff val="35000"/>
                </a:schemeClr>
              </a:solidFill>
            </a:endParaRPr>
          </a:p>
        </p:txBody>
      </p:sp>
      <p:pic>
        <p:nvPicPr>
          <p:cNvPr id="2050" name="Picture 2" descr="nesnelerin interneti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068960"/>
            <a:ext cx="5715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10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Iot</a:t>
            </a:r>
            <a:r>
              <a:rPr lang="tr-TR" dirty="0" smtClean="0"/>
              <a:t> tercih edilmesindeki nedenler</a:t>
            </a:r>
            <a:endParaRPr lang="tr-TR" dirty="0"/>
          </a:p>
        </p:txBody>
      </p:sp>
      <p:sp>
        <p:nvSpPr>
          <p:cNvPr id="3" name="İçerik Yer Tutucusu 2"/>
          <p:cNvSpPr>
            <a:spLocks noGrp="1"/>
          </p:cNvSpPr>
          <p:nvPr>
            <p:ph idx="1"/>
          </p:nvPr>
        </p:nvSpPr>
        <p:spPr/>
        <p:txBody>
          <a:bodyPr>
            <a:normAutofit/>
          </a:bodyPr>
          <a:lstStyle/>
          <a:p>
            <a:r>
              <a:rPr lang="tr-TR" dirty="0"/>
              <a:t>Donanım maliyetlerinin </a:t>
            </a:r>
            <a:r>
              <a:rPr lang="tr-TR" dirty="0" smtClean="0"/>
              <a:t>azalması : </a:t>
            </a:r>
            <a:r>
              <a:rPr lang="tr-TR" b="0" dirty="0" smtClean="0"/>
              <a:t>ilk bilgisayar olarak tanımlanan ENIAC 500.000 dolarlık bir maliyeti vardı. Günümüzde ortalama bir dizüstü bilgisayar fiyatı 500 dolar civarındadır. IoT cihazlarının maliyetleri çok daha düşüktür. </a:t>
            </a:r>
          </a:p>
          <a:p>
            <a:r>
              <a:rPr lang="tr-TR" dirty="0" smtClean="0"/>
              <a:t>Donanım </a:t>
            </a:r>
            <a:r>
              <a:rPr lang="tr-TR" dirty="0"/>
              <a:t>boyutlarının </a:t>
            </a:r>
            <a:r>
              <a:rPr lang="tr-TR" dirty="0" smtClean="0"/>
              <a:t>küçülmesi : </a:t>
            </a:r>
            <a:r>
              <a:rPr lang="tr-TR" b="0" dirty="0" smtClean="0"/>
              <a:t>Elektronik donanımlar gittikçe daha da küçülmektedir. ENIAC 167m2’lik bir alanda ve 30 ton ağırlığındaydı. Şu an cm boyutlarında işlemciler üretilmektedir. Günümüzde bir nesneye IoT fonksiyonu kazandırmak için nesnenin boyutunun büyütülmesine gerek yoktur.</a:t>
            </a:r>
            <a:endParaRPr lang="tr-TR" b="0" dirty="0"/>
          </a:p>
          <a:p>
            <a:r>
              <a:rPr lang="tr-TR" dirty="0"/>
              <a:t>Hesaplama kabiliyetleri (hesaplama hızı</a:t>
            </a:r>
            <a:r>
              <a:rPr lang="tr-TR" dirty="0" smtClean="0"/>
              <a:t>) : </a:t>
            </a:r>
            <a:r>
              <a:rPr lang="tr-TR" b="0" dirty="0" smtClean="0"/>
              <a:t>ENIAC saniyede 5000 işlem kapasitesine sahipti, günümüzde ortalama bir işlemci saniyede 18 milyar işlem yapabilmektedir.</a:t>
            </a:r>
            <a:endParaRPr lang="tr-TR" b="0" dirty="0"/>
          </a:p>
          <a:p>
            <a:r>
              <a:rPr lang="tr-TR" dirty="0"/>
              <a:t>İnternet erişimi </a:t>
            </a:r>
            <a:r>
              <a:rPr lang="tr-TR" dirty="0" smtClean="0"/>
              <a:t>: </a:t>
            </a:r>
            <a:r>
              <a:rPr lang="tr-TR" b="0" dirty="0" smtClean="0"/>
              <a:t>İnternet erişimi hemen hemen her noktada kablosuz sistemlerle gerçekleştirilebilmektedir. Bant genişliği (veri aktarım hızı) giderek artmakta bununla birlikte internet kullanım maliyetleri düşmektedir. </a:t>
            </a:r>
            <a:endParaRPr lang="tr-TR" b="0" dirty="0"/>
          </a:p>
        </p:txBody>
      </p:sp>
    </p:spTree>
    <p:extLst>
      <p:ext uri="{BB962C8B-B14F-4D97-AF65-F5344CB8AC3E}">
        <p14:creationId xmlns:p14="http://schemas.microsoft.com/office/powerpoint/2010/main" val="229338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Iot</a:t>
            </a:r>
            <a:r>
              <a:rPr lang="tr-TR" dirty="0" smtClean="0"/>
              <a:t> tercih edilmesindeki nedenler</a:t>
            </a:r>
            <a:endParaRPr lang="tr-TR" dirty="0"/>
          </a:p>
        </p:txBody>
      </p:sp>
      <p:sp>
        <p:nvSpPr>
          <p:cNvPr id="3" name="İçerik Yer Tutucusu 2"/>
          <p:cNvSpPr>
            <a:spLocks noGrp="1"/>
          </p:cNvSpPr>
          <p:nvPr>
            <p:ph idx="1"/>
          </p:nvPr>
        </p:nvSpPr>
        <p:spPr/>
        <p:txBody>
          <a:bodyPr>
            <a:normAutofit/>
          </a:bodyPr>
          <a:lstStyle/>
          <a:p>
            <a:r>
              <a:rPr lang="tr-TR" dirty="0" smtClean="0"/>
              <a:t>Bulut Ara yüzü : </a:t>
            </a:r>
            <a:r>
              <a:rPr lang="tr-TR" b="0" dirty="0" smtClean="0"/>
              <a:t>Çok küçük boyutlarda olsa bile bulut platformlarına bağlanmaları ile IoT cihazları büyük miktarda veriyi işleyebilirler. Ses tanıma cihazları internet bağlantısı sayesinde bulut veri tabanlarını kullanarak verilen komutlara anlamlı yanıtlar üretebilirler.</a:t>
            </a:r>
          </a:p>
          <a:p>
            <a:r>
              <a:rPr lang="tr-TR" dirty="0" smtClean="0"/>
              <a:t>IoT cihazları yaygındır : </a:t>
            </a:r>
            <a:r>
              <a:rPr lang="tr-TR" b="0" dirty="0" smtClean="0"/>
              <a:t>Evde, araçlarda giyilebilir ürünlerde, binalarda, enerji santralleri ya da şehirlerde her yerde kullanılabilir.</a:t>
            </a:r>
          </a:p>
          <a:p>
            <a:r>
              <a:rPr lang="tr-TR" dirty="0" smtClean="0"/>
              <a:t>Hayatı kolaylaştırır : </a:t>
            </a:r>
            <a:r>
              <a:rPr lang="tr-TR" b="0" dirty="0" smtClean="0"/>
              <a:t>Kendi kendine ürün sipariş eden buzdolabı, nabız, şeker gibi sağlık verilerinin internet ile doktora ulaşması gibi hayatı kolaylaştırıcı bir çok ürün üretilebilir.</a:t>
            </a:r>
          </a:p>
          <a:p>
            <a:r>
              <a:rPr lang="tr-TR" dirty="0" smtClean="0"/>
              <a:t>İnsanlardan bağımsızlaştırır : </a:t>
            </a:r>
            <a:r>
              <a:rPr lang="tr-TR" b="0" dirty="0" smtClean="0"/>
              <a:t>Süpermarketlerde kasiyersiz ödeme makinaları, sürücüsüz araçlar gibi bir başkasına bağlı hizmetlerden bağımsız hale getirir. Mekandan bağımsız olarak insanlar ile etkileşime geçmenizi sağlar. </a:t>
            </a:r>
            <a:endParaRPr lang="tr-TR" b="0" dirty="0"/>
          </a:p>
        </p:txBody>
      </p:sp>
    </p:spTree>
    <p:extLst>
      <p:ext uri="{BB962C8B-B14F-4D97-AF65-F5344CB8AC3E}">
        <p14:creationId xmlns:p14="http://schemas.microsoft.com/office/powerpoint/2010/main" val="130966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IOT UYGULAMA ALANLARI</a:t>
            </a:r>
            <a:endParaRPr lang="tr-TR" dirty="0">
              <a:solidFill>
                <a:schemeClr val="tx1">
                  <a:lumMod val="65000"/>
                  <a:lumOff val="35000"/>
                </a:schemeClr>
              </a:solidFill>
            </a:endParaRPr>
          </a:p>
        </p:txBody>
      </p:sp>
      <p:sp>
        <p:nvSpPr>
          <p:cNvPr id="3" name="Metin kutusu 2"/>
          <p:cNvSpPr txBox="1"/>
          <p:nvPr/>
        </p:nvSpPr>
        <p:spPr>
          <a:xfrm>
            <a:off x="341182" y="980728"/>
            <a:ext cx="8424937" cy="3046988"/>
          </a:xfrm>
          <a:prstGeom prst="rect">
            <a:avLst/>
          </a:prstGeom>
          <a:noFill/>
        </p:spPr>
        <p:txBody>
          <a:bodyPr wrap="square" rtlCol="0">
            <a:spAutoFit/>
          </a:bodyPr>
          <a:lstStyle/>
          <a:p>
            <a:r>
              <a:rPr lang="tr-TR" sz="2400" b="1" dirty="0" smtClean="0">
                <a:solidFill>
                  <a:schemeClr val="tx1">
                    <a:lumMod val="65000"/>
                    <a:lumOff val="35000"/>
                  </a:schemeClr>
                </a:solidFill>
              </a:rPr>
              <a:t>Akıllı </a:t>
            </a:r>
            <a:r>
              <a:rPr lang="tr-TR" sz="2400" b="1" dirty="0">
                <a:solidFill>
                  <a:schemeClr val="tx1">
                    <a:lumMod val="65000"/>
                    <a:lumOff val="35000"/>
                  </a:schemeClr>
                </a:solidFill>
              </a:rPr>
              <a:t>şehir uygulamaları</a:t>
            </a:r>
          </a:p>
          <a:p>
            <a:r>
              <a:rPr lang="tr-TR" sz="2400" dirty="0" smtClean="0">
                <a:solidFill>
                  <a:schemeClr val="tx1">
                    <a:lumMod val="65000"/>
                    <a:lumOff val="35000"/>
                  </a:schemeClr>
                </a:solidFill>
              </a:rPr>
              <a:t>Akıllı </a:t>
            </a:r>
            <a:r>
              <a:rPr lang="tr-TR" sz="2400" dirty="0">
                <a:solidFill>
                  <a:schemeClr val="tx1">
                    <a:lumMod val="65000"/>
                    <a:lumOff val="35000"/>
                  </a:schemeClr>
                </a:solidFill>
              </a:rPr>
              <a:t>şehir uygulamaları; trafik, park yeri, ışıklandırma, atık yönetimi gibi konularda yerel yönetimlerin ve şehir sakinlerinin zamanı ve diğer kaynakları daha verimli kullanmalarını, işbirliği içerisinde çalışmalarını sağlayan sistemlerdir.</a:t>
            </a:r>
          </a:p>
          <a:p>
            <a:pPr marL="285750" indent="-285750">
              <a:buFont typeface="Arial" pitchFamily="34" charset="0"/>
              <a:buChar char="•"/>
            </a:pPr>
            <a:r>
              <a:rPr lang="tr-TR" sz="2400" dirty="0" smtClean="0">
                <a:solidFill>
                  <a:schemeClr val="tx1">
                    <a:lumMod val="65000"/>
                    <a:lumOff val="35000"/>
                  </a:schemeClr>
                </a:solidFill>
              </a:rPr>
              <a:t>Trafik </a:t>
            </a:r>
            <a:r>
              <a:rPr lang="tr-TR" sz="2400" dirty="0">
                <a:solidFill>
                  <a:schemeClr val="tx1">
                    <a:lumMod val="65000"/>
                    <a:lumOff val="35000"/>
                  </a:schemeClr>
                </a:solidFill>
              </a:rPr>
              <a:t>sistemlerinde; anlık veya geleceğe dönük tahmini trafik yoğunluğu bilgilerinin oluşturulması ve dağıtılmasına yönelik </a:t>
            </a:r>
            <a:r>
              <a:rPr lang="tr-TR" sz="2400" dirty="0" smtClean="0">
                <a:solidFill>
                  <a:schemeClr val="tx1">
                    <a:lumMod val="65000"/>
                    <a:lumOff val="35000"/>
                  </a:schemeClr>
                </a:solidFill>
              </a:rPr>
              <a:t>uygulamalar.</a:t>
            </a:r>
            <a:endParaRPr lang="tr-TR" sz="2400" dirty="0">
              <a:solidFill>
                <a:schemeClr val="tx1">
                  <a:lumMod val="65000"/>
                  <a:lumOff val="35000"/>
                </a:schemeClr>
              </a:solidFill>
            </a:endParaRPr>
          </a:p>
        </p:txBody>
      </p:sp>
      <p:pic>
        <p:nvPicPr>
          <p:cNvPr id="5122" name="Picture 2" descr="smart city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3650" y="4077072"/>
            <a:ext cx="3833245" cy="267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620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IOT UYGULAMA ALANLARI</a:t>
            </a:r>
            <a:endParaRPr lang="tr-TR" dirty="0">
              <a:solidFill>
                <a:schemeClr val="tx1">
                  <a:lumMod val="65000"/>
                  <a:lumOff val="35000"/>
                </a:schemeClr>
              </a:solidFill>
            </a:endParaRPr>
          </a:p>
        </p:txBody>
      </p:sp>
      <p:sp>
        <p:nvSpPr>
          <p:cNvPr id="3" name="Metin kutusu 2"/>
          <p:cNvSpPr txBox="1"/>
          <p:nvPr/>
        </p:nvSpPr>
        <p:spPr>
          <a:xfrm>
            <a:off x="341182" y="980728"/>
            <a:ext cx="8424937" cy="3416320"/>
          </a:xfrm>
          <a:prstGeom prst="rect">
            <a:avLst/>
          </a:prstGeom>
          <a:noFill/>
        </p:spPr>
        <p:txBody>
          <a:bodyPr wrap="square" rtlCol="0">
            <a:spAutoFit/>
          </a:bodyPr>
          <a:lstStyle/>
          <a:p>
            <a:r>
              <a:rPr lang="tr-TR" sz="2400" b="1" dirty="0" smtClean="0">
                <a:solidFill>
                  <a:schemeClr val="tx1">
                    <a:lumMod val="65000"/>
                    <a:lumOff val="35000"/>
                  </a:schemeClr>
                </a:solidFill>
              </a:rPr>
              <a:t>Akıllı </a:t>
            </a:r>
            <a:r>
              <a:rPr lang="tr-TR" sz="2400" b="1" dirty="0">
                <a:solidFill>
                  <a:schemeClr val="tx1">
                    <a:lumMod val="65000"/>
                    <a:lumOff val="35000"/>
                  </a:schemeClr>
                </a:solidFill>
              </a:rPr>
              <a:t>şehir uygulamaları</a:t>
            </a:r>
          </a:p>
          <a:p>
            <a:pPr marL="285750" indent="-285750">
              <a:buFont typeface="Arial" pitchFamily="34" charset="0"/>
              <a:buChar char="•"/>
            </a:pPr>
            <a:r>
              <a:rPr lang="tr-TR" sz="2400" dirty="0" smtClean="0">
                <a:solidFill>
                  <a:schemeClr val="tx1">
                    <a:lumMod val="65000"/>
                    <a:lumOff val="35000"/>
                  </a:schemeClr>
                </a:solidFill>
              </a:rPr>
              <a:t>Araç park uygulamaları; gideceğiniz bölgedeki mevcut park yerlerini, park yerlerine ait doluluk oranlarını ve park yeri ücretini sağlayabilir.</a:t>
            </a:r>
          </a:p>
          <a:p>
            <a:pPr marL="285750" indent="-285750">
              <a:buFont typeface="Arial" pitchFamily="34" charset="0"/>
              <a:buChar char="•"/>
            </a:pPr>
            <a:r>
              <a:rPr lang="tr-TR" sz="2400" dirty="0" smtClean="0">
                <a:solidFill>
                  <a:schemeClr val="tx1">
                    <a:lumMod val="65000"/>
                    <a:lumOff val="35000"/>
                  </a:schemeClr>
                </a:solidFill>
              </a:rPr>
              <a:t>Atık </a:t>
            </a:r>
            <a:r>
              <a:rPr lang="tr-TR" sz="2400" dirty="0">
                <a:solidFill>
                  <a:schemeClr val="tx1">
                    <a:lumMod val="65000"/>
                    <a:lumOff val="35000"/>
                  </a:schemeClr>
                </a:solidFill>
              </a:rPr>
              <a:t>yönetimi </a:t>
            </a:r>
            <a:r>
              <a:rPr lang="tr-TR" sz="2400" dirty="0" smtClean="0">
                <a:solidFill>
                  <a:schemeClr val="tx1">
                    <a:lumMod val="65000"/>
                    <a:lumOff val="35000"/>
                  </a:schemeClr>
                </a:solidFill>
              </a:rPr>
              <a:t>uygulamaları; </a:t>
            </a:r>
            <a:r>
              <a:rPr lang="tr-TR" sz="2400" dirty="0">
                <a:solidFill>
                  <a:schemeClr val="tx1">
                    <a:lumMod val="65000"/>
                    <a:lumOff val="35000"/>
                  </a:schemeClr>
                </a:solidFill>
              </a:rPr>
              <a:t>çöp </a:t>
            </a:r>
            <a:r>
              <a:rPr lang="tr-TR" sz="2400" dirty="0" err="1">
                <a:solidFill>
                  <a:schemeClr val="tx1">
                    <a:lumMod val="65000"/>
                    <a:lumOff val="35000"/>
                  </a:schemeClr>
                </a:solidFill>
              </a:rPr>
              <a:t>konteynerlarının</a:t>
            </a:r>
            <a:r>
              <a:rPr lang="tr-TR" sz="2400" dirty="0">
                <a:solidFill>
                  <a:schemeClr val="tx1">
                    <a:lumMod val="65000"/>
                    <a:lumOff val="35000"/>
                  </a:schemeClr>
                </a:solidFill>
              </a:rPr>
              <a:t> doluluk oranlarının takip edilmesi ile çöp araçları ile yapılan toplama faaliyetlerinin optimizasyonu, </a:t>
            </a:r>
            <a:r>
              <a:rPr lang="tr-TR" sz="2400" dirty="0" smtClean="0">
                <a:solidFill>
                  <a:schemeClr val="tx1">
                    <a:lumMod val="65000"/>
                    <a:lumOff val="35000"/>
                  </a:schemeClr>
                </a:solidFill>
              </a:rPr>
              <a:t>konteyner noktalarının değiştirilmesi ve konteyner büyüklüklerinin değiştirilmesi konularında bilgi verebilir.</a:t>
            </a:r>
            <a:endParaRPr lang="tr-TR" sz="2400" dirty="0">
              <a:solidFill>
                <a:schemeClr val="tx1">
                  <a:lumMod val="65000"/>
                  <a:lumOff val="35000"/>
                </a:schemeClr>
              </a:solidFill>
            </a:endParaRPr>
          </a:p>
        </p:txBody>
      </p:sp>
      <p:pic>
        <p:nvPicPr>
          <p:cNvPr id="5122" name="Picture 2" descr="smart city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930" y="4221088"/>
            <a:ext cx="3329189" cy="231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14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IOT UYGULAMA ALANLARI</a:t>
            </a:r>
            <a:endParaRPr lang="tr-TR" dirty="0">
              <a:solidFill>
                <a:schemeClr val="tx1">
                  <a:lumMod val="65000"/>
                  <a:lumOff val="35000"/>
                </a:schemeClr>
              </a:solidFill>
            </a:endParaRPr>
          </a:p>
        </p:txBody>
      </p:sp>
      <p:sp>
        <p:nvSpPr>
          <p:cNvPr id="3" name="Metin kutusu 2"/>
          <p:cNvSpPr txBox="1"/>
          <p:nvPr/>
        </p:nvSpPr>
        <p:spPr>
          <a:xfrm>
            <a:off x="539552" y="929355"/>
            <a:ext cx="4248472" cy="3785652"/>
          </a:xfrm>
          <a:prstGeom prst="rect">
            <a:avLst/>
          </a:prstGeom>
          <a:noFill/>
        </p:spPr>
        <p:txBody>
          <a:bodyPr wrap="square" rtlCol="0">
            <a:spAutoFit/>
          </a:bodyPr>
          <a:lstStyle/>
          <a:p>
            <a:r>
              <a:rPr lang="tr-TR" sz="2400" b="1" dirty="0">
                <a:solidFill>
                  <a:schemeClr val="tx1">
                    <a:lumMod val="65000"/>
                    <a:lumOff val="35000"/>
                  </a:schemeClr>
                </a:solidFill>
              </a:rPr>
              <a:t>Akıllı çevre uygulamaları</a:t>
            </a:r>
          </a:p>
          <a:p>
            <a:pPr marL="285750" indent="-285750">
              <a:buFont typeface="Arial" pitchFamily="34" charset="0"/>
              <a:buChar char="•"/>
            </a:pPr>
            <a:r>
              <a:rPr lang="tr-TR" sz="2400" dirty="0" smtClean="0">
                <a:solidFill>
                  <a:schemeClr val="tx1">
                    <a:lumMod val="65000"/>
                    <a:lumOff val="35000"/>
                  </a:schemeClr>
                </a:solidFill>
              </a:rPr>
              <a:t>Hava </a:t>
            </a:r>
            <a:r>
              <a:rPr lang="tr-TR" sz="2400" dirty="0">
                <a:solidFill>
                  <a:schemeClr val="tx1">
                    <a:lumMod val="65000"/>
                    <a:lumOff val="35000"/>
                  </a:schemeClr>
                </a:solidFill>
              </a:rPr>
              <a:t>kirliliği, </a:t>
            </a:r>
            <a:endParaRPr lang="tr-TR" sz="2400" dirty="0" smtClean="0">
              <a:solidFill>
                <a:schemeClr val="tx1">
                  <a:lumMod val="65000"/>
                  <a:lumOff val="35000"/>
                </a:schemeClr>
              </a:solidFill>
            </a:endParaRPr>
          </a:p>
          <a:p>
            <a:pPr marL="285750" indent="-285750">
              <a:buFont typeface="Arial" pitchFamily="34" charset="0"/>
              <a:buChar char="•"/>
            </a:pPr>
            <a:r>
              <a:rPr lang="tr-TR" sz="2400" dirty="0" smtClean="0">
                <a:solidFill>
                  <a:schemeClr val="tx1">
                    <a:lumMod val="65000"/>
                    <a:lumOff val="35000"/>
                  </a:schemeClr>
                </a:solidFill>
              </a:rPr>
              <a:t>Yağış </a:t>
            </a:r>
            <a:r>
              <a:rPr lang="tr-TR" sz="2400" dirty="0">
                <a:solidFill>
                  <a:schemeClr val="tx1">
                    <a:lumMod val="65000"/>
                    <a:lumOff val="35000"/>
                  </a:schemeClr>
                </a:solidFill>
              </a:rPr>
              <a:t>durumu, </a:t>
            </a:r>
            <a:endParaRPr lang="tr-TR" sz="2400" dirty="0" smtClean="0">
              <a:solidFill>
                <a:schemeClr val="tx1">
                  <a:lumMod val="65000"/>
                  <a:lumOff val="35000"/>
                </a:schemeClr>
              </a:solidFill>
            </a:endParaRPr>
          </a:p>
          <a:p>
            <a:pPr marL="285750" indent="-285750">
              <a:buFont typeface="Arial" pitchFamily="34" charset="0"/>
              <a:buChar char="•"/>
            </a:pPr>
            <a:r>
              <a:rPr lang="tr-TR" sz="2400" dirty="0" smtClean="0">
                <a:solidFill>
                  <a:schemeClr val="tx1">
                    <a:lumMod val="65000"/>
                    <a:lumOff val="35000"/>
                  </a:schemeClr>
                </a:solidFill>
              </a:rPr>
              <a:t>Baraj </a:t>
            </a:r>
            <a:r>
              <a:rPr lang="tr-TR" sz="2400" dirty="0">
                <a:solidFill>
                  <a:schemeClr val="tx1">
                    <a:lumMod val="65000"/>
                    <a:lumOff val="35000"/>
                  </a:schemeClr>
                </a:solidFill>
              </a:rPr>
              <a:t>doluluğu, </a:t>
            </a:r>
            <a:endParaRPr lang="tr-TR" sz="2400" dirty="0" smtClean="0">
              <a:solidFill>
                <a:schemeClr val="tx1">
                  <a:lumMod val="65000"/>
                  <a:lumOff val="35000"/>
                </a:schemeClr>
              </a:solidFill>
            </a:endParaRPr>
          </a:p>
          <a:p>
            <a:pPr marL="285750" indent="-285750">
              <a:buFont typeface="Arial" pitchFamily="34" charset="0"/>
              <a:buChar char="•"/>
            </a:pPr>
            <a:r>
              <a:rPr lang="tr-TR" sz="2400" dirty="0" smtClean="0">
                <a:solidFill>
                  <a:schemeClr val="tx1">
                    <a:lumMod val="65000"/>
                    <a:lumOff val="35000"/>
                  </a:schemeClr>
                </a:solidFill>
              </a:rPr>
              <a:t>Orman </a:t>
            </a:r>
            <a:r>
              <a:rPr lang="tr-TR" sz="2400" dirty="0">
                <a:solidFill>
                  <a:schemeClr val="tx1">
                    <a:lumMod val="65000"/>
                    <a:lumOff val="35000"/>
                  </a:schemeClr>
                </a:solidFill>
              </a:rPr>
              <a:t>yangını gibi çevresel faktörlerin gözlenmesini ve gereken durumlarda acil eylemlerde bulunulmasını sağlamak amacıyla kurulmaktadırlar</a:t>
            </a:r>
            <a:r>
              <a:rPr lang="tr-TR" sz="2400" dirty="0" smtClean="0">
                <a:solidFill>
                  <a:schemeClr val="tx1">
                    <a:lumMod val="65000"/>
                    <a:lumOff val="35000"/>
                  </a:schemeClr>
                </a:solidFill>
              </a:rPr>
              <a:t>.</a:t>
            </a:r>
            <a:endParaRPr lang="tr-TR" sz="2400" dirty="0">
              <a:solidFill>
                <a:schemeClr val="tx1">
                  <a:lumMod val="65000"/>
                  <a:lumOff val="35000"/>
                </a:schemeClr>
              </a:solidFill>
            </a:endParaRPr>
          </a:p>
        </p:txBody>
      </p:sp>
      <p:pic>
        <p:nvPicPr>
          <p:cNvPr id="4098" name="Picture 2" descr="smart environment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252" y="1310013"/>
            <a:ext cx="4032447"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84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IOT UYGULAMA ALANLARI</a:t>
            </a:r>
            <a:endParaRPr lang="tr-TR" dirty="0">
              <a:solidFill>
                <a:schemeClr val="tx1">
                  <a:lumMod val="65000"/>
                  <a:lumOff val="35000"/>
                </a:schemeClr>
              </a:solidFill>
            </a:endParaRPr>
          </a:p>
        </p:txBody>
      </p:sp>
      <p:pic>
        <p:nvPicPr>
          <p:cNvPr id="6146" name="Picture 2" descr="smart HOME ile ilgili görsel sonu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2467" y="2636912"/>
            <a:ext cx="5613862" cy="4168082"/>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p:cNvSpPr txBox="1"/>
          <p:nvPr/>
        </p:nvSpPr>
        <p:spPr>
          <a:xfrm>
            <a:off x="336711" y="980728"/>
            <a:ext cx="8411753" cy="1569660"/>
          </a:xfrm>
          <a:prstGeom prst="rect">
            <a:avLst/>
          </a:prstGeom>
          <a:noFill/>
        </p:spPr>
        <p:txBody>
          <a:bodyPr wrap="square" rtlCol="0">
            <a:spAutoFit/>
          </a:bodyPr>
          <a:lstStyle/>
          <a:p>
            <a:r>
              <a:rPr lang="tr-TR" sz="2400" b="1" dirty="0" smtClean="0">
                <a:solidFill>
                  <a:schemeClr val="tx1">
                    <a:lumMod val="65000"/>
                    <a:lumOff val="35000"/>
                  </a:schemeClr>
                </a:solidFill>
              </a:rPr>
              <a:t>Akıllı </a:t>
            </a:r>
            <a:r>
              <a:rPr lang="tr-TR" sz="2400" b="1" dirty="0">
                <a:solidFill>
                  <a:schemeClr val="tx1">
                    <a:lumMod val="65000"/>
                    <a:lumOff val="35000"/>
                  </a:schemeClr>
                </a:solidFill>
              </a:rPr>
              <a:t>ev uygulamaları</a:t>
            </a:r>
          </a:p>
          <a:p>
            <a:pPr marL="285750" indent="-285750">
              <a:buFont typeface="Arial" pitchFamily="34" charset="0"/>
              <a:buChar char="•"/>
            </a:pPr>
            <a:r>
              <a:rPr lang="tr-TR" sz="2400" dirty="0" smtClean="0">
                <a:solidFill>
                  <a:schemeClr val="tx1">
                    <a:lumMod val="65000"/>
                    <a:lumOff val="35000"/>
                  </a:schemeClr>
                </a:solidFill>
              </a:rPr>
              <a:t>Işık</a:t>
            </a:r>
            <a:r>
              <a:rPr lang="tr-TR" sz="2400" dirty="0">
                <a:solidFill>
                  <a:schemeClr val="tx1">
                    <a:lumMod val="65000"/>
                    <a:lumOff val="35000"/>
                  </a:schemeClr>
                </a:solidFill>
              </a:rPr>
              <a:t>, ısı, havalandırma, eğlence, güvenlik gibi konularda evlerin sağladığı hizmetlerin uzaktan yönetilmesi ve durumunun </a:t>
            </a:r>
            <a:r>
              <a:rPr lang="tr-TR" sz="2400" dirty="0" smtClean="0">
                <a:solidFill>
                  <a:schemeClr val="tx1">
                    <a:lumMod val="65000"/>
                    <a:lumOff val="35000"/>
                  </a:schemeClr>
                </a:solidFill>
              </a:rPr>
              <a:t>takibini sağlar</a:t>
            </a:r>
            <a:endParaRPr lang="tr-TR" sz="2400" dirty="0">
              <a:solidFill>
                <a:schemeClr val="tx1">
                  <a:lumMod val="65000"/>
                  <a:lumOff val="35000"/>
                </a:schemeClr>
              </a:solidFill>
            </a:endParaRPr>
          </a:p>
        </p:txBody>
      </p:sp>
    </p:spTree>
    <p:extLst>
      <p:ext uri="{BB962C8B-B14F-4D97-AF65-F5344CB8AC3E}">
        <p14:creationId xmlns:p14="http://schemas.microsoft.com/office/powerpoint/2010/main" val="58068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IOT UYGULAMA ALANLARI</a:t>
            </a:r>
            <a:endParaRPr lang="tr-TR" dirty="0">
              <a:solidFill>
                <a:schemeClr val="tx1">
                  <a:lumMod val="65000"/>
                  <a:lumOff val="35000"/>
                </a:schemeClr>
              </a:solidFill>
            </a:endParaRPr>
          </a:p>
        </p:txBody>
      </p:sp>
      <p:sp>
        <p:nvSpPr>
          <p:cNvPr id="3" name="Metin kutusu 2"/>
          <p:cNvSpPr txBox="1"/>
          <p:nvPr/>
        </p:nvSpPr>
        <p:spPr>
          <a:xfrm>
            <a:off x="336711" y="980728"/>
            <a:ext cx="8339745" cy="1569660"/>
          </a:xfrm>
          <a:prstGeom prst="rect">
            <a:avLst/>
          </a:prstGeom>
          <a:noFill/>
        </p:spPr>
        <p:txBody>
          <a:bodyPr wrap="square" rtlCol="0">
            <a:spAutoFit/>
          </a:bodyPr>
          <a:lstStyle/>
          <a:p>
            <a:r>
              <a:rPr lang="tr-TR" sz="2400" b="1" dirty="0" smtClean="0">
                <a:solidFill>
                  <a:schemeClr val="tx1">
                    <a:lumMod val="65000"/>
                    <a:lumOff val="35000"/>
                  </a:schemeClr>
                </a:solidFill>
              </a:rPr>
              <a:t>Tedarik </a:t>
            </a:r>
            <a:r>
              <a:rPr lang="tr-TR" sz="2400" b="1" dirty="0">
                <a:solidFill>
                  <a:schemeClr val="tx1">
                    <a:lumMod val="65000"/>
                    <a:lumOff val="35000"/>
                  </a:schemeClr>
                </a:solidFill>
              </a:rPr>
              <a:t>uygulamaları</a:t>
            </a:r>
          </a:p>
          <a:p>
            <a:pPr marL="285750" indent="-285750">
              <a:buFont typeface="Arial" pitchFamily="34" charset="0"/>
              <a:buChar char="•"/>
            </a:pPr>
            <a:r>
              <a:rPr lang="tr-TR" sz="2400" dirty="0" smtClean="0">
                <a:solidFill>
                  <a:schemeClr val="tx1">
                    <a:lumMod val="65000"/>
                    <a:lumOff val="35000"/>
                  </a:schemeClr>
                </a:solidFill>
              </a:rPr>
              <a:t>Stokta </a:t>
            </a:r>
            <a:r>
              <a:rPr lang="tr-TR" sz="2400" dirty="0">
                <a:solidFill>
                  <a:schemeClr val="tx1">
                    <a:lumMod val="65000"/>
                    <a:lumOff val="35000"/>
                  </a:schemeClr>
                </a:solidFill>
              </a:rPr>
              <a:t>azalmakta olan, son kullanma tarihi yaklaşmakta olan ürünlerin takibini, gerek görülmesi durumunda tekrar sipariş verilmesi gibi tedarik </a:t>
            </a:r>
            <a:r>
              <a:rPr lang="tr-TR" sz="2400" dirty="0" smtClean="0">
                <a:solidFill>
                  <a:schemeClr val="tx1">
                    <a:lumMod val="65000"/>
                    <a:lumOff val="35000"/>
                  </a:schemeClr>
                </a:solidFill>
              </a:rPr>
              <a:t>uygulamaları</a:t>
            </a:r>
            <a:endParaRPr lang="tr-TR" sz="2400" dirty="0">
              <a:solidFill>
                <a:schemeClr val="tx1">
                  <a:lumMod val="65000"/>
                  <a:lumOff val="35000"/>
                </a:schemeClr>
              </a:solidFill>
            </a:endParaRPr>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6345" y="2616716"/>
            <a:ext cx="4594550" cy="2418184"/>
          </a:xfrm>
          <a:prstGeom prst="rect">
            <a:avLst/>
          </a:prstGeom>
        </p:spPr>
      </p:pic>
    </p:spTree>
    <p:extLst>
      <p:ext uri="{BB962C8B-B14F-4D97-AF65-F5344CB8AC3E}">
        <p14:creationId xmlns:p14="http://schemas.microsoft.com/office/powerpoint/2010/main" val="138972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Nesne, akıllı </a:t>
            </a:r>
            <a:r>
              <a:rPr lang="tr-TR" dirty="0" smtClean="0"/>
              <a:t>nesne </a:t>
            </a:r>
            <a:r>
              <a:rPr lang="tr-TR" dirty="0" smtClean="0"/>
              <a:t>ve </a:t>
            </a:r>
            <a:r>
              <a:rPr lang="tr-TR" dirty="0" smtClean="0"/>
              <a:t>bağlı </a:t>
            </a:r>
            <a:r>
              <a:rPr lang="tr-TR" dirty="0" smtClean="0"/>
              <a:t>nesne</a:t>
            </a:r>
            <a:endParaRPr lang="tr-TR" dirty="0"/>
          </a:p>
        </p:txBody>
      </p:sp>
      <p:sp>
        <p:nvSpPr>
          <p:cNvPr id="3" name="İçerik Yer Tutucusu 2"/>
          <p:cNvSpPr>
            <a:spLocks noGrp="1"/>
          </p:cNvSpPr>
          <p:nvPr>
            <p:ph idx="1"/>
          </p:nvPr>
        </p:nvSpPr>
        <p:spPr/>
        <p:txBody>
          <a:bodyPr/>
          <a:lstStyle/>
          <a:p>
            <a:r>
              <a:rPr lang="tr-TR" b="0" dirty="0" smtClean="0"/>
              <a:t>Buzdolabı bir nesnedir. Bilindiği gibi buzdolabı içine konan ürünleri soğuk tutmak için kullanılır. 1927’lerden beri günümüze kadar buzdolaplarının özellikleri değişse de kullanım amacı hep aynı olmuştur. </a:t>
            </a:r>
          </a:p>
          <a:p>
            <a:r>
              <a:rPr lang="tr-TR" b="0" dirty="0" smtClean="0"/>
              <a:t>Yakın zamanda buzdolaplarına </a:t>
            </a:r>
            <a:r>
              <a:rPr lang="tr-TR" b="0" dirty="0" err="1" smtClean="0"/>
              <a:t>mikrodenetleyiciler</a:t>
            </a:r>
            <a:r>
              <a:rPr lang="tr-TR" b="0" dirty="0" smtClean="0"/>
              <a:t> sayesinde bir çok yeni özellik eklenmiştir(Kapağı açık kaldığında ya da filtre değişme zamanı geldiğinde uyarı vermesi gibi). </a:t>
            </a:r>
            <a:r>
              <a:rPr lang="tr-TR" b="0" dirty="0" err="1" smtClean="0"/>
              <a:t>Mikrodenetleyiciler</a:t>
            </a:r>
            <a:r>
              <a:rPr lang="tr-TR" b="0" dirty="0" smtClean="0"/>
              <a:t> kullanarak fonksiyonları arttırılmış bu tip cihazlara akıllı cihazlar denir. Hatta içine yerleştirilen bir kamera ile tereyağı azaldığında uyarı verebilir, </a:t>
            </a:r>
            <a:r>
              <a:rPr lang="tr-TR" b="0" dirty="0" err="1" smtClean="0"/>
              <a:t>bluetooth</a:t>
            </a:r>
            <a:r>
              <a:rPr lang="tr-TR" b="0" dirty="0" smtClean="0"/>
              <a:t> ile telefonunuza buzdolabındaki ürünlerin resmini belirli aralıklarla gönderebilir. Bu tür özellikler ekleyerek buzdolabı daha akıllı hale getirilebilir.</a:t>
            </a:r>
          </a:p>
          <a:p>
            <a:endParaRPr lang="tr-TR" b="0" dirty="0"/>
          </a:p>
        </p:txBody>
      </p:sp>
      <p:pic>
        <p:nvPicPr>
          <p:cNvPr id="4" name="Resim 3"/>
          <p:cNvPicPr>
            <a:picLocks noChangeAspect="1"/>
          </p:cNvPicPr>
          <p:nvPr/>
        </p:nvPicPr>
        <p:blipFill>
          <a:blip r:embed="rId2"/>
          <a:stretch>
            <a:fillRect/>
          </a:stretch>
        </p:blipFill>
        <p:spPr>
          <a:xfrm>
            <a:off x="6302147" y="3468824"/>
            <a:ext cx="2041753" cy="2795761"/>
          </a:xfrm>
          <a:prstGeom prst="rect">
            <a:avLst/>
          </a:prstGeom>
        </p:spPr>
      </p:pic>
    </p:spTree>
    <p:extLst>
      <p:ext uri="{BB962C8B-B14F-4D97-AF65-F5344CB8AC3E}">
        <p14:creationId xmlns:p14="http://schemas.microsoft.com/office/powerpoint/2010/main" val="209141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IOT UYGULAMA ALANLARI</a:t>
            </a:r>
            <a:endParaRPr lang="tr-TR" dirty="0">
              <a:solidFill>
                <a:schemeClr val="tx1">
                  <a:lumMod val="65000"/>
                  <a:lumOff val="35000"/>
                </a:schemeClr>
              </a:solidFill>
            </a:endParaRPr>
          </a:p>
        </p:txBody>
      </p:sp>
      <p:sp>
        <p:nvSpPr>
          <p:cNvPr id="3" name="Metin kutusu 2"/>
          <p:cNvSpPr txBox="1"/>
          <p:nvPr/>
        </p:nvSpPr>
        <p:spPr>
          <a:xfrm>
            <a:off x="336711" y="980728"/>
            <a:ext cx="8007189" cy="1569660"/>
          </a:xfrm>
          <a:prstGeom prst="rect">
            <a:avLst/>
          </a:prstGeom>
          <a:noFill/>
        </p:spPr>
        <p:txBody>
          <a:bodyPr wrap="square" rtlCol="0">
            <a:spAutoFit/>
          </a:bodyPr>
          <a:lstStyle/>
          <a:p>
            <a:r>
              <a:rPr lang="tr-TR" sz="2400" b="1" dirty="0" smtClean="0">
                <a:solidFill>
                  <a:schemeClr val="tx1">
                    <a:lumMod val="65000"/>
                    <a:lumOff val="35000"/>
                  </a:schemeClr>
                </a:solidFill>
              </a:rPr>
              <a:t>Akıllı </a:t>
            </a:r>
            <a:r>
              <a:rPr lang="tr-TR" sz="2400" b="1" dirty="0">
                <a:solidFill>
                  <a:schemeClr val="tx1">
                    <a:lumMod val="65000"/>
                    <a:lumOff val="35000"/>
                  </a:schemeClr>
                </a:solidFill>
              </a:rPr>
              <a:t>hayvancılık uygulamaları</a:t>
            </a:r>
          </a:p>
          <a:p>
            <a:pPr marL="285750" indent="-285750">
              <a:buFont typeface="Arial" pitchFamily="34" charset="0"/>
              <a:buChar char="•"/>
            </a:pPr>
            <a:r>
              <a:rPr lang="tr-TR" sz="2400" dirty="0" smtClean="0">
                <a:solidFill>
                  <a:schemeClr val="tx1">
                    <a:lumMod val="65000"/>
                    <a:lumOff val="35000"/>
                  </a:schemeClr>
                </a:solidFill>
              </a:rPr>
              <a:t>Hayvanların </a:t>
            </a:r>
            <a:r>
              <a:rPr lang="tr-TR" sz="2400" dirty="0">
                <a:solidFill>
                  <a:schemeClr val="tx1">
                    <a:lumMod val="65000"/>
                    <a:lumOff val="35000"/>
                  </a:schemeClr>
                </a:solidFill>
              </a:rPr>
              <a:t>bulunduğu ortamların ısı, zararlı gaz durumu gibi parametrelerinin takip edilmesi amacıyla geliştirilmektedir.</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2132856"/>
            <a:ext cx="5228580" cy="3313889"/>
          </a:xfrm>
          <a:prstGeom prst="rect">
            <a:avLst/>
          </a:prstGeom>
        </p:spPr>
      </p:pic>
    </p:spTree>
    <p:extLst>
      <p:ext uri="{BB962C8B-B14F-4D97-AF65-F5344CB8AC3E}">
        <p14:creationId xmlns:p14="http://schemas.microsoft.com/office/powerpoint/2010/main" val="65160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Iot</a:t>
            </a:r>
            <a:r>
              <a:rPr lang="tr-TR" dirty="0" smtClean="0"/>
              <a:t> sistemini oluşturan katmanlar</a:t>
            </a:r>
            <a:endParaRPr lang="tr-TR" dirty="0"/>
          </a:p>
        </p:txBody>
      </p:sp>
      <p:sp>
        <p:nvSpPr>
          <p:cNvPr id="3" name="İçerik Yer Tutucusu 2"/>
          <p:cNvSpPr>
            <a:spLocks noGrp="1"/>
          </p:cNvSpPr>
          <p:nvPr>
            <p:ph idx="1"/>
          </p:nvPr>
        </p:nvSpPr>
        <p:spPr/>
        <p:txBody>
          <a:bodyPr/>
          <a:lstStyle/>
          <a:p>
            <a:r>
              <a:rPr lang="tr-TR" b="0" dirty="0"/>
              <a:t>IoT farklı katmanlara sahip bir </a:t>
            </a:r>
            <a:r>
              <a:rPr lang="tr-TR" b="0" dirty="0" smtClean="0"/>
              <a:t>sistemdir.</a:t>
            </a:r>
          </a:p>
          <a:p>
            <a:r>
              <a:rPr lang="tr-TR" b="0" dirty="0"/>
              <a:t>Her bir katman düzeyinde farklı becerilere sahip iş gücüne ihtiyaç duyulabilmektedir. </a:t>
            </a:r>
            <a:endParaRPr lang="tr-TR" b="0" dirty="0" smtClean="0"/>
          </a:p>
          <a:p>
            <a:r>
              <a:rPr lang="tr-TR" b="0" dirty="0"/>
              <a:t>Bu katmanlar;</a:t>
            </a:r>
          </a:p>
          <a:p>
            <a:r>
              <a:rPr lang="tr-TR" b="0" dirty="0"/>
              <a:t>1. </a:t>
            </a:r>
            <a:r>
              <a:rPr lang="tr-TR" b="0" dirty="0" smtClean="0"/>
              <a:t>Donanım </a:t>
            </a:r>
            <a:r>
              <a:rPr lang="tr-TR" b="0" dirty="0"/>
              <a:t>Katmanı</a:t>
            </a:r>
          </a:p>
          <a:p>
            <a:r>
              <a:rPr lang="tr-TR" b="0" dirty="0"/>
              <a:t>2. </a:t>
            </a:r>
            <a:r>
              <a:rPr lang="tr-TR" b="0" dirty="0" smtClean="0"/>
              <a:t>Ağ </a:t>
            </a:r>
            <a:r>
              <a:rPr lang="tr-TR" b="0" dirty="0"/>
              <a:t>katmanı</a:t>
            </a:r>
          </a:p>
          <a:p>
            <a:r>
              <a:rPr lang="tr-TR" b="0" dirty="0"/>
              <a:t>3. </a:t>
            </a:r>
            <a:r>
              <a:rPr lang="tr-TR" b="0" dirty="0" smtClean="0"/>
              <a:t>Yazılım katmanı</a:t>
            </a:r>
            <a:endParaRPr lang="tr-TR" b="0" dirty="0"/>
          </a:p>
          <a:p>
            <a:r>
              <a:rPr lang="tr-TR" b="0" dirty="0"/>
              <a:t>4. Veri depolama</a:t>
            </a:r>
          </a:p>
          <a:p>
            <a:r>
              <a:rPr lang="tr-TR" b="0" dirty="0"/>
              <a:t>5. Veri ayıklama</a:t>
            </a:r>
          </a:p>
          <a:p>
            <a:r>
              <a:rPr lang="tr-TR" b="0" dirty="0"/>
              <a:t>6. Uygulamalar</a:t>
            </a:r>
          </a:p>
          <a:p>
            <a:r>
              <a:rPr lang="tr-TR" b="0" dirty="0"/>
              <a:t>7. İş süreçleri ve İşbirliği </a:t>
            </a:r>
          </a:p>
        </p:txBody>
      </p:sp>
      <p:pic>
        <p:nvPicPr>
          <p:cNvPr id="4" name="Resim 3"/>
          <p:cNvPicPr/>
          <p:nvPr/>
        </p:nvPicPr>
        <p:blipFill>
          <a:blip r:embed="rId2"/>
          <a:stretch>
            <a:fillRect/>
          </a:stretch>
        </p:blipFill>
        <p:spPr>
          <a:xfrm>
            <a:off x="4139952" y="1844825"/>
            <a:ext cx="4600947" cy="3028808"/>
          </a:xfrm>
          <a:prstGeom prst="rect">
            <a:avLst/>
          </a:prstGeom>
        </p:spPr>
      </p:pic>
    </p:spTree>
    <p:extLst>
      <p:ext uri="{BB962C8B-B14F-4D97-AF65-F5344CB8AC3E}">
        <p14:creationId xmlns:p14="http://schemas.microsoft.com/office/powerpoint/2010/main" val="4062476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Iot</a:t>
            </a:r>
            <a:r>
              <a:rPr lang="tr-TR" dirty="0" smtClean="0"/>
              <a:t> sistemini oluşturan katmanlar</a:t>
            </a:r>
            <a:endParaRPr lang="tr-TR" dirty="0"/>
          </a:p>
        </p:txBody>
      </p:sp>
      <p:sp>
        <p:nvSpPr>
          <p:cNvPr id="3" name="İçerik Yer Tutucusu 2"/>
          <p:cNvSpPr>
            <a:spLocks noGrp="1"/>
          </p:cNvSpPr>
          <p:nvPr>
            <p:ph idx="1"/>
          </p:nvPr>
        </p:nvSpPr>
        <p:spPr>
          <a:xfrm>
            <a:off x="822960" y="1100628"/>
            <a:ext cx="7520940" cy="1536283"/>
          </a:xfrm>
        </p:spPr>
        <p:txBody>
          <a:bodyPr/>
          <a:lstStyle/>
          <a:p>
            <a:pPr>
              <a:buFont typeface="Arial" panose="020B0604020202020204" pitchFamily="34" charset="0"/>
              <a:buChar char="•"/>
            </a:pPr>
            <a:r>
              <a:rPr lang="tr-TR" dirty="0" smtClean="0"/>
              <a:t>IoT kavramı, sadece teknik bir yapı olarak  ele alındığında 3 farklı katmandan oluştuğu kabul edilebilir.</a:t>
            </a:r>
            <a:endParaRPr lang="tr-TR" dirty="0"/>
          </a:p>
        </p:txBody>
      </p:sp>
      <p:graphicFrame>
        <p:nvGraphicFramePr>
          <p:cNvPr id="5" name="Diyagram 4"/>
          <p:cNvGraphicFramePr/>
          <p:nvPr>
            <p:extLst>
              <p:ext uri="{D42A27DB-BD31-4B8C-83A1-F6EECF244321}">
                <p14:modId xmlns:p14="http://schemas.microsoft.com/office/powerpoint/2010/main" val="3443545052"/>
              </p:ext>
            </p:extLst>
          </p:nvPr>
        </p:nvGraphicFramePr>
        <p:xfrm>
          <a:off x="3059832" y="1397000"/>
          <a:ext cx="5400600" cy="3616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ikdörtgen 5"/>
          <p:cNvSpPr/>
          <p:nvPr/>
        </p:nvSpPr>
        <p:spPr>
          <a:xfrm>
            <a:off x="1043608" y="1898247"/>
            <a:ext cx="4572000" cy="1754326"/>
          </a:xfrm>
          <a:prstGeom prst="rect">
            <a:avLst/>
          </a:prstGeom>
        </p:spPr>
        <p:txBody>
          <a:bodyPr>
            <a:spAutoFit/>
          </a:bodyPr>
          <a:lstStyle/>
          <a:p>
            <a:pPr marL="285750" indent="-285750">
              <a:buFont typeface="Arial" panose="020B0604020202020204" pitchFamily="34" charset="0"/>
              <a:buChar char="•"/>
            </a:pPr>
            <a:r>
              <a:rPr lang="tr-TR" dirty="0"/>
              <a:t>Donanım katmanı verileri toplar, </a:t>
            </a:r>
            <a:endParaRPr lang="tr-TR" dirty="0" smtClean="0"/>
          </a:p>
          <a:p>
            <a:pPr marL="285750" indent="-285750">
              <a:buFont typeface="Arial" panose="020B0604020202020204" pitchFamily="34" charset="0"/>
              <a:buChar char="•"/>
            </a:pPr>
            <a:r>
              <a:rPr lang="tr-TR" dirty="0" smtClean="0"/>
              <a:t>Yazılım </a:t>
            </a:r>
            <a:r>
              <a:rPr lang="tr-TR" dirty="0"/>
              <a:t>katmanı ise verileri anlamlı hale </a:t>
            </a:r>
            <a:r>
              <a:rPr lang="tr-TR" dirty="0" smtClean="0"/>
              <a:t>getirir</a:t>
            </a:r>
            <a:r>
              <a:rPr lang="tr-TR" dirty="0"/>
              <a:t>. </a:t>
            </a:r>
            <a:endParaRPr lang="tr-TR" dirty="0" smtClean="0"/>
          </a:p>
          <a:p>
            <a:pPr marL="285750" indent="-285750">
              <a:buFont typeface="Arial" panose="020B0604020202020204" pitchFamily="34" charset="0"/>
              <a:buChar char="•"/>
            </a:pPr>
            <a:r>
              <a:rPr lang="tr-TR" dirty="0" smtClean="0"/>
              <a:t>Ağ </a:t>
            </a:r>
            <a:r>
              <a:rPr lang="tr-TR" dirty="0"/>
              <a:t>katmanı donanım ve yazılım birimlerinin birbirlerine bağlanmasını sağlar.</a:t>
            </a:r>
          </a:p>
        </p:txBody>
      </p:sp>
    </p:spTree>
    <p:extLst>
      <p:ext uri="{BB962C8B-B14F-4D97-AF65-F5344CB8AC3E}">
        <p14:creationId xmlns:p14="http://schemas.microsoft.com/office/powerpoint/2010/main" val="3998543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Donanım katmanı</a:t>
            </a:r>
            <a:endParaRPr lang="tr-TR" dirty="0"/>
          </a:p>
        </p:txBody>
      </p:sp>
      <p:sp>
        <p:nvSpPr>
          <p:cNvPr id="3" name="İçerik Yer Tutucusu 2"/>
          <p:cNvSpPr>
            <a:spLocks noGrp="1"/>
          </p:cNvSpPr>
          <p:nvPr>
            <p:ph idx="1"/>
          </p:nvPr>
        </p:nvSpPr>
        <p:spPr>
          <a:xfrm>
            <a:off x="822960" y="1100629"/>
            <a:ext cx="7520940" cy="888211"/>
          </a:xfrm>
        </p:spPr>
        <p:txBody>
          <a:bodyPr/>
          <a:lstStyle/>
          <a:p>
            <a:pPr>
              <a:buFont typeface="Arial" panose="020B0604020202020204" pitchFamily="34" charset="0"/>
              <a:buChar char="•"/>
            </a:pPr>
            <a:r>
              <a:rPr lang="tr-TR" dirty="0" smtClean="0"/>
              <a:t>Donanım katmanı </a:t>
            </a:r>
            <a:r>
              <a:rPr lang="tr-TR" dirty="0" err="1" smtClean="0"/>
              <a:t>mikrodenetleyici</a:t>
            </a:r>
            <a:r>
              <a:rPr lang="tr-TR" dirty="0" smtClean="0"/>
              <a:t> ve buna bağlı çevre birimlerinden oluşur. </a:t>
            </a:r>
          </a:p>
          <a:p>
            <a:pPr>
              <a:buFont typeface="Arial" panose="020B0604020202020204" pitchFamily="34" charset="0"/>
              <a:buChar char="•"/>
            </a:pPr>
            <a:r>
              <a:rPr lang="tr-TR" dirty="0" smtClean="0"/>
              <a:t>IoT sisteminin fiziksel görüntüsü donanım katmanıdır.</a:t>
            </a:r>
            <a:endParaRPr lang="tr-TR" dirty="0"/>
          </a:p>
        </p:txBody>
      </p:sp>
      <p:sp>
        <p:nvSpPr>
          <p:cNvPr id="4" name="Dikdörtgen 3"/>
          <p:cNvSpPr/>
          <p:nvPr/>
        </p:nvSpPr>
        <p:spPr>
          <a:xfrm>
            <a:off x="957160" y="1913322"/>
            <a:ext cx="3744415" cy="2585323"/>
          </a:xfrm>
          <a:prstGeom prst="rect">
            <a:avLst/>
          </a:prstGeom>
        </p:spPr>
        <p:txBody>
          <a:bodyPr wrap="square">
            <a:spAutoFit/>
          </a:bodyPr>
          <a:lstStyle/>
          <a:p>
            <a:r>
              <a:rPr lang="tr-TR" dirty="0" err="1"/>
              <a:t>IoT’de</a:t>
            </a:r>
            <a:r>
              <a:rPr lang="tr-TR" dirty="0"/>
              <a:t> bir ürünün değeri o ürünün elde ettiği bilgidir. </a:t>
            </a:r>
            <a:endParaRPr lang="tr-TR" dirty="0" smtClean="0"/>
          </a:p>
          <a:p>
            <a:r>
              <a:rPr lang="tr-TR" dirty="0" smtClean="0"/>
              <a:t>Bilgi</a:t>
            </a:r>
            <a:r>
              <a:rPr lang="tr-TR" dirty="0"/>
              <a:t>, elde edilmesi gereken verileri ve o verileri elde etmek için kullanılması gereken </a:t>
            </a:r>
            <a:r>
              <a:rPr lang="tr-TR" dirty="0" err="1"/>
              <a:t>sensörü</a:t>
            </a:r>
            <a:r>
              <a:rPr lang="tr-TR" dirty="0"/>
              <a:t> tanımlar. </a:t>
            </a:r>
            <a:endParaRPr lang="tr-TR" dirty="0" smtClean="0"/>
          </a:p>
          <a:p>
            <a:r>
              <a:rPr lang="tr-TR" dirty="0" smtClean="0"/>
              <a:t>IoT </a:t>
            </a:r>
            <a:r>
              <a:rPr lang="tr-TR" dirty="0"/>
              <a:t>donanımlarında veriyi elde edecek </a:t>
            </a:r>
            <a:r>
              <a:rPr lang="tr-TR" dirty="0" err="1"/>
              <a:t>sensörü</a:t>
            </a:r>
            <a:r>
              <a:rPr lang="tr-TR" dirty="0"/>
              <a:t> seçmek ilk adımdır. </a:t>
            </a:r>
            <a:endParaRPr lang="tr-TR" dirty="0" smtClean="0"/>
          </a:p>
          <a:p>
            <a:endParaRPr lang="tr-TR" dirty="0"/>
          </a:p>
        </p:txBody>
      </p:sp>
      <p:pic>
        <p:nvPicPr>
          <p:cNvPr id="6" name="Resim 5"/>
          <p:cNvPicPr>
            <a:picLocks noChangeAspect="1"/>
          </p:cNvPicPr>
          <p:nvPr/>
        </p:nvPicPr>
        <p:blipFill>
          <a:blip r:embed="rId2"/>
          <a:stretch>
            <a:fillRect/>
          </a:stretch>
        </p:blipFill>
        <p:spPr>
          <a:xfrm>
            <a:off x="4835774" y="1776830"/>
            <a:ext cx="3811077" cy="2858308"/>
          </a:xfrm>
          <a:prstGeom prst="rect">
            <a:avLst/>
          </a:prstGeom>
        </p:spPr>
      </p:pic>
    </p:spTree>
    <p:extLst>
      <p:ext uri="{BB962C8B-B14F-4D97-AF65-F5344CB8AC3E}">
        <p14:creationId xmlns:p14="http://schemas.microsoft.com/office/powerpoint/2010/main" val="3261524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Donanım katmanı</a:t>
            </a:r>
            <a:endParaRPr lang="tr-TR" dirty="0"/>
          </a:p>
        </p:txBody>
      </p:sp>
      <p:sp>
        <p:nvSpPr>
          <p:cNvPr id="4" name="Dikdörtgen 3"/>
          <p:cNvSpPr/>
          <p:nvPr/>
        </p:nvSpPr>
        <p:spPr>
          <a:xfrm>
            <a:off x="895346" y="1268760"/>
            <a:ext cx="7376167" cy="2308324"/>
          </a:xfrm>
          <a:prstGeom prst="rect">
            <a:avLst/>
          </a:prstGeom>
        </p:spPr>
        <p:txBody>
          <a:bodyPr wrap="square">
            <a:spAutoFit/>
          </a:bodyPr>
          <a:lstStyle/>
          <a:p>
            <a:pPr marL="285750" indent="-285750">
              <a:buFont typeface="Arial" panose="020B0604020202020204" pitchFamily="34" charset="0"/>
              <a:buChar char="•"/>
            </a:pPr>
            <a:r>
              <a:rPr lang="tr-TR" b="1" dirty="0" err="1" smtClean="0"/>
              <a:t>Sensör</a:t>
            </a:r>
            <a:r>
              <a:rPr lang="tr-TR" b="1" dirty="0" smtClean="0"/>
              <a:t> </a:t>
            </a:r>
            <a:r>
              <a:rPr lang="tr-TR" dirty="0"/>
              <a:t>fiziksel dünyayı </a:t>
            </a:r>
            <a:r>
              <a:rPr lang="tr-TR" dirty="0" smtClean="0"/>
              <a:t>analog </a:t>
            </a:r>
            <a:r>
              <a:rPr lang="tr-TR" dirty="0"/>
              <a:t>sinyale dönüştürür. Bu sinyal dijital sinyale çevrilerek fiziksel programlama kartına (Gömülü sistem) aktarılır. </a:t>
            </a:r>
            <a:endParaRPr lang="tr-TR" dirty="0" smtClean="0"/>
          </a:p>
          <a:p>
            <a:pPr marL="285750" indent="-285750">
              <a:buFont typeface="Arial" panose="020B0604020202020204" pitchFamily="34" charset="0"/>
              <a:buChar char="•"/>
            </a:pPr>
            <a:r>
              <a:rPr lang="tr-TR" b="1" dirty="0" smtClean="0"/>
              <a:t>Gömülü </a:t>
            </a:r>
            <a:r>
              <a:rPr lang="tr-TR" b="1" dirty="0"/>
              <a:t>sistemler, </a:t>
            </a:r>
            <a:r>
              <a:rPr lang="tr-TR" dirty="0"/>
              <a:t>bir IoT ürününün fiziksel katmanında yer alır ve çoğunlukla </a:t>
            </a:r>
            <a:r>
              <a:rPr lang="tr-TR" dirty="0" err="1"/>
              <a:t>sensörleri</a:t>
            </a:r>
            <a:r>
              <a:rPr lang="tr-TR" dirty="0"/>
              <a:t> İnternete </a:t>
            </a:r>
            <a:r>
              <a:rPr lang="tr-TR" dirty="0" smtClean="0"/>
              <a:t>bağlayan </a:t>
            </a:r>
            <a:r>
              <a:rPr lang="tr-TR" dirty="0"/>
              <a:t>ve verileri işleyen cihazlardır. </a:t>
            </a:r>
            <a:endParaRPr lang="tr-TR" dirty="0" smtClean="0"/>
          </a:p>
          <a:p>
            <a:pPr marL="285750" indent="-285750">
              <a:buFont typeface="Arial" panose="020B0604020202020204" pitchFamily="34" charset="0"/>
              <a:buChar char="•"/>
            </a:pPr>
            <a:r>
              <a:rPr lang="tr-TR" b="1" dirty="0" smtClean="0"/>
              <a:t>Çıkış </a:t>
            </a:r>
            <a:r>
              <a:rPr lang="tr-TR" b="1" dirty="0"/>
              <a:t>birimleri (</a:t>
            </a:r>
            <a:r>
              <a:rPr lang="tr-TR" b="1" dirty="0" err="1"/>
              <a:t>Aktüatörler</a:t>
            </a:r>
            <a:r>
              <a:rPr lang="tr-TR" dirty="0"/>
              <a:t>) diğer yönde çalışır. Dijital veri fiziksel programlama kartı tarafından analog sinyale dönüştürülür ve </a:t>
            </a:r>
            <a:r>
              <a:rPr lang="tr-TR" dirty="0" err="1"/>
              <a:t>aktüatör</a:t>
            </a:r>
            <a:r>
              <a:rPr lang="tr-TR" dirty="0"/>
              <a:t> tarafından fiziksel etki yaratılır.</a:t>
            </a:r>
          </a:p>
        </p:txBody>
      </p:sp>
    </p:spTree>
    <p:extLst>
      <p:ext uri="{BB962C8B-B14F-4D97-AF65-F5344CB8AC3E}">
        <p14:creationId xmlns:p14="http://schemas.microsoft.com/office/powerpoint/2010/main" val="1227495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YAZILIM KATMANI</a:t>
            </a:r>
            <a:endParaRPr lang="tr-TR" dirty="0"/>
          </a:p>
        </p:txBody>
      </p:sp>
      <p:sp>
        <p:nvSpPr>
          <p:cNvPr id="3" name="İçerik Yer Tutucusu 2"/>
          <p:cNvSpPr>
            <a:spLocks noGrp="1"/>
          </p:cNvSpPr>
          <p:nvPr>
            <p:ph idx="1"/>
          </p:nvPr>
        </p:nvSpPr>
        <p:spPr/>
        <p:txBody>
          <a:bodyPr/>
          <a:lstStyle/>
          <a:p>
            <a:r>
              <a:rPr lang="tr-TR" dirty="0" smtClean="0"/>
              <a:t>IoT sistemlerinde yazılım katmanı tek bir yazılım sistemini barındırmaz.</a:t>
            </a:r>
          </a:p>
          <a:p>
            <a:r>
              <a:rPr lang="tr-TR" dirty="0" smtClean="0"/>
              <a:t>Fiziksel cihazları kontrol eden yazılım katmanı: </a:t>
            </a:r>
            <a:r>
              <a:rPr lang="tr-TR" b="0" dirty="0" smtClean="0"/>
              <a:t>Gömülü Sistem içerisinde yer alan yazılım, genellikle </a:t>
            </a:r>
            <a:r>
              <a:rPr lang="tr-TR" b="0" dirty="0" err="1" smtClean="0"/>
              <a:t>sensörlerden</a:t>
            </a:r>
            <a:r>
              <a:rPr lang="tr-TR" b="0" dirty="0" smtClean="0"/>
              <a:t> elde edilen bilgiyi işleyerek ağa göndermek ya da ağdan gelen bilgiyi çıkış birimlerine aktarmak amacı ile kullanılır.</a:t>
            </a:r>
          </a:p>
          <a:p>
            <a:r>
              <a:rPr lang="tr-TR" dirty="0" smtClean="0"/>
              <a:t>Harici sistemler(</a:t>
            </a:r>
            <a:r>
              <a:rPr lang="tr-TR" dirty="0" err="1" smtClean="0"/>
              <a:t>Webhook</a:t>
            </a:r>
            <a:r>
              <a:rPr lang="tr-TR" dirty="0"/>
              <a:t>, bulut uygulamaları vb.) : </a:t>
            </a:r>
            <a:r>
              <a:rPr lang="tr-TR" b="0" dirty="0"/>
              <a:t>IoT ürününün ana bileşenlerindendir. İnternet üzerinden bir API tarafından erişilebilen tüm veri kaynaklarını </a:t>
            </a:r>
            <a:r>
              <a:rPr lang="tr-TR" b="0" dirty="0" smtClean="0"/>
              <a:t>içerirler.</a:t>
            </a:r>
          </a:p>
          <a:p>
            <a:r>
              <a:rPr lang="tr-TR" dirty="0" smtClean="0"/>
              <a:t>Analiz katmanı</a:t>
            </a:r>
            <a:r>
              <a:rPr lang="tr-TR" dirty="0"/>
              <a:t>: </a:t>
            </a:r>
            <a:r>
              <a:rPr lang="tr-TR" b="0" dirty="0"/>
              <a:t>Veri analizi, verileri yararlı bilgilere dönüştürerek bunu anlamlandırır. IoT </a:t>
            </a:r>
            <a:r>
              <a:rPr lang="tr-TR" b="0" dirty="0" smtClean="0"/>
              <a:t>verilerinin </a:t>
            </a:r>
            <a:r>
              <a:rPr lang="tr-TR" b="0" dirty="0"/>
              <a:t>çoğu, zaman serileri kullandığından çok büyük veri kümeleri üretir</a:t>
            </a:r>
            <a:r>
              <a:rPr lang="tr-TR" b="0" dirty="0" smtClean="0"/>
              <a:t>.</a:t>
            </a:r>
          </a:p>
          <a:p>
            <a:r>
              <a:rPr lang="tr-TR" b="0" dirty="0" smtClean="0"/>
              <a:t>	 </a:t>
            </a:r>
            <a:r>
              <a:rPr lang="tr-TR" b="0" dirty="0"/>
              <a:t>IoT ürünleri entegre edilebilir sistemlerdir. Her bir sistem, teorik olarak Lego </a:t>
            </a:r>
            <a:r>
              <a:rPr lang="tr-TR" b="0" dirty="0" smtClean="0"/>
              <a:t>blokları gibi </a:t>
            </a:r>
            <a:r>
              <a:rPr lang="tr-TR" b="0" dirty="0"/>
              <a:t>birbiriyle bağlanabilen veriler üretir. IoT sistemlerinin başarısı temelde başka sistemlerle entegre olabilme kabiliyetlerine bağlıdır.</a:t>
            </a:r>
          </a:p>
        </p:txBody>
      </p:sp>
    </p:spTree>
    <p:extLst>
      <p:ext uri="{BB962C8B-B14F-4D97-AF65-F5344CB8AC3E}">
        <p14:creationId xmlns:p14="http://schemas.microsoft.com/office/powerpoint/2010/main" val="203275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0" dirty="0" smtClean="0"/>
              <a:t>Akıllı buzdolabı internete bağlandığında artık bir IoT cihazıdır. Buzdolabı tereyağı azaldığında sipariş edebilir. Kayıtlı kredi kartınızla ödemesini yapabilir. Sevdiğiniz yemeklere ait malzemelerin stokunu sürekli takip edebilir. Kısacası IoT cihazı, </a:t>
            </a:r>
            <a:r>
              <a:rPr lang="tr-TR" b="0" dirty="0" err="1" smtClean="0"/>
              <a:t>mikrodenetleyici</a:t>
            </a:r>
            <a:r>
              <a:rPr lang="tr-TR" b="0" dirty="0" smtClean="0"/>
              <a:t> eklenmiş akıllı ürünlerin internete bağlanmasıdır. </a:t>
            </a:r>
          </a:p>
          <a:p>
            <a:r>
              <a:rPr lang="tr-TR" b="0" dirty="0" smtClean="0"/>
              <a:t>İnternete bağlı bir buzdolabı artık bir IoT cihazıdır. Burada unutulmaması gereken nokta buzdolabının ilk üretildiği zaman ile aynı işlevi gördüğüdür. Hala ürünleri soğuk tutmak için kullanılır. İnternete bile bağlansa kullanımı son derece basittir. </a:t>
            </a:r>
            <a:endParaRPr lang="tr-TR" b="0" dirty="0"/>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0332" y="3696273"/>
            <a:ext cx="4163568" cy="2340864"/>
          </a:xfrm>
          <a:prstGeom prst="rect">
            <a:avLst/>
          </a:prstGeom>
        </p:spPr>
      </p:pic>
      <p:sp>
        <p:nvSpPr>
          <p:cNvPr id="4" name="Unvan 3"/>
          <p:cNvSpPr>
            <a:spLocks noGrp="1"/>
          </p:cNvSpPr>
          <p:nvPr>
            <p:ph type="title"/>
          </p:nvPr>
        </p:nvSpPr>
        <p:spPr/>
        <p:txBody>
          <a:bodyPr/>
          <a:lstStyle/>
          <a:p>
            <a:r>
              <a:rPr lang="tr-TR" dirty="0"/>
              <a:t>Nesne, akıllı nesne ve bağlı nesne</a:t>
            </a:r>
          </a:p>
        </p:txBody>
      </p:sp>
    </p:spTree>
    <p:extLst>
      <p:ext uri="{BB962C8B-B14F-4D97-AF65-F5344CB8AC3E}">
        <p14:creationId xmlns:p14="http://schemas.microsoft.com/office/powerpoint/2010/main" val="62978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Nesne, akıllı nesne ve bağlı nesne</a:t>
            </a:r>
            <a:endParaRPr lang="tr-TR" dirty="0"/>
          </a:p>
        </p:txBody>
      </p:sp>
      <p:sp>
        <p:nvSpPr>
          <p:cNvPr id="3" name="İçerik Yer Tutucusu 2"/>
          <p:cNvSpPr>
            <a:spLocks noGrp="1"/>
          </p:cNvSpPr>
          <p:nvPr>
            <p:ph idx="1"/>
          </p:nvPr>
        </p:nvSpPr>
        <p:spPr/>
        <p:txBody>
          <a:bodyPr/>
          <a:lstStyle/>
          <a:p>
            <a:r>
              <a:rPr lang="tr-TR" b="0" dirty="0" smtClean="0"/>
              <a:t>IoT cihazları genelde var olan nesnelere bağlı olma özelliği ekler bununla birlikte nesneler, asıl amaçları doğrultusunda kullanılmaya devam eder. </a:t>
            </a:r>
          </a:p>
          <a:p>
            <a:r>
              <a:rPr lang="tr-TR" b="0" dirty="0" smtClean="0"/>
              <a:t>Bir araba, IoT fonksiyonelliği kazansa bile ulaşım aracı olarak kullanılmaya devam eder.</a:t>
            </a:r>
          </a:p>
          <a:p>
            <a:r>
              <a:rPr lang="tr-TR" b="0" dirty="0" smtClean="0"/>
              <a:t>Çöp kutusu dolduğunda kısa mesaj ile haber verse de kullanım amacı değişmez.</a:t>
            </a:r>
            <a:endParaRPr lang="tr-TR" b="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780928"/>
            <a:ext cx="3987924" cy="2258162"/>
          </a:xfrm>
          <a:prstGeom prst="rect">
            <a:avLst/>
          </a:prstGeom>
        </p:spPr>
      </p:pic>
    </p:spTree>
    <p:extLst>
      <p:ext uri="{BB962C8B-B14F-4D97-AF65-F5344CB8AC3E}">
        <p14:creationId xmlns:p14="http://schemas.microsoft.com/office/powerpoint/2010/main" val="414813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cihazları ile bilgisayarlar arasındaki fark</a:t>
            </a:r>
            <a:endParaRPr lang="tr-TR" dirty="0"/>
          </a:p>
        </p:txBody>
      </p:sp>
      <p:sp>
        <p:nvSpPr>
          <p:cNvPr id="3" name="İçerik Yer Tutucusu 2"/>
          <p:cNvSpPr>
            <a:spLocks noGrp="1"/>
          </p:cNvSpPr>
          <p:nvPr>
            <p:ph idx="1"/>
          </p:nvPr>
        </p:nvSpPr>
        <p:spPr>
          <a:xfrm>
            <a:off x="822960" y="1340768"/>
            <a:ext cx="7520940" cy="3579849"/>
          </a:xfrm>
        </p:spPr>
        <p:txBody>
          <a:bodyPr/>
          <a:lstStyle/>
          <a:p>
            <a:r>
              <a:rPr lang="tr-TR" b="0" dirty="0"/>
              <a:t>Bilgisayarlar hesap yaparlar, amaçları kullanacağımız fonksiyonları </a:t>
            </a:r>
            <a:r>
              <a:rPr lang="tr-TR" b="0" dirty="0" smtClean="0"/>
              <a:t>kolaylaştıran </a:t>
            </a:r>
            <a:r>
              <a:rPr lang="tr-TR" b="0" dirty="0"/>
              <a:t>hesaplamalar yapmaktır. </a:t>
            </a:r>
            <a:r>
              <a:rPr lang="tr-TR" b="0" dirty="0" smtClean="0"/>
              <a:t>Bilgisayarlar film izlemek, sunu oluşturmak, web de gezinmek, oyun oynamak gibi bir çok amaç için kullanılabilir. Kullanım amacına göre bilgisayarlar programlanır. </a:t>
            </a:r>
          </a:p>
          <a:p>
            <a:r>
              <a:rPr lang="tr-TR" b="0" dirty="0" smtClean="0"/>
              <a:t>IoT </a:t>
            </a:r>
            <a:r>
              <a:rPr lang="tr-TR" b="0" dirty="0"/>
              <a:t>cihazları da hesaplama yapar </a:t>
            </a:r>
            <a:r>
              <a:rPr lang="tr-TR" b="0" dirty="0" smtClean="0"/>
              <a:t>ve programlanırlar ancak </a:t>
            </a:r>
            <a:r>
              <a:rPr lang="tr-TR" b="0" dirty="0"/>
              <a:t>asıl amaçları araba ya da buzdolabı örneğinde olduğu gibi nesnenin halihazırda kullanılma amacının fonksiyonelliğini arttırmaktır.</a:t>
            </a:r>
          </a:p>
        </p:txBody>
      </p:sp>
    </p:spTree>
    <p:extLst>
      <p:ext uri="{BB962C8B-B14F-4D97-AF65-F5344CB8AC3E}">
        <p14:creationId xmlns:p14="http://schemas.microsoft.com/office/powerpoint/2010/main" val="301223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251520" y="1556792"/>
            <a:ext cx="4572000" cy="2062103"/>
          </a:xfrm>
          <a:prstGeom prst="rect">
            <a:avLst/>
          </a:prstGeom>
          <a:noFill/>
        </p:spPr>
        <p:txBody>
          <a:bodyPr wrap="square" rtlCol="0">
            <a:spAutoFit/>
          </a:bodyPr>
          <a:lstStyle/>
          <a:p>
            <a:r>
              <a:rPr lang="tr-TR" sz="1600" dirty="0" smtClean="0">
                <a:solidFill>
                  <a:schemeClr val="tx1">
                    <a:lumMod val="65000"/>
                    <a:lumOff val="35000"/>
                  </a:schemeClr>
                </a:solidFill>
              </a:rPr>
              <a:t>En büyük özelliği kendi kendine öğrenebiliyor olması. </a:t>
            </a:r>
          </a:p>
          <a:p>
            <a:r>
              <a:rPr lang="tr-TR" sz="1600" dirty="0" smtClean="0">
                <a:solidFill>
                  <a:schemeClr val="tx1">
                    <a:lumMod val="65000"/>
                    <a:lumOff val="35000"/>
                  </a:schemeClr>
                </a:solidFill>
              </a:rPr>
              <a:t>Cihaz sizin düzeninizi öğrenip, kendini buna göre programlayabiliyor. </a:t>
            </a:r>
          </a:p>
          <a:p>
            <a:r>
              <a:rPr lang="tr-TR" sz="1600" dirty="0" smtClean="0">
                <a:solidFill>
                  <a:schemeClr val="tx1">
                    <a:lumMod val="65000"/>
                    <a:lumOff val="35000"/>
                  </a:schemeClr>
                </a:solidFill>
              </a:rPr>
              <a:t>Termostatın sizin yaşam düzeninizi öğrenmesi yaklaşık bir hafta sürüyor. </a:t>
            </a:r>
          </a:p>
          <a:p>
            <a:r>
              <a:rPr lang="tr-TR" sz="1600" dirty="0" smtClean="0">
                <a:solidFill>
                  <a:schemeClr val="tx1">
                    <a:lumMod val="65000"/>
                    <a:lumOff val="35000"/>
                  </a:schemeClr>
                </a:solidFill>
              </a:rPr>
              <a:t>Bundan sonra siz hiçbir değişiklik yapmasanız da, o evin sıcaklığını otomatik olarak ayarlıyor.</a:t>
            </a:r>
            <a:endParaRPr lang="tr-TR" sz="1600" dirty="0">
              <a:solidFill>
                <a:schemeClr val="tx1">
                  <a:lumMod val="65000"/>
                  <a:lumOff val="35000"/>
                </a:schemeClr>
              </a:solidFill>
            </a:endParaRPr>
          </a:p>
        </p:txBody>
      </p:sp>
      <p:sp>
        <p:nvSpPr>
          <p:cNvPr id="2" name="Başlık 1"/>
          <p:cNvSpPr>
            <a:spLocks noGrp="1"/>
          </p:cNvSpPr>
          <p:nvPr>
            <p:ph type="title"/>
          </p:nvPr>
        </p:nvSpPr>
        <p:spPr/>
        <p:txBody>
          <a:bodyPr/>
          <a:lstStyle/>
          <a:p>
            <a:r>
              <a:rPr lang="tr-TR" dirty="0" smtClean="0">
                <a:solidFill>
                  <a:schemeClr val="tx1">
                    <a:lumMod val="65000"/>
                    <a:lumOff val="35000"/>
                  </a:schemeClr>
                </a:solidFill>
              </a:rPr>
              <a:t>Nesnelerin interneti (IOT) Cihaz örnekleri</a:t>
            </a:r>
            <a:endParaRPr lang="tr-TR" dirty="0">
              <a:solidFill>
                <a:schemeClr val="tx1">
                  <a:lumMod val="65000"/>
                  <a:lumOff val="35000"/>
                </a:schemeClr>
              </a:solidFill>
            </a:endParaRPr>
          </a:p>
        </p:txBody>
      </p:sp>
      <p:pic>
        <p:nvPicPr>
          <p:cNvPr id="1026" name="Picture 2" descr="Nest Learning Thermostat"/>
          <p:cNvPicPr>
            <a:picLocks noChangeAspect="1" noChangeArrowheads="1"/>
          </p:cNvPicPr>
          <p:nvPr/>
        </p:nvPicPr>
        <p:blipFill rotWithShape="1">
          <a:blip r:embed="rId2">
            <a:extLst>
              <a:ext uri="{28A0092B-C50C-407E-A947-70E740481C1C}">
                <a14:useLocalDpi xmlns:a14="http://schemas.microsoft.com/office/drawing/2010/main" val="0"/>
              </a:ext>
            </a:extLst>
          </a:blip>
          <a:srcRect l="22822" r="8564"/>
          <a:stretch/>
        </p:blipFill>
        <p:spPr bwMode="auto">
          <a:xfrm>
            <a:off x="4932040" y="1052736"/>
            <a:ext cx="3924944" cy="3651516"/>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6156176" y="4717069"/>
            <a:ext cx="1874231" cy="276999"/>
          </a:xfrm>
          <a:prstGeom prst="rect">
            <a:avLst/>
          </a:prstGeom>
          <a:noFill/>
        </p:spPr>
        <p:txBody>
          <a:bodyPr wrap="none" rtlCol="0">
            <a:spAutoFit/>
          </a:bodyPr>
          <a:lstStyle/>
          <a:p>
            <a:r>
              <a:rPr lang="tr-TR" sz="1200" b="1" dirty="0" err="1" smtClean="0">
                <a:solidFill>
                  <a:schemeClr val="tx1">
                    <a:lumMod val="50000"/>
                    <a:lumOff val="50000"/>
                  </a:schemeClr>
                </a:solidFill>
              </a:rPr>
              <a:t>Nest</a:t>
            </a:r>
            <a:r>
              <a:rPr lang="tr-TR" sz="1200" b="1" dirty="0" smtClean="0">
                <a:solidFill>
                  <a:schemeClr val="tx1">
                    <a:lumMod val="50000"/>
                    <a:lumOff val="50000"/>
                  </a:schemeClr>
                </a:solidFill>
              </a:rPr>
              <a:t> Learning </a:t>
            </a:r>
            <a:r>
              <a:rPr lang="tr-TR" sz="1200" b="1" dirty="0" err="1" smtClean="0">
                <a:solidFill>
                  <a:schemeClr val="tx1">
                    <a:lumMod val="50000"/>
                    <a:lumOff val="50000"/>
                  </a:schemeClr>
                </a:solidFill>
              </a:rPr>
              <a:t>Thermostat</a:t>
            </a:r>
            <a:endParaRPr lang="tr-TR" sz="1200" b="1" dirty="0" smtClean="0">
              <a:solidFill>
                <a:schemeClr val="tx1">
                  <a:lumMod val="50000"/>
                  <a:lumOff val="50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32942"/>
            <a:ext cx="19208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58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Nesnelerin interneti (IOT) cihaz örnekleri</a:t>
            </a:r>
            <a:br>
              <a:rPr lang="tr-TR" dirty="0" smtClean="0">
                <a:solidFill>
                  <a:schemeClr val="tx1">
                    <a:lumMod val="65000"/>
                    <a:lumOff val="35000"/>
                  </a:schemeClr>
                </a:solidFill>
              </a:rPr>
            </a:br>
            <a:endParaRPr lang="tr-TR" dirty="0">
              <a:solidFill>
                <a:schemeClr val="tx1">
                  <a:lumMod val="65000"/>
                  <a:lumOff val="35000"/>
                </a:schemeClr>
              </a:solidFill>
            </a:endParaRPr>
          </a:p>
        </p:txBody>
      </p:sp>
      <p:sp>
        <p:nvSpPr>
          <p:cNvPr id="3" name="Metin kutusu 2"/>
          <p:cNvSpPr txBox="1"/>
          <p:nvPr/>
        </p:nvSpPr>
        <p:spPr>
          <a:xfrm>
            <a:off x="179511" y="908720"/>
            <a:ext cx="4104457" cy="4247317"/>
          </a:xfrm>
          <a:prstGeom prst="rect">
            <a:avLst/>
          </a:prstGeom>
          <a:noFill/>
        </p:spPr>
        <p:txBody>
          <a:bodyPr wrap="square" rtlCol="0">
            <a:spAutoFit/>
          </a:bodyPr>
          <a:lstStyle/>
          <a:p>
            <a:r>
              <a:rPr lang="tr-TR" dirty="0" err="1" smtClean="0">
                <a:solidFill>
                  <a:schemeClr val="tx1">
                    <a:lumMod val="65000"/>
                    <a:lumOff val="35000"/>
                  </a:schemeClr>
                </a:solidFill>
              </a:rPr>
              <a:t>Edyn</a:t>
            </a:r>
            <a:r>
              <a:rPr lang="tr-TR" dirty="0" smtClean="0">
                <a:solidFill>
                  <a:schemeClr val="tx1">
                    <a:lumMod val="65000"/>
                    <a:lumOff val="35000"/>
                  </a:schemeClr>
                </a:solidFill>
              </a:rPr>
              <a:t> akıllı bahçe sistemi iki bileşenden oluşmakta. </a:t>
            </a:r>
          </a:p>
          <a:p>
            <a:r>
              <a:rPr lang="tr-TR" dirty="0" smtClean="0">
                <a:solidFill>
                  <a:schemeClr val="tx1">
                    <a:lumMod val="65000"/>
                    <a:lumOff val="35000"/>
                  </a:schemeClr>
                </a:solidFill>
              </a:rPr>
              <a:t>1. </a:t>
            </a:r>
            <a:r>
              <a:rPr lang="tr-TR" b="1" dirty="0" err="1" smtClean="0">
                <a:solidFill>
                  <a:schemeClr val="tx1">
                    <a:lumMod val="65000"/>
                    <a:lumOff val="35000"/>
                  </a:schemeClr>
                </a:solidFill>
              </a:rPr>
              <a:t>Edyn</a:t>
            </a:r>
            <a:r>
              <a:rPr lang="tr-TR" b="1" dirty="0" smtClean="0">
                <a:solidFill>
                  <a:schemeClr val="tx1">
                    <a:lumMod val="65000"/>
                    <a:lumOff val="35000"/>
                  </a:schemeClr>
                </a:solidFill>
              </a:rPr>
              <a:t> Bahçe </a:t>
            </a:r>
            <a:r>
              <a:rPr lang="tr-TR" b="1" dirty="0" err="1" smtClean="0">
                <a:solidFill>
                  <a:schemeClr val="tx1">
                    <a:lumMod val="65000"/>
                    <a:lumOff val="35000"/>
                  </a:schemeClr>
                </a:solidFill>
              </a:rPr>
              <a:t>Sensörü</a:t>
            </a:r>
            <a:r>
              <a:rPr lang="tr-TR" dirty="0" smtClean="0">
                <a:solidFill>
                  <a:schemeClr val="tx1">
                    <a:lumMod val="65000"/>
                    <a:lumOff val="35000"/>
                  </a:schemeClr>
                </a:solidFill>
              </a:rPr>
              <a:t>. Bahçenizin nemini, sıcaklığını, ışığını ve toprağınızın besin değerlerini gerçek zamanlı olarak görüntülemenizi mümkün kılıyor.</a:t>
            </a:r>
          </a:p>
          <a:p>
            <a:r>
              <a:rPr lang="tr-TR" dirty="0" smtClean="0">
                <a:solidFill>
                  <a:schemeClr val="tx1">
                    <a:lumMod val="65000"/>
                    <a:lumOff val="35000"/>
                  </a:schemeClr>
                </a:solidFill>
              </a:rPr>
              <a:t>2. </a:t>
            </a:r>
            <a:r>
              <a:rPr lang="tr-TR" b="1" dirty="0" err="1" smtClean="0">
                <a:solidFill>
                  <a:schemeClr val="tx1">
                    <a:lumMod val="65000"/>
                    <a:lumOff val="35000"/>
                  </a:schemeClr>
                </a:solidFill>
              </a:rPr>
              <a:t>Edyn</a:t>
            </a:r>
            <a:r>
              <a:rPr lang="tr-TR" b="1" dirty="0" smtClean="0">
                <a:solidFill>
                  <a:schemeClr val="tx1">
                    <a:lumMod val="65000"/>
                    <a:lumOff val="35000"/>
                  </a:schemeClr>
                </a:solidFill>
              </a:rPr>
              <a:t> </a:t>
            </a:r>
            <a:r>
              <a:rPr lang="tr-TR" b="1" dirty="0" err="1" smtClean="0">
                <a:solidFill>
                  <a:schemeClr val="tx1">
                    <a:lumMod val="65000"/>
                    <a:lumOff val="35000"/>
                  </a:schemeClr>
                </a:solidFill>
              </a:rPr>
              <a:t>Water</a:t>
            </a:r>
            <a:r>
              <a:rPr lang="tr-TR" b="1" dirty="0" smtClean="0">
                <a:solidFill>
                  <a:schemeClr val="tx1">
                    <a:lumMod val="65000"/>
                    <a:lumOff val="35000"/>
                  </a:schemeClr>
                </a:solidFill>
              </a:rPr>
              <a:t> </a:t>
            </a:r>
            <a:r>
              <a:rPr lang="tr-TR" b="1" dirty="0" err="1" smtClean="0">
                <a:solidFill>
                  <a:schemeClr val="tx1">
                    <a:lumMod val="65000"/>
                    <a:lumOff val="35000"/>
                  </a:schemeClr>
                </a:solidFill>
              </a:rPr>
              <a:t>Valve</a:t>
            </a:r>
            <a:r>
              <a:rPr lang="tr-TR" b="1" dirty="0" smtClean="0">
                <a:solidFill>
                  <a:schemeClr val="tx1">
                    <a:lumMod val="65000"/>
                    <a:lumOff val="35000"/>
                  </a:schemeClr>
                </a:solidFill>
              </a:rPr>
              <a:t>(</a:t>
            </a:r>
            <a:r>
              <a:rPr lang="tr-TR" b="1" dirty="0" err="1" smtClean="0">
                <a:solidFill>
                  <a:schemeClr val="tx1">
                    <a:lumMod val="65000"/>
                    <a:lumOff val="35000"/>
                  </a:schemeClr>
                </a:solidFill>
              </a:rPr>
              <a:t>Edyn</a:t>
            </a:r>
            <a:r>
              <a:rPr lang="tr-TR" b="1" dirty="0" smtClean="0">
                <a:solidFill>
                  <a:schemeClr val="tx1">
                    <a:lumMod val="65000"/>
                    <a:lumOff val="35000"/>
                  </a:schemeClr>
                </a:solidFill>
              </a:rPr>
              <a:t> su vanası). D</a:t>
            </a:r>
            <a:r>
              <a:rPr lang="tr-TR" dirty="0" smtClean="0">
                <a:solidFill>
                  <a:schemeClr val="tx1">
                    <a:lumMod val="65000"/>
                    <a:lumOff val="35000"/>
                  </a:schemeClr>
                </a:solidFill>
              </a:rPr>
              <a:t>iğer damla sulama sistemlerinden farklı olarak belirli zaman aralıklarıyla değil, suya ihtiyaç duyduğu zaman suluyor. Üstelik sulama zamanlarını hava durumu bilgilerine göre ayarlayabilen </a:t>
            </a:r>
            <a:r>
              <a:rPr lang="tr-TR" dirty="0" err="1" smtClean="0">
                <a:solidFill>
                  <a:schemeClr val="tx1">
                    <a:lumMod val="65000"/>
                    <a:lumOff val="35000"/>
                  </a:schemeClr>
                </a:solidFill>
              </a:rPr>
              <a:t>Edyn</a:t>
            </a:r>
            <a:r>
              <a:rPr lang="tr-TR" dirty="0" smtClean="0">
                <a:solidFill>
                  <a:schemeClr val="tx1">
                    <a:lumMod val="65000"/>
                    <a:lumOff val="35000"/>
                  </a:schemeClr>
                </a:solidFill>
              </a:rPr>
              <a:t> </a:t>
            </a:r>
            <a:r>
              <a:rPr lang="tr-TR" dirty="0" err="1" smtClean="0">
                <a:solidFill>
                  <a:schemeClr val="tx1">
                    <a:lumMod val="65000"/>
                    <a:lumOff val="35000"/>
                  </a:schemeClr>
                </a:solidFill>
              </a:rPr>
              <a:t>Water</a:t>
            </a:r>
            <a:r>
              <a:rPr lang="tr-TR" dirty="0" smtClean="0">
                <a:solidFill>
                  <a:schemeClr val="tx1">
                    <a:lumMod val="65000"/>
                    <a:lumOff val="35000"/>
                  </a:schemeClr>
                </a:solidFill>
              </a:rPr>
              <a:t> </a:t>
            </a:r>
            <a:r>
              <a:rPr lang="tr-TR" dirty="0" err="1" smtClean="0">
                <a:solidFill>
                  <a:schemeClr val="tx1">
                    <a:lumMod val="65000"/>
                    <a:lumOff val="35000"/>
                  </a:schemeClr>
                </a:solidFill>
              </a:rPr>
              <a:t>Valve</a:t>
            </a:r>
            <a:r>
              <a:rPr lang="tr-TR" dirty="0" smtClean="0">
                <a:solidFill>
                  <a:schemeClr val="tx1">
                    <a:lumMod val="65000"/>
                    <a:lumOff val="35000"/>
                  </a:schemeClr>
                </a:solidFill>
              </a:rPr>
              <a:t>, </a:t>
            </a:r>
            <a:r>
              <a:rPr lang="tr-TR" dirty="0" err="1" smtClean="0">
                <a:solidFill>
                  <a:schemeClr val="tx1">
                    <a:lumMod val="65000"/>
                    <a:lumOff val="35000"/>
                  </a:schemeClr>
                </a:solidFill>
              </a:rPr>
              <a:t>Edyn</a:t>
            </a:r>
            <a:r>
              <a:rPr lang="tr-TR" dirty="0" smtClean="0">
                <a:solidFill>
                  <a:schemeClr val="tx1">
                    <a:lumMod val="65000"/>
                    <a:lumOff val="35000"/>
                  </a:schemeClr>
                </a:solidFill>
              </a:rPr>
              <a:t> mobil uygulaması üzerinden manuel olarak da kontrol edilebiliyor.</a:t>
            </a:r>
            <a:endParaRPr lang="tr-TR" dirty="0">
              <a:solidFill>
                <a:schemeClr val="tx1">
                  <a:lumMod val="65000"/>
                  <a:lumOff val="35000"/>
                </a:schemeClr>
              </a:solidFill>
            </a:endParaRPr>
          </a:p>
        </p:txBody>
      </p:sp>
      <p:pic>
        <p:nvPicPr>
          <p:cNvPr id="2050" name="Picture 2" descr="http://www.teknolo.com/wp-content/uploads/2014/07/edyn-featur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636912"/>
            <a:ext cx="4455495"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5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Nesnelerin interneti (IOT) cihaz örnekleri</a:t>
            </a:r>
            <a:endParaRPr lang="tr-TR" dirty="0">
              <a:solidFill>
                <a:schemeClr val="tx1">
                  <a:lumMod val="65000"/>
                  <a:lumOff val="35000"/>
                </a:schemeClr>
              </a:solidFill>
            </a:endParaRPr>
          </a:p>
        </p:txBody>
      </p:sp>
      <p:sp>
        <p:nvSpPr>
          <p:cNvPr id="3" name="Metin kutusu 2"/>
          <p:cNvSpPr txBox="1"/>
          <p:nvPr/>
        </p:nvSpPr>
        <p:spPr>
          <a:xfrm>
            <a:off x="179510" y="1916832"/>
            <a:ext cx="4536505" cy="2031325"/>
          </a:xfrm>
          <a:prstGeom prst="rect">
            <a:avLst/>
          </a:prstGeom>
          <a:noFill/>
        </p:spPr>
        <p:txBody>
          <a:bodyPr wrap="square" rtlCol="0">
            <a:spAutoFit/>
          </a:bodyPr>
          <a:lstStyle/>
          <a:p>
            <a:r>
              <a:rPr lang="tr-TR" dirty="0" smtClean="0">
                <a:solidFill>
                  <a:schemeClr val="tx1">
                    <a:lumMod val="65000"/>
                    <a:lumOff val="35000"/>
                  </a:schemeClr>
                </a:solidFill>
              </a:rPr>
              <a:t>Güneş panelleri ile çalışan </a:t>
            </a:r>
            <a:r>
              <a:rPr lang="tr-TR" dirty="0" err="1" smtClean="0">
                <a:solidFill>
                  <a:schemeClr val="tx1">
                    <a:lumMod val="65000"/>
                    <a:lumOff val="35000"/>
                  </a:schemeClr>
                </a:solidFill>
                <a:hlinkClick r:id="rId2"/>
              </a:rPr>
              <a:t>BigBelly</a:t>
            </a:r>
            <a:r>
              <a:rPr lang="tr-TR" dirty="0" smtClean="0">
                <a:solidFill>
                  <a:schemeClr val="tx1">
                    <a:lumMod val="65000"/>
                    <a:lumOff val="35000"/>
                  </a:schemeClr>
                </a:solidFill>
              </a:rPr>
              <a:t> adlı bir çöp konteynırı dolduğu zaman temizlik görevlilerine haber gönderiyor. </a:t>
            </a:r>
          </a:p>
          <a:p>
            <a:r>
              <a:rPr lang="tr-TR" dirty="0" smtClean="0">
                <a:solidFill>
                  <a:schemeClr val="tx1">
                    <a:lumMod val="65000"/>
                    <a:lumOff val="35000"/>
                  </a:schemeClr>
                </a:solidFill>
              </a:rPr>
              <a:t>Konteynırın boyutunun/kapasitesinin değiştirilmesi gibi işlemler; çöp kutularının hareketlilik seviyesini kontrol ederek gerçekleştiriliyor.</a:t>
            </a:r>
            <a:endParaRPr lang="tr-TR" dirty="0">
              <a:solidFill>
                <a:schemeClr val="tx1">
                  <a:lumMod val="65000"/>
                  <a:lumOff val="35000"/>
                </a:schemeClr>
              </a:solidFill>
            </a:endParaRPr>
          </a:p>
        </p:txBody>
      </p:sp>
      <p:pic>
        <p:nvPicPr>
          <p:cNvPr id="3074" name="Picture 2" descr="Bigbel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680" y="919223"/>
            <a:ext cx="4150585" cy="553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64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1">
                    <a:lumMod val="65000"/>
                    <a:lumOff val="35000"/>
                  </a:schemeClr>
                </a:solidFill>
              </a:rPr>
              <a:t>Nesnelerin interneti (IOT) cihaz örnekleri</a:t>
            </a:r>
            <a:endParaRPr lang="tr-TR" dirty="0">
              <a:solidFill>
                <a:schemeClr val="tx1">
                  <a:lumMod val="65000"/>
                  <a:lumOff val="35000"/>
                </a:schemeClr>
              </a:solidFill>
            </a:endParaRPr>
          </a:p>
        </p:txBody>
      </p:sp>
      <p:sp>
        <p:nvSpPr>
          <p:cNvPr id="3" name="Metin kutusu 2"/>
          <p:cNvSpPr txBox="1"/>
          <p:nvPr/>
        </p:nvSpPr>
        <p:spPr>
          <a:xfrm>
            <a:off x="251520" y="1052736"/>
            <a:ext cx="8640960" cy="1754326"/>
          </a:xfrm>
          <a:prstGeom prst="rect">
            <a:avLst/>
          </a:prstGeom>
          <a:noFill/>
        </p:spPr>
        <p:txBody>
          <a:bodyPr wrap="square" rtlCol="0">
            <a:spAutoFit/>
          </a:bodyPr>
          <a:lstStyle/>
          <a:p>
            <a:r>
              <a:rPr lang="tr-TR" dirty="0" smtClean="0">
                <a:solidFill>
                  <a:schemeClr val="tx1">
                    <a:lumMod val="65000"/>
                    <a:lumOff val="35000"/>
                  </a:schemeClr>
                </a:solidFill>
              </a:rPr>
              <a:t>Köprülerde zamana bağlı olarak oluşan yapısal değişiklikleri ve buna bağlı olarak köprünün sağlık durumunu, çeşitli </a:t>
            </a:r>
            <a:r>
              <a:rPr lang="tr-TR" dirty="0" err="1" smtClean="0">
                <a:solidFill>
                  <a:schemeClr val="tx1">
                    <a:lumMod val="65000"/>
                    <a:lumOff val="35000"/>
                  </a:schemeClr>
                </a:solidFill>
              </a:rPr>
              <a:t>sensörler</a:t>
            </a:r>
            <a:r>
              <a:rPr lang="tr-TR" dirty="0" smtClean="0">
                <a:solidFill>
                  <a:schemeClr val="tx1">
                    <a:lumMod val="65000"/>
                    <a:lumOff val="35000"/>
                  </a:schemeClr>
                </a:solidFill>
              </a:rPr>
              <a:t> yardımıyla gözlemlemek mümkün. </a:t>
            </a:r>
          </a:p>
          <a:p>
            <a:r>
              <a:rPr lang="tr-TR" dirty="0" err="1" smtClean="0">
                <a:solidFill>
                  <a:schemeClr val="tx1">
                    <a:lumMod val="65000"/>
                    <a:lumOff val="35000"/>
                  </a:schemeClr>
                </a:solidFill>
              </a:rPr>
              <a:t>Jindo</a:t>
            </a:r>
            <a:r>
              <a:rPr lang="tr-TR" dirty="0" smtClean="0">
                <a:solidFill>
                  <a:schemeClr val="tx1">
                    <a:lumMod val="65000"/>
                    <a:lumOff val="35000"/>
                  </a:schemeClr>
                </a:solidFill>
              </a:rPr>
              <a:t> köprüsü (Kuzey Kore) üzerinde bulunan 600 ‘den fazla </a:t>
            </a:r>
            <a:r>
              <a:rPr lang="tr-TR" dirty="0" err="1" smtClean="0">
                <a:solidFill>
                  <a:schemeClr val="tx1">
                    <a:lumMod val="65000"/>
                    <a:lumOff val="35000"/>
                  </a:schemeClr>
                </a:solidFill>
              </a:rPr>
              <a:t>sensör</a:t>
            </a:r>
            <a:r>
              <a:rPr lang="tr-TR" dirty="0" smtClean="0">
                <a:solidFill>
                  <a:schemeClr val="tx1">
                    <a:lumMod val="65000"/>
                    <a:lumOff val="35000"/>
                  </a:schemeClr>
                </a:solidFill>
              </a:rPr>
              <a:t> ile dünyanın tam otomatik ilk köprülerinden biridir. </a:t>
            </a:r>
          </a:p>
          <a:p>
            <a:r>
              <a:rPr lang="tr-TR" dirty="0" smtClean="0">
                <a:solidFill>
                  <a:schemeClr val="tx1">
                    <a:lumMod val="65000"/>
                    <a:lumOff val="35000"/>
                  </a:schemeClr>
                </a:solidFill>
              </a:rPr>
              <a:t>Bu tarz sistemler tehlike anında, köprü mühendislerine mail ya da mesaj da gönderebiliyor.</a:t>
            </a:r>
            <a:endParaRPr lang="tr-TR" dirty="0">
              <a:solidFill>
                <a:schemeClr val="tx1">
                  <a:lumMod val="65000"/>
                  <a:lumOff val="35000"/>
                </a:schemeClr>
              </a:solidFill>
            </a:endParaRPr>
          </a:p>
        </p:txBody>
      </p:sp>
      <p:pic>
        <p:nvPicPr>
          <p:cNvPr id="4098" name="Picture 2" descr="jindo_köprüs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716" y="2950042"/>
            <a:ext cx="5112568" cy="383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3872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çılar">
  <a:themeElements>
    <a:clrScheme name="Açılar">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çılar">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çıla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660</TotalTime>
  <Words>1533</Words>
  <Application>Microsoft Office PowerPoint</Application>
  <PresentationFormat>Ekran Gösterisi (4:3)</PresentationFormat>
  <Paragraphs>118</Paragraphs>
  <Slides>25</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25</vt:i4>
      </vt:variant>
    </vt:vector>
  </HeadingPairs>
  <TitlesOfParts>
    <vt:vector size="32" baseType="lpstr">
      <vt:lpstr>Arial</vt:lpstr>
      <vt:lpstr>Calibri</vt:lpstr>
      <vt:lpstr>Franklin Gothic Book</vt:lpstr>
      <vt:lpstr>Franklin Gothic Medium</vt:lpstr>
      <vt:lpstr>Tunga</vt:lpstr>
      <vt:lpstr>Wingdings</vt:lpstr>
      <vt:lpstr>Açılar</vt:lpstr>
      <vt:lpstr>Nesnelerin interneti (IOT) nedir?</vt:lpstr>
      <vt:lpstr>Nesne, akıllı nesne ve bağlı nesne</vt:lpstr>
      <vt:lpstr>Nesne, akıllı nesne ve bağlı nesne</vt:lpstr>
      <vt:lpstr>Nesne, akıllı nesne ve bağlı nesne</vt:lpstr>
      <vt:lpstr>IoT cihazları ile bilgisayarlar arasındaki fark</vt:lpstr>
      <vt:lpstr>Nesnelerin interneti (IOT) Cihaz örnekleri</vt:lpstr>
      <vt:lpstr>Nesnelerin interneti (IOT) cihaz örnekleri </vt:lpstr>
      <vt:lpstr>Nesnelerin interneti (IOT) cihaz örnekleri</vt:lpstr>
      <vt:lpstr>Nesnelerin interneti (IOT) cihaz örnekleri</vt:lpstr>
      <vt:lpstr>Nesnelerin interneti (IOT) nedir?</vt:lpstr>
      <vt:lpstr>Nesnelerin interneti (IOT) nedir?</vt:lpstr>
      <vt:lpstr>Nesnelerin interneti (IOT) nedir?</vt:lpstr>
      <vt:lpstr>Iot tercih edilmesindeki nedenler</vt:lpstr>
      <vt:lpstr>Iot tercih edilmesindeki nedenler</vt:lpstr>
      <vt:lpstr>IOT UYGULAMA ALANLARI</vt:lpstr>
      <vt:lpstr>IOT UYGULAMA ALANLARI</vt:lpstr>
      <vt:lpstr>IOT UYGULAMA ALANLARI</vt:lpstr>
      <vt:lpstr>IOT UYGULAMA ALANLARI</vt:lpstr>
      <vt:lpstr>IOT UYGULAMA ALANLARI</vt:lpstr>
      <vt:lpstr>IOT UYGULAMA ALANLARI</vt:lpstr>
      <vt:lpstr>Iot sistemini oluşturan katmanlar</vt:lpstr>
      <vt:lpstr>Iot sistemini oluşturan katmanlar</vt:lpstr>
      <vt:lpstr>Donanım katmanı</vt:lpstr>
      <vt:lpstr>Donanım katmanı</vt:lpstr>
      <vt:lpstr>YAZILIM KATMANI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Nesnelerin interneti (IOT) nedir?</dc:title>
  <dc:creator>murat</dc:creator>
  <cp:lastModifiedBy>Windows Kullanıcısı</cp:lastModifiedBy>
  <cp:revision>33</cp:revision>
  <dcterms:created xsi:type="dcterms:W3CDTF">2018-06-14T15:49:56Z</dcterms:created>
  <dcterms:modified xsi:type="dcterms:W3CDTF">2019-03-26T19:38:29Z</dcterms:modified>
</cp:coreProperties>
</file>