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Sensörler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Sensörler</a:t>
            </a:r>
            <a:endParaRPr lang="tr-TR" dirty="0" smtClean="0"/>
          </a:p>
          <a:p>
            <a:r>
              <a:rPr lang="tr-TR" dirty="0" smtClean="0"/>
              <a:t>Sensör Çeşitleri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666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Sensör Çeşitleri</a:t>
            </a:r>
            <a:br>
              <a:rPr lang="tr-TR" dirty="0" smtClean="0"/>
            </a:br>
            <a:r>
              <a:rPr lang="tr-TR" sz="2400" dirty="0"/>
              <a:t>Manyetik </a:t>
            </a:r>
            <a:r>
              <a:rPr lang="tr-TR" sz="2400" dirty="0" err="1"/>
              <a:t>sensörler</a:t>
            </a:r>
            <a:r>
              <a:rPr lang="tr-TR" sz="2400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600"/>
            <a:ext cx="612371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/>
              <a:t>Reed röle</a:t>
            </a:r>
          </a:p>
          <a:p>
            <a:r>
              <a:rPr lang="tr-TR" dirty="0"/>
              <a:t>Reed röleler mıknatıs gibi manyetik alan oluşturan elemanlarca kontrol edilebilen manyetik kontaklardır. </a:t>
            </a:r>
            <a:endParaRPr lang="tr-TR" dirty="0" smtClean="0"/>
          </a:p>
          <a:p>
            <a:r>
              <a:rPr lang="tr-TR" dirty="0" smtClean="0"/>
              <a:t>Normal </a:t>
            </a:r>
            <a:r>
              <a:rPr lang="tr-TR" dirty="0"/>
              <a:t>durumda açık devre (kesimde) halinde bulunur. </a:t>
            </a:r>
            <a:endParaRPr lang="tr-TR" dirty="0" smtClean="0"/>
          </a:p>
          <a:p>
            <a:r>
              <a:rPr lang="tr-TR" dirty="0" smtClean="0"/>
              <a:t>Manyetik </a:t>
            </a:r>
            <a:r>
              <a:rPr lang="tr-TR" dirty="0"/>
              <a:t>alana maruz kaldığında iletime geçer.</a:t>
            </a:r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926" y="2133600"/>
            <a:ext cx="2586445" cy="25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7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Sensör Çeşitleri</a:t>
            </a:r>
            <a:br>
              <a:rPr lang="tr-TR" dirty="0" smtClean="0"/>
            </a:br>
            <a:r>
              <a:rPr lang="tr-TR" sz="2400" dirty="0"/>
              <a:t>Sıcaklık/Nem/Su Seviyesi </a:t>
            </a:r>
            <a:r>
              <a:rPr lang="tr-TR" sz="2400" dirty="0" err="1"/>
              <a:t>sensörleri</a:t>
            </a:r>
            <a:r>
              <a:rPr lang="tr-TR" sz="2400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600"/>
            <a:ext cx="612371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NTC/PTC sıcaklık </a:t>
            </a:r>
            <a:r>
              <a:rPr lang="tr-TR" b="1" dirty="0" err="1"/>
              <a:t>sensörleri</a:t>
            </a:r>
            <a:endParaRPr lang="tr-TR" b="1" dirty="0" smtClean="0"/>
          </a:p>
          <a:p>
            <a:r>
              <a:rPr lang="tr-TR" dirty="0"/>
              <a:t>NTC (</a:t>
            </a:r>
            <a:r>
              <a:rPr lang="tr-TR" dirty="0" err="1"/>
              <a:t>Negative</a:t>
            </a:r>
            <a:r>
              <a:rPr lang="tr-TR" dirty="0"/>
              <a:t> </a:t>
            </a:r>
            <a:r>
              <a:rPr lang="tr-TR" dirty="0" err="1"/>
              <a:t>Temperature</a:t>
            </a:r>
            <a:r>
              <a:rPr lang="tr-TR" dirty="0"/>
              <a:t> </a:t>
            </a:r>
            <a:r>
              <a:rPr lang="tr-TR" dirty="0" err="1"/>
              <a:t>Coefficent</a:t>
            </a:r>
            <a:r>
              <a:rPr lang="tr-TR" dirty="0"/>
              <a:t>) üzerine düşen sıcaklık değeri arttıkça direnci düşer. </a:t>
            </a:r>
            <a:endParaRPr lang="tr-TR" dirty="0" smtClean="0"/>
          </a:p>
          <a:p>
            <a:r>
              <a:rPr lang="tr-TR" dirty="0" smtClean="0"/>
              <a:t>PTC </a:t>
            </a:r>
            <a:r>
              <a:rPr lang="tr-TR" dirty="0"/>
              <a:t>(</a:t>
            </a:r>
            <a:r>
              <a:rPr lang="tr-TR" dirty="0" err="1"/>
              <a:t>Posizitive</a:t>
            </a:r>
            <a:r>
              <a:rPr lang="tr-TR" dirty="0"/>
              <a:t> </a:t>
            </a:r>
            <a:r>
              <a:rPr lang="tr-TR" dirty="0" err="1"/>
              <a:t>Temperature</a:t>
            </a:r>
            <a:r>
              <a:rPr lang="tr-TR" dirty="0"/>
              <a:t> </a:t>
            </a:r>
            <a:r>
              <a:rPr lang="tr-TR" dirty="0" err="1"/>
              <a:t>Coefficent</a:t>
            </a:r>
            <a:r>
              <a:rPr lang="tr-TR" dirty="0"/>
              <a:t>) ise tersi olarak sıcaklık değeri arttıkça direnci artar.</a:t>
            </a:r>
            <a:endParaRPr lang="tr-TR" dirty="0" smtClean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6" r="28666"/>
          <a:stretch/>
        </p:blipFill>
        <p:spPr>
          <a:xfrm>
            <a:off x="8451668" y="1905000"/>
            <a:ext cx="2769326" cy="34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49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Sensör Çeşitleri</a:t>
            </a:r>
            <a:br>
              <a:rPr lang="tr-TR" dirty="0" smtClean="0"/>
            </a:br>
            <a:r>
              <a:rPr lang="tr-TR" sz="2400" dirty="0"/>
              <a:t>Sıcaklık/Nem/Su Seviyesi </a:t>
            </a:r>
            <a:r>
              <a:rPr lang="tr-TR" sz="2400" dirty="0" err="1"/>
              <a:t>sensörleri</a:t>
            </a:r>
            <a:r>
              <a:rPr lang="tr-TR" sz="2400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600"/>
            <a:ext cx="612371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/>
              <a:t>LM35DZ </a:t>
            </a:r>
            <a:r>
              <a:rPr lang="tr-TR" b="1" dirty="0"/>
              <a:t>sıcaklık </a:t>
            </a:r>
            <a:r>
              <a:rPr lang="tr-TR" b="1" dirty="0" err="1" smtClean="0"/>
              <a:t>sensörü</a:t>
            </a:r>
            <a:endParaRPr lang="tr-TR" b="1" dirty="0" smtClean="0"/>
          </a:p>
          <a:p>
            <a:r>
              <a:rPr lang="tr-TR" dirty="0"/>
              <a:t>Uygun maliyetli yüksek kaliteli sıcaklık </a:t>
            </a:r>
            <a:r>
              <a:rPr lang="tr-TR" dirty="0" err="1"/>
              <a:t>sensörüdür</a:t>
            </a:r>
            <a:r>
              <a:rPr lang="tr-TR" dirty="0"/>
              <a:t>. Analog çıkış verir. -55 ile 150 derece arasında ölçüm yapabilir. 10mV/derece hassasiyete sahiptir.</a:t>
            </a:r>
            <a:endParaRPr lang="tr-TR" dirty="0" smtClean="0"/>
          </a:p>
        </p:txBody>
      </p:sp>
      <p:pic>
        <p:nvPicPr>
          <p:cNvPr id="6" name="Resim 5" descr="temperature sensor ile ilgili görsel sonucu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034" y="3082834"/>
            <a:ext cx="3423009" cy="28283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8318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Sensör Çeşitleri</a:t>
            </a:r>
            <a:br>
              <a:rPr lang="tr-TR" dirty="0" smtClean="0"/>
            </a:br>
            <a:r>
              <a:rPr lang="tr-TR" sz="2400" dirty="0"/>
              <a:t>Sıcaklık/Nem/Su Seviyesi </a:t>
            </a:r>
            <a:r>
              <a:rPr lang="tr-TR" sz="2400" dirty="0" err="1"/>
              <a:t>sensörleri</a:t>
            </a:r>
            <a:r>
              <a:rPr lang="tr-TR" sz="2400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600"/>
            <a:ext cx="612371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/>
              <a:t>DHT11 sıcaklık ve nem </a:t>
            </a:r>
            <a:r>
              <a:rPr lang="tr-TR" b="1" dirty="0" err="1" smtClean="0"/>
              <a:t>sensörü</a:t>
            </a:r>
            <a:endParaRPr lang="tr-TR" b="1" dirty="0" smtClean="0"/>
          </a:p>
          <a:p>
            <a:r>
              <a:rPr lang="tr-TR" dirty="0"/>
              <a:t>DHT11 sıcaklık ve nem algılayıcı kalibre edilmiş dijital sinyal çıkışı veren bir </a:t>
            </a:r>
            <a:r>
              <a:rPr lang="tr-TR" dirty="0" err="1"/>
              <a:t>sensör</a:t>
            </a:r>
            <a:r>
              <a:rPr lang="tr-TR" dirty="0"/>
              <a:t> modülüdür. </a:t>
            </a:r>
            <a:endParaRPr lang="tr-TR" dirty="0" smtClean="0"/>
          </a:p>
          <a:p>
            <a:r>
              <a:rPr lang="tr-TR" dirty="0" smtClean="0"/>
              <a:t>Yüksek </a:t>
            </a:r>
            <a:r>
              <a:rPr lang="tr-TR" dirty="0"/>
              <a:t>güvenilirliktedir ve uzun dönem çalışmalarda dengelidir. </a:t>
            </a:r>
            <a:endParaRPr lang="tr-TR" dirty="0" smtClean="0"/>
          </a:p>
          <a:p>
            <a:r>
              <a:rPr lang="tr-TR" dirty="0" smtClean="0"/>
              <a:t>8 </a:t>
            </a:r>
            <a:r>
              <a:rPr lang="tr-TR" dirty="0"/>
              <a:t>bit mikroişlemci içerir, hızlı ve kaliteli tepki verir. </a:t>
            </a:r>
            <a:endParaRPr lang="tr-TR" dirty="0" smtClean="0"/>
          </a:p>
          <a:p>
            <a:r>
              <a:rPr lang="tr-TR" dirty="0" smtClean="0"/>
              <a:t>0 </a:t>
            </a:r>
            <a:r>
              <a:rPr lang="tr-TR" dirty="0"/>
              <a:t>ile 50°C arasında 2°C hata payı ile sıcaklık ve 20-90% RH arasında 5% RH hata payı ile nem ölçer.</a:t>
            </a:r>
            <a:endParaRPr lang="tr-TR" dirty="0" smtClean="0"/>
          </a:p>
        </p:txBody>
      </p:sp>
      <p:pic>
        <p:nvPicPr>
          <p:cNvPr id="5" name="Resim 4" descr="DHT11 Isı ve Nem Sensörü Kar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926" y="2133600"/>
            <a:ext cx="3095897" cy="3196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8059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Sensör Çeşitleri</a:t>
            </a:r>
            <a:br>
              <a:rPr lang="tr-TR" dirty="0" smtClean="0"/>
            </a:br>
            <a:r>
              <a:rPr lang="tr-TR" sz="2400" dirty="0"/>
              <a:t>Sıcaklık/Nem/Su Seviyesi </a:t>
            </a:r>
            <a:r>
              <a:rPr lang="tr-TR" sz="2400" dirty="0" err="1"/>
              <a:t>sensörleri</a:t>
            </a:r>
            <a:r>
              <a:rPr lang="tr-TR" sz="2400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600"/>
            <a:ext cx="612371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Yağmur </a:t>
            </a:r>
            <a:r>
              <a:rPr lang="tr-TR" b="1" dirty="0" err="1" smtClean="0"/>
              <a:t>sensörü</a:t>
            </a:r>
            <a:endParaRPr lang="tr-TR" b="1" dirty="0" smtClean="0"/>
          </a:p>
          <a:p>
            <a:r>
              <a:rPr lang="tr-TR" dirty="0"/>
              <a:t>Birbirine paralel olarak çekilmiş iletken hatların su ile teması sonucu </a:t>
            </a:r>
            <a:r>
              <a:rPr lang="tr-TR" dirty="0" err="1"/>
              <a:t>sensör</a:t>
            </a:r>
            <a:r>
              <a:rPr lang="tr-TR" dirty="0"/>
              <a:t> çıkış </a:t>
            </a:r>
            <a:r>
              <a:rPr lang="tr-TR" dirty="0" err="1"/>
              <a:t>pininde</a:t>
            </a:r>
            <a:r>
              <a:rPr lang="tr-TR" dirty="0"/>
              <a:t> analog bir değer okunabilmektedir. </a:t>
            </a:r>
            <a:endParaRPr lang="tr-TR" dirty="0" smtClean="0"/>
          </a:p>
          <a:p>
            <a:r>
              <a:rPr lang="tr-TR" dirty="0" smtClean="0"/>
              <a:t>Hem </a:t>
            </a:r>
            <a:r>
              <a:rPr lang="tr-TR" dirty="0"/>
              <a:t>dijital hem analog çıkış verdiğinden dolayı, farklı sistemlere rahatlıkla uyarlanabilir. </a:t>
            </a:r>
            <a:endParaRPr lang="tr-TR" dirty="0" smtClean="0"/>
          </a:p>
          <a:p>
            <a:r>
              <a:rPr lang="tr-TR" dirty="0" smtClean="0"/>
              <a:t>Sensör </a:t>
            </a:r>
            <a:r>
              <a:rPr lang="tr-TR" dirty="0"/>
              <a:t>üzerindeki pot yardımı ile de </a:t>
            </a:r>
            <a:r>
              <a:rPr lang="tr-TR" dirty="0" err="1"/>
              <a:t>sensör</a:t>
            </a:r>
            <a:r>
              <a:rPr lang="tr-TR" dirty="0"/>
              <a:t> hassasiyeti ayarlanabilmektedir.</a:t>
            </a:r>
            <a:endParaRPr lang="tr-TR" dirty="0" smtClean="0"/>
          </a:p>
        </p:txBody>
      </p:sp>
      <p:pic>
        <p:nvPicPr>
          <p:cNvPr id="6" name="Resim 5" descr="Yağmur Sensörü - Rain Sensor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21"/>
          <a:stretch/>
        </p:blipFill>
        <p:spPr bwMode="auto">
          <a:xfrm>
            <a:off x="8534400" y="2403565"/>
            <a:ext cx="2970212" cy="2534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1997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Sensör Çeşitleri</a:t>
            </a:r>
            <a:br>
              <a:rPr lang="tr-TR" dirty="0" smtClean="0"/>
            </a:br>
            <a:r>
              <a:rPr lang="tr-TR" sz="2400" dirty="0"/>
              <a:t> Ses </a:t>
            </a:r>
            <a:r>
              <a:rPr lang="tr-TR" sz="2400" dirty="0" err="1"/>
              <a:t>sensörleri</a:t>
            </a:r>
            <a:r>
              <a:rPr lang="tr-TR" sz="2400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600"/>
            <a:ext cx="612371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/>
              <a:t>Mikrofon modülü</a:t>
            </a:r>
          </a:p>
          <a:p>
            <a:r>
              <a:rPr lang="tr-TR" dirty="0"/>
              <a:t>Bu ses </a:t>
            </a:r>
            <a:r>
              <a:rPr lang="tr-TR" dirty="0" err="1"/>
              <a:t>sensörü</a:t>
            </a:r>
            <a:r>
              <a:rPr lang="tr-TR" dirty="0"/>
              <a:t>, basit bir </a:t>
            </a:r>
            <a:r>
              <a:rPr lang="tr-TR" dirty="0" err="1"/>
              <a:t>elektret</a:t>
            </a:r>
            <a:r>
              <a:rPr lang="tr-TR" dirty="0"/>
              <a:t> mikrofon ve LM386 op-</a:t>
            </a:r>
            <a:r>
              <a:rPr lang="tr-TR" dirty="0" err="1"/>
              <a:t>amp</a:t>
            </a:r>
            <a:r>
              <a:rPr lang="tr-TR" dirty="0"/>
              <a:t> devresinden oluşur. </a:t>
            </a:r>
            <a:endParaRPr lang="tr-TR" dirty="0" smtClean="0"/>
          </a:p>
          <a:p>
            <a:r>
              <a:rPr lang="tr-TR" dirty="0" smtClean="0"/>
              <a:t>Çevre </a:t>
            </a:r>
            <a:r>
              <a:rPr lang="tr-TR" dirty="0"/>
              <a:t>ses düzeyini algılamak için kullanılabilir. </a:t>
            </a:r>
            <a:endParaRPr lang="tr-TR" dirty="0" smtClean="0"/>
          </a:p>
          <a:p>
            <a:r>
              <a:rPr lang="tr-TR" dirty="0" smtClean="0"/>
              <a:t>Çıkış </a:t>
            </a:r>
            <a:r>
              <a:rPr lang="tr-TR" dirty="0"/>
              <a:t>sinyal seviyesi üzerindeki </a:t>
            </a:r>
            <a:r>
              <a:rPr lang="tr-TR" dirty="0" err="1"/>
              <a:t>trimpot</a:t>
            </a:r>
            <a:r>
              <a:rPr lang="tr-TR" dirty="0"/>
              <a:t> ile ayarlanabilir.</a:t>
            </a:r>
            <a:endParaRPr lang="tr-TR" dirty="0" smtClean="0"/>
          </a:p>
        </p:txBody>
      </p:sp>
      <p:pic>
        <p:nvPicPr>
          <p:cNvPr id="5" name="Resim 4" descr="Grove Ses Sensörü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0" t="28333" r="51500" b="19667"/>
          <a:stretch/>
        </p:blipFill>
        <p:spPr bwMode="auto">
          <a:xfrm>
            <a:off x="8281852" y="3004457"/>
            <a:ext cx="3127874" cy="27611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60261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Sensör Çeşitleri</a:t>
            </a:r>
            <a:br>
              <a:rPr lang="tr-TR" dirty="0" smtClean="0"/>
            </a:br>
            <a:r>
              <a:rPr lang="tr-TR" sz="2400" dirty="0"/>
              <a:t> Işık/renk </a:t>
            </a:r>
            <a:r>
              <a:rPr lang="tr-TR" sz="2400" dirty="0" err="1"/>
              <a:t>sensörleri</a:t>
            </a:r>
            <a:r>
              <a:rPr lang="tr-TR" sz="2400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600"/>
            <a:ext cx="612371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LDR (</a:t>
            </a:r>
            <a:r>
              <a:rPr lang="tr-TR" b="1" dirty="0" err="1"/>
              <a:t>Light</a:t>
            </a:r>
            <a:r>
              <a:rPr lang="tr-TR" b="1" dirty="0"/>
              <a:t> </a:t>
            </a:r>
            <a:r>
              <a:rPr lang="tr-TR" b="1" dirty="0" err="1"/>
              <a:t>Dependent</a:t>
            </a:r>
            <a:r>
              <a:rPr lang="tr-TR" b="1" dirty="0"/>
              <a:t> </a:t>
            </a:r>
            <a:r>
              <a:rPr lang="tr-TR" b="1" dirty="0" err="1"/>
              <a:t>Resistor</a:t>
            </a:r>
            <a:r>
              <a:rPr lang="tr-TR" b="1" dirty="0" smtClean="0"/>
              <a:t>)</a:t>
            </a:r>
          </a:p>
          <a:p>
            <a:r>
              <a:rPr lang="tr-TR" dirty="0"/>
              <a:t>Üzerine düşen ışığa bağlı olarak iki ucu arasındaki direnç değeri değişir. </a:t>
            </a:r>
            <a:endParaRPr lang="tr-TR" dirty="0" smtClean="0"/>
          </a:p>
          <a:p>
            <a:r>
              <a:rPr lang="tr-TR" dirty="0" smtClean="0"/>
              <a:t>Bir </a:t>
            </a:r>
            <a:r>
              <a:rPr lang="tr-TR" dirty="0"/>
              <a:t>diğer adı da foto dirençtir. </a:t>
            </a:r>
            <a:endParaRPr lang="tr-TR" dirty="0" smtClean="0"/>
          </a:p>
          <a:p>
            <a:r>
              <a:rPr lang="tr-TR" dirty="0" smtClean="0"/>
              <a:t>Üzerine </a:t>
            </a:r>
            <a:r>
              <a:rPr lang="tr-TR" dirty="0"/>
              <a:t>düşen ışık şiddeti ile ters orantılı bir çalışma prensibine sahiptir. Yani üzerine düşen ışık şiddeti arttıkça sahip olduğu direnç değeri azalır, ışık şiddeti azaldıkça sahip olduğu direnç değeri artar.</a:t>
            </a:r>
            <a:endParaRPr lang="tr-TR" dirty="0" smtClean="0"/>
          </a:p>
        </p:txBody>
      </p:sp>
      <p:pic>
        <p:nvPicPr>
          <p:cNvPr id="6" name="Resim 5" descr="5 mm LD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873490" y="2352947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1976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Sensör Çeşitleri</a:t>
            </a:r>
            <a:br>
              <a:rPr lang="tr-TR" dirty="0" smtClean="0"/>
            </a:br>
            <a:r>
              <a:rPr lang="tr-TR" sz="2400" dirty="0"/>
              <a:t> Kuvvet/Ağırlık/Basınç </a:t>
            </a:r>
            <a:r>
              <a:rPr lang="tr-TR" sz="2400" dirty="0" err="1"/>
              <a:t>sensörleri</a:t>
            </a:r>
            <a:r>
              <a:rPr lang="tr-TR" sz="2400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600"/>
            <a:ext cx="612371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/>
              <a:t>Titreşim </a:t>
            </a:r>
            <a:r>
              <a:rPr lang="tr-TR" b="1" dirty="0" err="1" smtClean="0"/>
              <a:t>sensörü</a:t>
            </a:r>
            <a:endParaRPr lang="tr-TR" b="1" dirty="0" smtClean="0"/>
          </a:p>
          <a:p>
            <a:r>
              <a:rPr lang="tr-TR" dirty="0" smtClean="0"/>
              <a:t>Sensör kartı üzerinde serbest </a:t>
            </a:r>
            <a:r>
              <a:rPr lang="tr-TR" dirty="0"/>
              <a:t>haldeki </a:t>
            </a:r>
            <a:r>
              <a:rPr lang="tr-TR" dirty="0" smtClean="0"/>
              <a:t>yay titrediği </a:t>
            </a:r>
            <a:r>
              <a:rPr lang="tr-TR" dirty="0"/>
              <a:t>zaman iki uç arasındaki direnç değeri değiştiği için titreşim olduğu bilgisini vermektedir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/>
              <a:t>Sensör içindeki yay dikey yönde durduğu için bu yöndeki titreşimi algılayabilmektedir. </a:t>
            </a:r>
            <a:endParaRPr lang="tr-TR" dirty="0" smtClean="0"/>
          </a:p>
          <a:p>
            <a:r>
              <a:rPr lang="tr-TR" dirty="0" smtClean="0"/>
              <a:t>Dijital </a:t>
            </a:r>
            <a:r>
              <a:rPr lang="tr-TR" dirty="0"/>
              <a:t>çıkış vermektedir. </a:t>
            </a:r>
            <a:endParaRPr lang="tr-TR" dirty="0" smtClean="0"/>
          </a:p>
          <a:p>
            <a:r>
              <a:rPr lang="tr-TR" dirty="0" smtClean="0"/>
              <a:t>Titreşim </a:t>
            </a:r>
            <a:r>
              <a:rPr lang="tr-TR" dirty="0"/>
              <a:t>olduğunda data bacağından 5V çıkış vermektedir. </a:t>
            </a:r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6" t="9896" r="16178"/>
          <a:stretch/>
        </p:blipFill>
        <p:spPr>
          <a:xfrm>
            <a:off x="8712926" y="2468879"/>
            <a:ext cx="2791686" cy="265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70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Sensör Çeşitleri</a:t>
            </a:r>
            <a:br>
              <a:rPr lang="tr-TR" dirty="0" smtClean="0"/>
            </a:br>
            <a:r>
              <a:rPr lang="tr-TR" sz="2400" dirty="0"/>
              <a:t> Kuvvet/Ağırlık/Basınç </a:t>
            </a:r>
            <a:r>
              <a:rPr lang="tr-TR" sz="2400" dirty="0" err="1"/>
              <a:t>sensörleri</a:t>
            </a:r>
            <a:r>
              <a:rPr lang="tr-TR" sz="2400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600"/>
            <a:ext cx="612371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/>
              <a:t>Kuvvete duyarlı </a:t>
            </a:r>
            <a:r>
              <a:rPr lang="tr-TR" b="1" dirty="0" err="1" smtClean="0"/>
              <a:t>sensör</a:t>
            </a:r>
            <a:endParaRPr lang="tr-TR" b="1" dirty="0" smtClean="0"/>
          </a:p>
          <a:p>
            <a:r>
              <a:rPr lang="tr-TR" dirty="0" smtClean="0"/>
              <a:t>Aktif </a:t>
            </a:r>
            <a:r>
              <a:rPr lang="tr-TR" dirty="0"/>
              <a:t>kare alana uygulanan kuvvetle orantılı olarak direnç değerlerinde düşüş gösterirler. 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sayede kuvvet ya da basıncın </a:t>
            </a:r>
            <a:r>
              <a:rPr lang="tr-TR" dirty="0" smtClean="0"/>
              <a:t>algılanabilmesi </a:t>
            </a:r>
            <a:r>
              <a:rPr lang="tr-TR" dirty="0"/>
              <a:t>sağlanmaktadır</a:t>
            </a:r>
            <a:endParaRPr lang="tr-TR" dirty="0" smtClean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046" y="3130003"/>
            <a:ext cx="2974566" cy="278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15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Sensör Çeşitleri</a:t>
            </a:r>
            <a:br>
              <a:rPr lang="tr-TR" dirty="0" smtClean="0"/>
            </a:br>
            <a:r>
              <a:rPr lang="tr-TR" sz="2400" dirty="0"/>
              <a:t> Eğim </a:t>
            </a:r>
            <a:r>
              <a:rPr lang="tr-TR" sz="2400" dirty="0" err="1"/>
              <a:t>sensörleri</a:t>
            </a:r>
            <a:r>
              <a:rPr lang="tr-TR" sz="2400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600"/>
            <a:ext cx="612371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 smtClean="0"/>
              <a:t>Civalı</a:t>
            </a:r>
            <a:r>
              <a:rPr lang="tr-TR" b="1" dirty="0" smtClean="0"/>
              <a:t> </a:t>
            </a:r>
            <a:r>
              <a:rPr lang="tr-TR" b="1" dirty="0" err="1" smtClean="0"/>
              <a:t>sensör</a:t>
            </a:r>
            <a:r>
              <a:rPr lang="tr-TR" b="1" dirty="0" smtClean="0"/>
              <a:t> (Eğim </a:t>
            </a:r>
            <a:r>
              <a:rPr lang="tr-TR" b="1" dirty="0" err="1"/>
              <a:t>S</a:t>
            </a:r>
            <a:r>
              <a:rPr lang="tr-TR" b="1" dirty="0" err="1" smtClean="0"/>
              <a:t>ensörü</a:t>
            </a:r>
            <a:r>
              <a:rPr lang="tr-TR" b="1" dirty="0" smtClean="0"/>
              <a:t>)</a:t>
            </a:r>
          </a:p>
          <a:p>
            <a:r>
              <a:rPr lang="tr-TR" dirty="0" smtClean="0"/>
              <a:t>Sensör içindeki </a:t>
            </a:r>
            <a:r>
              <a:rPr lang="tr-TR" dirty="0"/>
              <a:t>serbest haldeki bilye bir uca geldiği zaman iki uç arasındaki iletim sağlayarak eğim olduğu bilgisini </a:t>
            </a:r>
            <a:r>
              <a:rPr lang="tr-TR" dirty="0" smtClean="0"/>
              <a:t>vermektedir.</a:t>
            </a:r>
          </a:p>
          <a:p>
            <a:r>
              <a:rPr lang="tr-TR" dirty="0"/>
              <a:t>Dijital çıkış vermektedir.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149" y="3303954"/>
            <a:ext cx="3087188" cy="30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4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Sensörler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Sensörler</a:t>
            </a:r>
            <a:r>
              <a:rPr lang="tr-TR" dirty="0"/>
              <a:t> fiziksel büyüklükleri(ses, ışık, sıcaklık, mesafe vb.) elektriksel sinyallere çevirmek için kullanılan donanımlardır</a:t>
            </a:r>
            <a:r>
              <a:rPr lang="tr-TR" dirty="0" smtClean="0"/>
              <a:t>.</a:t>
            </a:r>
          </a:p>
          <a:p>
            <a:r>
              <a:rPr lang="tr-TR" dirty="0" err="1"/>
              <a:t>Sensörler</a:t>
            </a:r>
            <a:r>
              <a:rPr lang="tr-TR" dirty="0"/>
              <a:t>, analog </a:t>
            </a:r>
            <a:r>
              <a:rPr lang="tr-TR" dirty="0" err="1"/>
              <a:t>sensör</a:t>
            </a:r>
            <a:r>
              <a:rPr lang="tr-TR" dirty="0"/>
              <a:t> ve dijital </a:t>
            </a:r>
            <a:r>
              <a:rPr lang="tr-TR" dirty="0" err="1"/>
              <a:t>sensör</a:t>
            </a:r>
            <a:r>
              <a:rPr lang="tr-TR" dirty="0"/>
              <a:t> olmak üzere iki tipte olurlar.</a:t>
            </a:r>
          </a:p>
        </p:txBody>
      </p:sp>
      <p:pic>
        <p:nvPicPr>
          <p:cNvPr id="4" name="Resim 3" descr="Sensörlerin Çalışma Prensibi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011" y="3500847"/>
            <a:ext cx="6514601" cy="3019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884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Sensörler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b="1" dirty="0" smtClean="0"/>
              <a:t>Analog Sensör : </a:t>
            </a:r>
            <a:r>
              <a:rPr lang="tr-TR" dirty="0" smtClean="0"/>
              <a:t>Algıladıkları </a:t>
            </a:r>
            <a:r>
              <a:rPr lang="tr-TR" dirty="0"/>
              <a:t>fiziksel büyüklüğe orantılı olarak bir elektriksel sinyal üretirler. Fiziksel programlama kartları analog </a:t>
            </a:r>
            <a:r>
              <a:rPr lang="tr-TR" dirty="0" err="1"/>
              <a:t>sensörden</a:t>
            </a:r>
            <a:r>
              <a:rPr lang="tr-TR" dirty="0"/>
              <a:t> aldıkları veriyi öncelikle analog-dijital çevirici (ADC) kullanarak dijital sinyale çevirir. ADC çeviriciler </a:t>
            </a:r>
            <a:r>
              <a:rPr lang="tr-TR" dirty="0" err="1"/>
              <a:t>mikrodenetleyicinin</a:t>
            </a:r>
            <a:r>
              <a:rPr lang="tr-TR" dirty="0"/>
              <a:t> yapısında bulunabilir ya da harici olarak </a:t>
            </a:r>
            <a:r>
              <a:rPr lang="tr-TR" dirty="0" smtClean="0"/>
              <a:t>bağlanabilirler.</a:t>
            </a:r>
          </a:p>
          <a:p>
            <a:pPr algn="just"/>
            <a:r>
              <a:rPr lang="tr-TR" b="1" dirty="0" smtClean="0"/>
              <a:t>Dijital Sensör </a:t>
            </a:r>
            <a:r>
              <a:rPr lang="tr-TR" b="1" dirty="0"/>
              <a:t>: </a:t>
            </a:r>
            <a:r>
              <a:rPr lang="tr-TR" dirty="0"/>
              <a:t>Lojik 0 yada 1 olmak üzere sadece iki farklı seviyede çıkış verirler. I2C, SPI, </a:t>
            </a:r>
            <a:r>
              <a:rPr lang="tr-TR" dirty="0" err="1"/>
              <a:t>onewire</a:t>
            </a:r>
            <a:r>
              <a:rPr lang="tr-TR" dirty="0"/>
              <a:t> gibi protokolleri kullanarak fiziksel programlama </a:t>
            </a:r>
            <a:r>
              <a:rPr lang="tr-TR" dirty="0" smtClean="0"/>
              <a:t>kartları </a:t>
            </a:r>
            <a:r>
              <a:rPr lang="tr-TR" dirty="0"/>
              <a:t>ile haberleşebilirler</a:t>
            </a:r>
            <a:r>
              <a:rPr lang="tr-TR" dirty="0" smtClean="0"/>
              <a:t>.</a:t>
            </a:r>
          </a:p>
          <a:p>
            <a:pPr algn="just"/>
            <a:r>
              <a:rPr lang="tr-TR" dirty="0"/>
              <a:t>Analog </a:t>
            </a:r>
            <a:r>
              <a:rPr lang="tr-TR" dirty="0" err="1"/>
              <a:t>sensörlerde</a:t>
            </a:r>
            <a:r>
              <a:rPr lang="tr-TR" dirty="0"/>
              <a:t> op-</a:t>
            </a:r>
            <a:r>
              <a:rPr lang="tr-TR" dirty="0" err="1"/>
              <a:t>amp</a:t>
            </a:r>
            <a:r>
              <a:rPr lang="tr-TR" dirty="0"/>
              <a:t> devreleri ile İkili çıkış verecek şekilde ayarlanabilir. Böylelikle analog </a:t>
            </a:r>
            <a:r>
              <a:rPr lang="tr-TR" dirty="0" err="1"/>
              <a:t>sensörleri</a:t>
            </a:r>
            <a:r>
              <a:rPr lang="tr-TR" dirty="0"/>
              <a:t> fiziksel programlama cihazının dijital </a:t>
            </a:r>
            <a:r>
              <a:rPr lang="tr-TR" dirty="0" err="1"/>
              <a:t>pinlerine</a:t>
            </a:r>
            <a:r>
              <a:rPr lang="tr-TR" dirty="0"/>
              <a:t> bağlamak mümkün hale gelir. </a:t>
            </a:r>
            <a:r>
              <a:rPr lang="tr-TR" dirty="0" err="1"/>
              <a:t>Raspberry</a:t>
            </a:r>
            <a:r>
              <a:rPr lang="tr-TR" dirty="0"/>
              <a:t> Pi cihazının analog </a:t>
            </a:r>
            <a:r>
              <a:rPr lang="tr-TR" dirty="0" err="1"/>
              <a:t>pini</a:t>
            </a:r>
            <a:r>
              <a:rPr lang="tr-TR" dirty="0"/>
              <a:t> bulunmamaktadır. Analog </a:t>
            </a:r>
            <a:r>
              <a:rPr lang="tr-TR" dirty="0" err="1" smtClean="0"/>
              <a:t>sensörler</a:t>
            </a:r>
            <a:r>
              <a:rPr lang="tr-TR" dirty="0" smtClean="0"/>
              <a:t> </a:t>
            </a:r>
            <a:r>
              <a:rPr lang="tr-TR" dirty="0"/>
              <a:t>bu </a:t>
            </a:r>
            <a:r>
              <a:rPr lang="tr-TR" dirty="0" smtClean="0"/>
              <a:t>yöntemle </a:t>
            </a:r>
            <a:r>
              <a:rPr lang="tr-TR" dirty="0" err="1"/>
              <a:t>raspberry</a:t>
            </a:r>
            <a:r>
              <a:rPr lang="tr-TR" dirty="0"/>
              <a:t> pi cihazına </a:t>
            </a:r>
            <a:r>
              <a:rPr lang="tr-TR" dirty="0" smtClean="0"/>
              <a:t>bağlanabilir.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388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Sensörler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dirty="0" err="1"/>
              <a:t>Sensörler</a:t>
            </a:r>
            <a:r>
              <a:rPr lang="tr-TR" dirty="0"/>
              <a:t>, ayrıca aktif ve pasif </a:t>
            </a:r>
            <a:r>
              <a:rPr lang="tr-TR" dirty="0" err="1"/>
              <a:t>sensör</a:t>
            </a:r>
            <a:r>
              <a:rPr lang="tr-TR" dirty="0"/>
              <a:t> olarak iki gruba </a:t>
            </a:r>
            <a:r>
              <a:rPr lang="tr-TR" dirty="0" smtClean="0"/>
              <a:t>ayrılırlar.</a:t>
            </a:r>
          </a:p>
          <a:p>
            <a:pPr algn="just"/>
            <a:r>
              <a:rPr lang="tr-TR" b="1" dirty="0"/>
              <a:t>Aktif </a:t>
            </a:r>
            <a:r>
              <a:rPr lang="tr-TR" b="1" dirty="0" err="1" smtClean="0"/>
              <a:t>sensör</a:t>
            </a:r>
            <a:r>
              <a:rPr lang="tr-TR" b="1" dirty="0" smtClean="0"/>
              <a:t> </a:t>
            </a:r>
            <a:r>
              <a:rPr lang="tr-TR" dirty="0" smtClean="0"/>
              <a:t>: </a:t>
            </a:r>
            <a:r>
              <a:rPr lang="tr-TR" dirty="0"/>
              <a:t>Sensör öncelikle bir elektrik sinyali üretir. Fiziksel etkinin elektrik sinyalinde yarattığı değişimi ölçer. (</a:t>
            </a:r>
            <a:r>
              <a:rPr lang="tr-TR" dirty="0" err="1"/>
              <a:t>Ultrasonik</a:t>
            </a:r>
            <a:r>
              <a:rPr lang="tr-TR" dirty="0"/>
              <a:t> mesafe </a:t>
            </a:r>
            <a:r>
              <a:rPr lang="tr-TR" dirty="0" err="1"/>
              <a:t>sensörü</a:t>
            </a:r>
            <a:r>
              <a:rPr lang="tr-TR" dirty="0"/>
              <a:t>, mikrofon vb.)</a:t>
            </a:r>
          </a:p>
          <a:p>
            <a:pPr algn="just"/>
            <a:r>
              <a:rPr lang="tr-TR" b="1" dirty="0"/>
              <a:t>Pasif </a:t>
            </a:r>
            <a:r>
              <a:rPr lang="tr-TR" b="1" dirty="0" err="1" smtClean="0"/>
              <a:t>sensör</a:t>
            </a:r>
            <a:r>
              <a:rPr lang="tr-TR" b="1" dirty="0" smtClean="0"/>
              <a:t> : </a:t>
            </a:r>
            <a:r>
              <a:rPr lang="tr-TR" dirty="0"/>
              <a:t>Fiziksel değişime orantılı olarak </a:t>
            </a:r>
            <a:r>
              <a:rPr lang="tr-TR" dirty="0" err="1"/>
              <a:t>sensör</a:t>
            </a:r>
            <a:r>
              <a:rPr lang="tr-TR" dirty="0"/>
              <a:t> bir elektrik sinyali üretir. (LDR, PTC vb</a:t>
            </a:r>
            <a:r>
              <a:rPr lang="tr-TR" dirty="0" smtClean="0"/>
              <a:t>.)</a:t>
            </a:r>
          </a:p>
          <a:p>
            <a:pPr marL="0" indent="0" algn="just">
              <a:buNone/>
            </a:pPr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9831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Sensörler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dirty="0" err="1" smtClean="0"/>
              <a:t>Sensörler</a:t>
            </a:r>
            <a:r>
              <a:rPr lang="tr-TR" dirty="0" smtClean="0"/>
              <a:t> aşağıdaki fiziksel büyüklükleri ölçebilirler.</a:t>
            </a:r>
          </a:p>
          <a:p>
            <a:r>
              <a:rPr lang="tr-TR" dirty="0" smtClean="0"/>
              <a:t>Mekanik </a:t>
            </a:r>
            <a:r>
              <a:rPr lang="tr-TR" dirty="0" err="1"/>
              <a:t>sensörler</a:t>
            </a:r>
            <a:r>
              <a:rPr lang="tr-TR" dirty="0"/>
              <a:t> (Uzunluk, alan, miktar, kütlesel akış, kuvvet, </a:t>
            </a:r>
            <a:r>
              <a:rPr lang="tr-TR" dirty="0" err="1"/>
              <a:t>tork</a:t>
            </a:r>
            <a:r>
              <a:rPr lang="tr-TR" dirty="0"/>
              <a:t>, basınç, hız, ivme, pozisyon, ses dalga boyu ve yoğunluğu)</a:t>
            </a:r>
          </a:p>
          <a:p>
            <a:r>
              <a:rPr lang="tr-TR" dirty="0" smtClean="0"/>
              <a:t>Termal </a:t>
            </a:r>
            <a:r>
              <a:rPr lang="tr-TR" dirty="0" err="1"/>
              <a:t>sensörler</a:t>
            </a:r>
            <a:r>
              <a:rPr lang="tr-TR" dirty="0"/>
              <a:t> (Isı akışı ve sıcaklık)</a:t>
            </a:r>
          </a:p>
          <a:p>
            <a:r>
              <a:rPr lang="tr-TR" dirty="0" smtClean="0"/>
              <a:t>Elektriksel </a:t>
            </a:r>
            <a:r>
              <a:rPr lang="tr-TR" dirty="0" err="1"/>
              <a:t>sensörler</a:t>
            </a:r>
            <a:r>
              <a:rPr lang="tr-TR" dirty="0"/>
              <a:t> (Voltaj, akım, direnç, </a:t>
            </a:r>
            <a:r>
              <a:rPr lang="tr-TR" dirty="0" err="1"/>
              <a:t>endüktans</a:t>
            </a:r>
            <a:r>
              <a:rPr lang="tr-TR" dirty="0"/>
              <a:t>, </a:t>
            </a:r>
            <a:r>
              <a:rPr lang="tr-TR" dirty="0" err="1"/>
              <a:t>kapasitans</a:t>
            </a:r>
            <a:r>
              <a:rPr lang="tr-TR" dirty="0"/>
              <a:t>, </a:t>
            </a:r>
            <a:r>
              <a:rPr lang="tr-TR" dirty="0" err="1"/>
              <a:t>dielektrik</a:t>
            </a:r>
            <a:r>
              <a:rPr lang="tr-TR" dirty="0"/>
              <a:t> katsayısı, polarizasyon, elektrik alanı, frekans)</a:t>
            </a:r>
          </a:p>
          <a:p>
            <a:r>
              <a:rPr lang="tr-TR" dirty="0" smtClean="0"/>
              <a:t>Manyetik </a:t>
            </a:r>
            <a:r>
              <a:rPr lang="tr-TR" dirty="0" err="1"/>
              <a:t>sensörler</a:t>
            </a:r>
            <a:r>
              <a:rPr lang="tr-TR" dirty="0"/>
              <a:t> (Alan yoğunluğu, akı yoğunluğu, manyetik moment, geçirgenlik)</a:t>
            </a:r>
          </a:p>
          <a:p>
            <a:r>
              <a:rPr lang="tr-TR" dirty="0" smtClean="0"/>
              <a:t>Işıma </a:t>
            </a:r>
            <a:r>
              <a:rPr lang="tr-TR" dirty="0" err="1"/>
              <a:t>sensörleri</a:t>
            </a:r>
            <a:r>
              <a:rPr lang="tr-TR" dirty="0"/>
              <a:t> (Yoğunluk, dalga boyu, polarizasyon, faz, yansıtma, gönderme)</a:t>
            </a:r>
          </a:p>
          <a:p>
            <a:r>
              <a:rPr lang="tr-TR" dirty="0" smtClean="0"/>
              <a:t>Kimyasal </a:t>
            </a:r>
            <a:r>
              <a:rPr lang="tr-TR" dirty="0" err="1"/>
              <a:t>sensörler</a:t>
            </a:r>
            <a:r>
              <a:rPr lang="tr-TR" dirty="0"/>
              <a:t> (Yoğunlaşma, içerik, </a:t>
            </a:r>
            <a:r>
              <a:rPr lang="tr-TR" dirty="0" err="1"/>
              <a:t>oksidasyon</a:t>
            </a:r>
            <a:r>
              <a:rPr lang="tr-TR" dirty="0"/>
              <a:t>/redaksiyon, reaksiyon hızı, </a:t>
            </a:r>
            <a:r>
              <a:rPr lang="tr-TR" dirty="0" err="1"/>
              <a:t>pH</a:t>
            </a:r>
            <a:r>
              <a:rPr lang="tr-TR" dirty="0"/>
              <a:t> miktarı)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993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Sensör Çeşitleri</a:t>
            </a:r>
            <a:br>
              <a:rPr lang="tr-TR" dirty="0" smtClean="0"/>
            </a:br>
            <a:r>
              <a:rPr lang="tr-TR" sz="2400" dirty="0" smtClean="0"/>
              <a:t>Mesafe </a:t>
            </a:r>
            <a:r>
              <a:rPr lang="tr-TR" sz="2400" dirty="0" err="1" smtClean="0"/>
              <a:t>sensörleri</a:t>
            </a:r>
            <a:endParaRPr lang="tr-TR" sz="2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/>
              <a:t>Ultrasonik</a:t>
            </a:r>
            <a:r>
              <a:rPr lang="tr-TR" b="1" dirty="0"/>
              <a:t> </a:t>
            </a:r>
            <a:r>
              <a:rPr lang="tr-TR" b="1" dirty="0" err="1"/>
              <a:t>sensör</a:t>
            </a:r>
            <a:endParaRPr lang="tr-TR" b="1" dirty="0" smtClean="0"/>
          </a:p>
          <a:p>
            <a:r>
              <a:rPr lang="tr-TR" dirty="0"/>
              <a:t>Sensör bir ses vericisi ve bir ses alıcısından oluşur. Gönderdiği ses sinyalinin çarpıp geri yansıması sırasında geçen zamana </a:t>
            </a:r>
            <a:r>
              <a:rPr lang="tr-TR" dirty="0" smtClean="0"/>
              <a:t>göre </a:t>
            </a:r>
            <a:r>
              <a:rPr lang="tr-TR" dirty="0"/>
              <a:t>mesafeyi hesaplar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727166" y="347316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Fiziksel programlama projelerinde çoğunlukla HC-SR04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ultrasonik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mesafe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sensörü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kullanılır. 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sensör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2cm ile 400cm arasındaki mesafeleri düzgün bir şekilde ölçebilir. 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Sensörün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Trig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pininden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uygulanan sinyal 40KHz’lik bir frekansın gönderilmesine sebep olur. Sinyal çarpıp geri döndüğünde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Echo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pini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aktif olur.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Trig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ve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echo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pinlerinin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aktifleşme zamanları arasındaki fark ölçülerek mesafe hesaplanabilir. 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Çoğu 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yazılım geliştirme ortamında bu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sensöre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ait bir kütüphane (hazır kod) bulunmaktadır. </a:t>
            </a:r>
          </a:p>
        </p:txBody>
      </p:sp>
      <p:pic>
        <p:nvPicPr>
          <p:cNvPr id="5" name="Resim 4" descr="ultrasonic sensor ile ilgili görsel sonucu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166" y="3249295"/>
            <a:ext cx="4977585" cy="308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Resim 5" descr="HC-SR04-Ultrasonic-Senso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713" y="624110"/>
            <a:ext cx="1809750" cy="180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389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Sensör Çeşitleri</a:t>
            </a:r>
            <a:br>
              <a:rPr lang="tr-TR" dirty="0" smtClean="0"/>
            </a:br>
            <a:r>
              <a:rPr lang="tr-TR" sz="2400" dirty="0" smtClean="0"/>
              <a:t>Mesafe </a:t>
            </a:r>
            <a:r>
              <a:rPr lang="tr-TR" sz="2400" dirty="0" err="1" smtClean="0"/>
              <a:t>sensörleri</a:t>
            </a:r>
            <a:endParaRPr lang="tr-TR" sz="2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PIR (</a:t>
            </a:r>
            <a:r>
              <a:rPr lang="tr-TR" b="1" dirty="0" err="1"/>
              <a:t>Passive</a:t>
            </a:r>
            <a:r>
              <a:rPr lang="tr-TR" b="1" dirty="0"/>
              <a:t> </a:t>
            </a:r>
            <a:r>
              <a:rPr lang="tr-TR" b="1" dirty="0" err="1"/>
              <a:t>infra-red</a:t>
            </a:r>
            <a:r>
              <a:rPr lang="tr-TR" b="1" dirty="0"/>
              <a:t>)</a:t>
            </a:r>
          </a:p>
          <a:p>
            <a:r>
              <a:rPr lang="tr-TR" dirty="0"/>
              <a:t>Tüm cisimlerin bir sıcaklığı vardır ve sıcaklık değerine göre tüm cisimler kızıl ötesi ışık yayarlar. </a:t>
            </a:r>
            <a:endParaRPr lang="tr-TR" dirty="0" smtClean="0"/>
          </a:p>
          <a:p>
            <a:r>
              <a:rPr lang="tr-TR" dirty="0" smtClean="0"/>
              <a:t>PIR </a:t>
            </a:r>
            <a:r>
              <a:rPr lang="tr-TR" dirty="0" err="1"/>
              <a:t>sensörler</a:t>
            </a:r>
            <a:r>
              <a:rPr lang="tr-TR" dirty="0"/>
              <a:t> ortamdaki sıcaklık sonucu yayılan kızılötesi ışıktaki değişime göre hareketi algılayabilirler. </a:t>
            </a:r>
            <a:endParaRPr lang="tr-TR" dirty="0" smtClean="0"/>
          </a:p>
        </p:txBody>
      </p:sp>
      <p:pic>
        <p:nvPicPr>
          <p:cNvPr id="7" name="Resim 6" descr="infrared sensor ile ilgili görsel sonucu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4" t="12324" r="27226" b="15314"/>
          <a:stretch/>
        </p:blipFill>
        <p:spPr bwMode="auto">
          <a:xfrm>
            <a:off x="8975725" y="397780"/>
            <a:ext cx="2104390" cy="17335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Resim 7" descr="PIR sensor ile ilgili görsel sonucu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884" y="3647349"/>
            <a:ext cx="4036151" cy="26200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dörtgen 8"/>
          <p:cNvSpPr/>
          <p:nvPr/>
        </p:nvSpPr>
        <p:spPr>
          <a:xfrm>
            <a:off x="2589212" y="4049486"/>
            <a:ext cx="45976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Sensörün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önünde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frektel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lens bulunur bu lens sayesinde ortamdaki tüm kızıl ötesi ışık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sensör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üzerinde toplanır. Ortamda bir hareket olduğunda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sensör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üzerine düşen ışığın şiddeti değişir ve hareket algılanır.</a:t>
            </a:r>
          </a:p>
        </p:txBody>
      </p:sp>
    </p:spTree>
    <p:extLst>
      <p:ext uri="{BB962C8B-B14F-4D97-AF65-F5344CB8AC3E}">
        <p14:creationId xmlns:p14="http://schemas.microsoft.com/office/powerpoint/2010/main" val="410494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Sensör Çeşitleri</a:t>
            </a:r>
            <a:br>
              <a:rPr lang="tr-TR" dirty="0" smtClean="0"/>
            </a:br>
            <a:r>
              <a:rPr lang="tr-TR" sz="2400" dirty="0" smtClean="0"/>
              <a:t>Mesafe </a:t>
            </a:r>
            <a:r>
              <a:rPr lang="tr-TR" sz="2400" dirty="0" err="1" smtClean="0"/>
              <a:t>sensörleri</a:t>
            </a:r>
            <a:endParaRPr lang="tr-TR" sz="2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600"/>
            <a:ext cx="4699862" cy="37776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b="1" dirty="0" err="1"/>
              <a:t>Infra-Red</a:t>
            </a:r>
            <a:r>
              <a:rPr lang="tr-TR" b="1" dirty="0"/>
              <a:t> (Kızıl ötesi) </a:t>
            </a:r>
            <a:r>
              <a:rPr lang="tr-TR" b="1" dirty="0" err="1" smtClean="0"/>
              <a:t>sensör</a:t>
            </a:r>
            <a:endParaRPr lang="tr-TR" b="1" dirty="0" smtClean="0"/>
          </a:p>
          <a:p>
            <a:r>
              <a:rPr lang="tr-TR" dirty="0"/>
              <a:t>Kızılötesi </a:t>
            </a:r>
            <a:r>
              <a:rPr lang="tr-TR" dirty="0" err="1"/>
              <a:t>sensörler</a:t>
            </a:r>
            <a:r>
              <a:rPr lang="tr-TR" dirty="0"/>
              <a:t> mesafe ve karanlık/aydınlık algılama amaçlarıyla kullanılır. Bu </a:t>
            </a:r>
            <a:r>
              <a:rPr lang="tr-TR" dirty="0" err="1"/>
              <a:t>sensörlerde</a:t>
            </a:r>
            <a:r>
              <a:rPr lang="tr-TR" dirty="0"/>
              <a:t> genellikle kızılötesi ışın yayan bir LED ve bu ışının yansımasını algılayan bir </a:t>
            </a:r>
            <a:r>
              <a:rPr lang="tr-TR" dirty="0" smtClean="0"/>
              <a:t>foto diyot </a:t>
            </a:r>
            <a:r>
              <a:rPr lang="tr-TR" dirty="0"/>
              <a:t>yada </a:t>
            </a:r>
            <a:r>
              <a:rPr lang="tr-TR" dirty="0" smtClean="0"/>
              <a:t>foto </a:t>
            </a:r>
            <a:r>
              <a:rPr lang="tr-TR" dirty="0" err="1" smtClean="0"/>
              <a:t>transistör</a:t>
            </a:r>
            <a:r>
              <a:rPr lang="tr-TR" dirty="0" smtClean="0"/>
              <a:t> </a:t>
            </a:r>
            <a:r>
              <a:rPr lang="tr-TR" dirty="0"/>
              <a:t>bulunur. </a:t>
            </a:r>
            <a:endParaRPr lang="tr-TR" dirty="0" smtClean="0"/>
          </a:p>
          <a:p>
            <a:r>
              <a:rPr lang="tr-TR" dirty="0" err="1" smtClean="0"/>
              <a:t>Sensörün</a:t>
            </a:r>
            <a:r>
              <a:rPr lang="tr-TR" dirty="0" smtClean="0"/>
              <a:t> </a:t>
            </a:r>
            <a:r>
              <a:rPr lang="tr-TR" dirty="0"/>
              <a:t>içinde bulunan LED, ölçülmek istenilen mesafeye göre (0 – 80 cm) bir dalga boyu üretir. Cismin üzerine düşen ve geri yansıyan kızılötesi ışınları bir </a:t>
            </a:r>
            <a:r>
              <a:rPr lang="tr-TR" dirty="0" smtClean="0"/>
              <a:t>foto diyot </a:t>
            </a:r>
            <a:r>
              <a:rPr lang="tr-TR" dirty="0"/>
              <a:t>yada </a:t>
            </a:r>
            <a:r>
              <a:rPr lang="tr-TR" dirty="0" smtClean="0"/>
              <a:t>foto </a:t>
            </a:r>
            <a:r>
              <a:rPr lang="tr-TR" dirty="0" err="1" smtClean="0"/>
              <a:t>transistör</a:t>
            </a:r>
            <a:r>
              <a:rPr lang="tr-TR" dirty="0" smtClean="0"/>
              <a:t> </a:t>
            </a:r>
            <a:r>
              <a:rPr lang="tr-TR" dirty="0"/>
              <a:t>tarafından algılanır.</a:t>
            </a:r>
            <a:endParaRPr lang="tr-TR" dirty="0" smtClean="0"/>
          </a:p>
        </p:txBody>
      </p:sp>
      <p:pic>
        <p:nvPicPr>
          <p:cNvPr id="10" name="Resim 9" descr="infrared sensor ile ilgili görsel sonucu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15" y="1905001"/>
            <a:ext cx="4082597" cy="4006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Resim 10" descr="infrared sensor ile ilgili görsel sonucu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28328" r="12534" b="25496"/>
          <a:stretch/>
        </p:blipFill>
        <p:spPr bwMode="auto">
          <a:xfrm>
            <a:off x="8723312" y="144643"/>
            <a:ext cx="2781300" cy="15525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069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Sensör Çeşitleri</a:t>
            </a:r>
            <a:br>
              <a:rPr lang="tr-TR" dirty="0" smtClean="0"/>
            </a:br>
            <a:r>
              <a:rPr lang="tr-TR" sz="2400" dirty="0"/>
              <a:t>Manyetik </a:t>
            </a:r>
            <a:r>
              <a:rPr lang="tr-TR" sz="2400" dirty="0" err="1"/>
              <a:t>sensörler</a:t>
            </a:r>
            <a:r>
              <a:rPr lang="tr-TR" sz="2400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600"/>
            <a:ext cx="612371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/>
              <a:t>Hall</a:t>
            </a:r>
            <a:r>
              <a:rPr lang="tr-TR" b="1" dirty="0"/>
              <a:t> </a:t>
            </a:r>
            <a:r>
              <a:rPr lang="tr-TR" b="1" dirty="0" err="1"/>
              <a:t>efect</a:t>
            </a:r>
            <a:r>
              <a:rPr lang="tr-TR" b="1" dirty="0"/>
              <a:t> </a:t>
            </a:r>
            <a:r>
              <a:rPr lang="tr-TR" b="1" dirty="0" err="1" smtClean="0"/>
              <a:t>sensör</a:t>
            </a:r>
            <a:endParaRPr lang="tr-TR" b="1" dirty="0" smtClean="0"/>
          </a:p>
          <a:p>
            <a:r>
              <a:rPr lang="tr-TR" dirty="0"/>
              <a:t>Bu </a:t>
            </a:r>
            <a:r>
              <a:rPr lang="tr-TR" dirty="0" err="1"/>
              <a:t>sensör</a:t>
            </a:r>
            <a:r>
              <a:rPr lang="tr-TR" dirty="0"/>
              <a:t>, manyetik alanı algılayarak sinyal çıkışı sağlar. Mesafe, hız, akım algılamada kullanılırlar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Sensörün</a:t>
            </a:r>
            <a:r>
              <a:rPr lang="tr-TR" dirty="0" smtClean="0"/>
              <a:t> </a:t>
            </a:r>
            <a:r>
              <a:rPr lang="tr-TR" dirty="0"/>
              <a:t>içinde bulunan LED, ölçülmek istenilen mesafeye göre (0 – 80 cm) bir dalga boyu üretir. Cismin üzerine düşen ve geri yansıyan kızılötesi ışınları bir </a:t>
            </a:r>
            <a:r>
              <a:rPr lang="tr-TR" dirty="0" smtClean="0"/>
              <a:t>foto diyot </a:t>
            </a:r>
            <a:r>
              <a:rPr lang="tr-TR" dirty="0"/>
              <a:t>yada </a:t>
            </a:r>
            <a:r>
              <a:rPr lang="tr-TR" dirty="0" smtClean="0"/>
              <a:t>foto </a:t>
            </a:r>
            <a:r>
              <a:rPr lang="tr-TR" dirty="0" err="1" smtClean="0"/>
              <a:t>transistör</a:t>
            </a:r>
            <a:r>
              <a:rPr lang="tr-TR" dirty="0" smtClean="0"/>
              <a:t> </a:t>
            </a:r>
            <a:r>
              <a:rPr lang="tr-TR" dirty="0"/>
              <a:t>tarafından algılanır.</a:t>
            </a:r>
            <a:endParaRPr lang="tr-TR" dirty="0" smtClean="0"/>
          </a:p>
        </p:txBody>
      </p:sp>
      <p:pic>
        <p:nvPicPr>
          <p:cNvPr id="6" name="Resim 5" descr="hall effect sensor ile ilgili görsel sonucu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4" t="20680" r="20396" b="20396"/>
          <a:stretch/>
        </p:blipFill>
        <p:spPr bwMode="auto">
          <a:xfrm>
            <a:off x="9089435" y="2569028"/>
            <a:ext cx="2085975" cy="1981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8047621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</TotalTime>
  <Words>1022</Words>
  <Application>Microsoft Office PowerPoint</Application>
  <PresentationFormat>Geniş ekran</PresentationFormat>
  <Paragraphs>89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Duman</vt:lpstr>
      <vt:lpstr>Sensörler</vt:lpstr>
      <vt:lpstr>Sensörler</vt:lpstr>
      <vt:lpstr>Sensörler</vt:lpstr>
      <vt:lpstr>Sensörler</vt:lpstr>
      <vt:lpstr>Sensörler</vt:lpstr>
      <vt:lpstr>Sensör Çeşitleri Mesafe sensörleri</vt:lpstr>
      <vt:lpstr>Sensör Çeşitleri Mesafe sensörleri</vt:lpstr>
      <vt:lpstr>Sensör Çeşitleri Mesafe sensörleri</vt:lpstr>
      <vt:lpstr>Sensör Çeşitleri Manyetik sensörler </vt:lpstr>
      <vt:lpstr>Sensör Çeşitleri Manyetik sensörler </vt:lpstr>
      <vt:lpstr>Sensör Çeşitleri Sıcaklık/Nem/Su Seviyesi sensörleri </vt:lpstr>
      <vt:lpstr>Sensör Çeşitleri Sıcaklık/Nem/Su Seviyesi sensörleri </vt:lpstr>
      <vt:lpstr>Sensör Çeşitleri Sıcaklık/Nem/Su Seviyesi sensörleri </vt:lpstr>
      <vt:lpstr>Sensör Çeşitleri Sıcaklık/Nem/Su Seviyesi sensörleri </vt:lpstr>
      <vt:lpstr>Sensör Çeşitleri  Ses sensörleri </vt:lpstr>
      <vt:lpstr>Sensör Çeşitleri  Işık/renk sensörleri </vt:lpstr>
      <vt:lpstr>Sensör Çeşitleri  Kuvvet/Ağırlık/Basınç sensörleri </vt:lpstr>
      <vt:lpstr>Sensör Çeşitleri  Kuvvet/Ağırlık/Basınç sensörleri </vt:lpstr>
      <vt:lpstr>Sensör Çeşitleri  Eğim sensörleri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Sensörler</dc:title>
  <dc:creator>Windows Kullanıcısı</dc:creator>
  <cp:lastModifiedBy>Windows Kullanıcısı</cp:lastModifiedBy>
  <cp:revision>6</cp:revision>
  <dcterms:created xsi:type="dcterms:W3CDTF">2019-03-10T17:58:52Z</dcterms:created>
  <dcterms:modified xsi:type="dcterms:W3CDTF">2019-03-10T18:48:12Z</dcterms:modified>
</cp:coreProperties>
</file>