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3" r:id="rId2"/>
    <p:sldId id="311" r:id="rId3"/>
    <p:sldId id="330" r:id="rId4"/>
    <p:sldId id="318" r:id="rId5"/>
    <p:sldId id="331" r:id="rId6"/>
    <p:sldId id="316" r:id="rId7"/>
    <p:sldId id="327" r:id="rId8"/>
    <p:sldId id="317" r:id="rId9"/>
    <p:sldId id="326" r:id="rId10"/>
    <p:sldId id="325" r:id="rId11"/>
    <p:sldId id="328" r:id="rId12"/>
    <p:sldId id="324" r:id="rId13"/>
    <p:sldId id="320" r:id="rId14"/>
    <p:sldId id="329" r:id="rId15"/>
    <p:sldId id="323" r:id="rId16"/>
    <p:sldId id="31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t vuranok" initials="mv" lastIdx="1" clrIdx="0">
    <p:extLst>
      <p:ext uri="{19B8F6BF-5375-455C-9EA6-DF929625EA0E}">
        <p15:presenceInfo xmlns:p15="http://schemas.microsoft.com/office/powerpoint/2012/main" userId="70431af2b4e4f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95147" autoAdjust="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D621F-EFD6-433D-AE56-7BE29C81AC30}" type="datetimeFigureOut">
              <a:rPr lang="en-US" smtClean="0"/>
              <a:t>26-May-18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3AB0-9164-496A-9CA2-8FDB631D0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8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369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88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77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52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74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17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5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83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64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4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5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20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10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7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8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7DBBB-73ED-44E9-8EFD-407E0CF04A9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4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298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37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581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434727" y="135517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  <a:endParaRPr lang="tr-TR"/>
          </a:p>
        </p:txBody>
      </p:sp>
      <p:sp>
        <p:nvSpPr>
          <p:cNvPr id="9" name="Rectangle 4"/>
          <p:cNvSpPr/>
          <p:nvPr userDrawn="1"/>
        </p:nvSpPr>
        <p:spPr>
          <a:xfrm>
            <a:off x="0" y="0"/>
            <a:ext cx="12225867" cy="1341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0" name="Oval 9"/>
          <p:cNvSpPr/>
          <p:nvPr userDrawn="1"/>
        </p:nvSpPr>
        <p:spPr>
          <a:xfrm>
            <a:off x="985650" y="231845"/>
            <a:ext cx="1449077" cy="130417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00A8E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grpSp>
        <p:nvGrpSpPr>
          <p:cNvPr id="40" name="Grup 39"/>
          <p:cNvGrpSpPr/>
          <p:nvPr userDrawn="1"/>
        </p:nvGrpSpPr>
        <p:grpSpPr>
          <a:xfrm>
            <a:off x="-3077" y="5618521"/>
            <a:ext cx="12192000" cy="1239289"/>
            <a:chOff x="-2308" y="4682100"/>
            <a:chExt cx="9144000" cy="1032741"/>
          </a:xfrm>
        </p:grpSpPr>
        <p:sp>
          <p:nvSpPr>
            <p:cNvPr id="41" name="Oval 40"/>
            <p:cNvSpPr/>
            <p:nvPr userDrawn="1"/>
          </p:nvSpPr>
          <p:spPr>
            <a:xfrm>
              <a:off x="6828648" y="4682100"/>
              <a:ext cx="911704" cy="9117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2" name="Rectangle 16"/>
            <p:cNvSpPr/>
            <p:nvPr userDrawn="1"/>
          </p:nvSpPr>
          <p:spPr>
            <a:xfrm>
              <a:off x="-2308" y="4889148"/>
              <a:ext cx="9144000" cy="825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3" name="Rectangle 8"/>
            <p:cNvSpPr/>
            <p:nvPr/>
          </p:nvSpPr>
          <p:spPr>
            <a:xfrm>
              <a:off x="6884" y="4993424"/>
              <a:ext cx="1622061" cy="576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4" name="Rectangle 9"/>
            <p:cNvSpPr/>
            <p:nvPr/>
          </p:nvSpPr>
          <p:spPr>
            <a:xfrm>
              <a:off x="1615184" y="4993424"/>
              <a:ext cx="1622061" cy="576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5" name="Rectangle 10"/>
            <p:cNvSpPr/>
            <p:nvPr/>
          </p:nvSpPr>
          <p:spPr>
            <a:xfrm>
              <a:off x="3237245" y="4993424"/>
              <a:ext cx="1622061" cy="576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6" name="Rectangle 11"/>
            <p:cNvSpPr/>
            <p:nvPr/>
          </p:nvSpPr>
          <p:spPr>
            <a:xfrm>
              <a:off x="4859306" y="4993424"/>
              <a:ext cx="1622061" cy="576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pic>
          <p:nvPicPr>
            <p:cNvPr id="47" name="Picture 12" descr="BA Uzman Kaynakları logo RGB-0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329" y="4912585"/>
              <a:ext cx="1368996" cy="7897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8" name="Picture 13" descr="BA Yazilim logo RGB-01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830" y="4908198"/>
              <a:ext cx="1368996" cy="7897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9" name="Picture 14" descr="BA Alt Yapi logo RGB-01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838" y="4900217"/>
              <a:ext cx="1368996" cy="7897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0" name="Picture 2" descr="D:\Aralik_2010\Documents\Pazarlama 2014\sunumlar\BA_BG_Logo_Trans_Kucuk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675" y="4898825"/>
              <a:ext cx="2201289" cy="73549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D:\Aralik_2010\Documents\Pazarlama 2014\sunumlar\BA_Akademi_Kucuk_trans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0" y="5061482"/>
              <a:ext cx="1456857" cy="4404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85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0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36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7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122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48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2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53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8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4840-010A-462D-919B-FC9ABEC0F989}" type="datetimeFigureOut">
              <a:rPr lang="tr-TR" smtClean="0"/>
              <a:t>26.05.2018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7FF-CBD3-4719-8B33-D5F76DE8384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823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84" y="2930454"/>
            <a:ext cx="4379976" cy="1126825"/>
          </a:xfrm>
          <a:prstGeom prst="rect">
            <a:avLst/>
          </a:prstGeom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0" y="4216955"/>
            <a:ext cx="12192000" cy="136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A8E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b="1" dirty="0" smtClean="0">
                <a:solidFill>
                  <a:schemeClr val="tx1"/>
                </a:solidFill>
              </a:rPr>
              <a:t>HTTP Protokolü ve Durum Kodları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90643"/>
              </p:ext>
            </p:extLst>
          </p:nvPr>
        </p:nvGraphicFramePr>
        <p:xfrm>
          <a:off x="838200" y="1554245"/>
          <a:ext cx="10515599" cy="21242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673938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457334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Moved</a:t>
                      </a:r>
                      <a:r>
                        <a:rPr lang="tr-TR" baseline="0" dirty="0" smtClean="0"/>
                        <a:t> Permanetly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İsteğin yapıldığı sayfa,</a:t>
                      </a:r>
                      <a:r>
                        <a:rPr lang="tr-TR" baseline="0" dirty="0" smtClean="0"/>
                        <a:t> başka bir url’e kalıcı olarak taşınma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2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Moved Temporarily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İsteğin yapıldığı sayfa,</a:t>
                      </a:r>
                      <a:r>
                        <a:rPr lang="tr-TR" baseline="0" dirty="0" smtClean="0"/>
                        <a:t> başka bir url’e geçici olarak taşınma durumu.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See Other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Sayfa</a:t>
                      </a:r>
                      <a:r>
                        <a:rPr lang="tr-TR" baseline="0" dirty="0" smtClean="0"/>
                        <a:t> yapılan istek, başka url’ler altına yer alma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Not Modified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İstenilen kaynakta daha önce yapılan istekten beri herhangi bir değişikliğin olmadı belirtilir ve içerik gönderilmez.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3380" y="2384639"/>
            <a:ext cx="779701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4</a:t>
            </a:r>
            <a:r>
              <a:rPr lang="tr-TR" dirty="0" smtClean="0">
                <a:solidFill>
                  <a:schemeClr val="tx1"/>
                </a:solidFill>
              </a:rPr>
              <a:t>XX : İstemci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25" y="1502084"/>
            <a:ext cx="3371153" cy="31915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5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51826"/>
              </p:ext>
            </p:extLst>
          </p:nvPr>
        </p:nvGraphicFramePr>
        <p:xfrm>
          <a:off x="838201" y="1556969"/>
          <a:ext cx="10515599" cy="24951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673938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457334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Bad Request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İstek yapılan URL’de yazım hatası olma</a:t>
                      </a:r>
                      <a:r>
                        <a:rPr lang="tr-TR" baseline="0" dirty="0" smtClean="0"/>
                        <a:t>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2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Unauthorized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İstek yapılan kaynağa, erişim</a:t>
                      </a:r>
                      <a:r>
                        <a:rPr lang="tr-TR" baseline="0" dirty="0" smtClean="0"/>
                        <a:t> yetkisi olmama durumu.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Forbidden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 yapılan kaynağın,</a:t>
                      </a:r>
                      <a:r>
                        <a:rPr lang="tr-TR" baseline="0" dirty="0" smtClean="0"/>
                        <a:t> yasaklı olma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Not Found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 yapılan kaynağın</a:t>
                      </a:r>
                      <a:r>
                        <a:rPr lang="tr-TR" baseline="0" dirty="0" smtClean="0"/>
                        <a:t>, bulunamama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Method Not Allowed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</a:t>
                      </a:r>
                      <a:r>
                        <a:rPr lang="tr-TR" baseline="0" dirty="0" smtClean="0"/>
                        <a:t> yapılan kaynağa, metot erişimini desteklememe durumu. (GET, POST, PUT, DELETE)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13144"/>
              </p:ext>
            </p:extLst>
          </p:nvPr>
        </p:nvGraphicFramePr>
        <p:xfrm>
          <a:off x="838200" y="1554240"/>
          <a:ext cx="10515599" cy="25713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673938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457334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410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Gone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 yapılan kaynağa, erişimin</a:t>
                      </a:r>
                      <a:r>
                        <a:rPr lang="tr-TR" baseline="0" dirty="0" smtClean="0"/>
                        <a:t> sağlanamama durumu. (Sunucu kapalı olması gibi)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7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414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Uri</a:t>
                      </a:r>
                      <a:r>
                        <a:rPr lang="tr-TR" baseline="0" dirty="0" smtClean="0"/>
                        <a:t> Too Long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 yapılan kaynağa</a:t>
                      </a:r>
                      <a:r>
                        <a:rPr lang="tr-TR" baseline="0" dirty="0" smtClean="0"/>
                        <a:t> ait URI’nin çok uzun olma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2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415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Unsupported</a:t>
                      </a:r>
                      <a:r>
                        <a:rPr lang="tr-TR" baseline="0" dirty="0" smtClean="0"/>
                        <a:t> Media Type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İstek Yapılan </a:t>
                      </a:r>
                      <a:r>
                        <a:rPr lang="en-US" dirty="0" smtClean="0"/>
                        <a:t>kaynağa</a:t>
                      </a:r>
                      <a:r>
                        <a:rPr lang="tr-TR" dirty="0" smtClean="0"/>
                        <a:t>,</a:t>
                      </a:r>
                      <a:r>
                        <a:rPr lang="en-US" dirty="0" smtClean="0"/>
                        <a:t> yapılan isteği kabul etmiyor çünki desteklenen media format tipi bulunamadı xml olrak dışarı açılmış bir uri ye json formatter da ulaşırken alabileceğimiz bir hata</a:t>
                      </a:r>
                      <a:r>
                        <a:rPr lang="tr-TR" dirty="0" smtClean="0"/>
                        <a:t>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8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3380" y="2384639"/>
            <a:ext cx="7797010" cy="132556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5XX : Server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3" y="1502084"/>
            <a:ext cx="3100651" cy="31006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09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43042"/>
              </p:ext>
            </p:extLst>
          </p:nvPr>
        </p:nvGraphicFramePr>
        <p:xfrm>
          <a:off x="838200" y="1554245"/>
          <a:ext cx="10747141" cy="31352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816162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546652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Internal Server Error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Sunucuda Hata</a:t>
                      </a:r>
                      <a:r>
                        <a:rPr lang="tr-TR" baseline="0" dirty="0" smtClean="0"/>
                        <a:t> oluşma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7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Not Implemented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Sunucu istenilen isteği yerine getirecek şekilde yapılandırılmamıştır.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2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Bad Gateway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 veya Proxy sunucusu, kaynağın bulunduğu sunucudan (upstream sunucusu) cevap alamıyor.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8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Service Unavailable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Sunucu şu anda hizmet vermiyor (kapalı veya erişilemiyor).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Gateway</a:t>
                      </a:r>
                      <a:r>
                        <a:rPr lang="tr-TR" baseline="0" dirty="0" smtClean="0"/>
                        <a:t> Timeout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 veya Proxy sunucusu, kaynağın bulunduğu sunucudan (upstream sunucusu) belirli bir zaman içinde cevap alamadı.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Http Version</a:t>
                      </a:r>
                      <a:r>
                        <a:rPr lang="tr-TR" baseline="0" dirty="0" smtClean="0"/>
                        <a:t> Not Supported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Protokol versiyonu desteklenmiyor.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7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2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15" y="1968716"/>
            <a:ext cx="722005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84844" y="1583473"/>
            <a:ext cx="11223927" cy="2776654"/>
            <a:chOff x="484844" y="1583473"/>
            <a:chExt cx="11223927" cy="27766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44" y="1583473"/>
              <a:ext cx="11223927" cy="277665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44" y="1903787"/>
              <a:ext cx="3394171" cy="210527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54" y="1903991"/>
              <a:ext cx="2354517" cy="21089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Right Arrow 10"/>
            <p:cNvSpPr/>
            <p:nvPr/>
          </p:nvSpPr>
          <p:spPr>
            <a:xfrm>
              <a:off x="4647150" y="1999661"/>
              <a:ext cx="4705814" cy="46054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Request : HTTP GET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3833115" y="2466342"/>
              <a:ext cx="4705814" cy="460543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Response : 200 OK</a:t>
              </a:r>
              <a:endParaRPr lang="en-US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647150" y="3059475"/>
              <a:ext cx="4705814" cy="46054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Request : HTTP POST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 flipH="1">
              <a:off x="3833115" y="3526156"/>
              <a:ext cx="4705814" cy="46054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Response : 400 Unauthorized</a:t>
              </a:r>
              <a:endParaRPr lang="en-US" dirty="0"/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343380" y="4691770"/>
            <a:ext cx="11509095" cy="458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Kullanıcılar (Client) tarafından oluşturulan request (isteklerin) Server’lar tarafından yorumlanarak geriye response (Cevap) oluşturdukları protokoldür</a:t>
            </a:r>
            <a:endParaRPr lang="en-US" sz="2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92511" y="632758"/>
            <a:ext cx="10515600" cy="919959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HTTP Protokolü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95987" y="1957485"/>
            <a:ext cx="11206980" cy="1993106"/>
            <a:chOff x="495987" y="1957485"/>
            <a:chExt cx="11206980" cy="199310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967" y="1957485"/>
              <a:ext cx="2286000" cy="199310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14" y="1957485"/>
              <a:ext cx="2286000" cy="199310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748" y="1957485"/>
              <a:ext cx="2286000" cy="19931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685" y="1957485"/>
              <a:ext cx="2286000" cy="199310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87" y="1957485"/>
              <a:ext cx="2286000" cy="1993106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2517" y="632757"/>
            <a:ext cx="10515600" cy="928414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HTTPStatusCode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3380" y="4691770"/>
            <a:ext cx="11509095" cy="458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smtClean="0"/>
              <a:t>Kullanıcıların istek sonucuna karşılık olarak server tarafından gönderilen durum nesneleridir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9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394460"/>
            <a:ext cx="12192000" cy="4410842"/>
            <a:chOff x="0" y="1394460"/>
            <a:chExt cx="12192000" cy="44108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78" y="1394460"/>
              <a:ext cx="11509096" cy="2617470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43380" y="1690688"/>
              <a:ext cx="11509095" cy="394997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400" dirty="0" smtClean="0"/>
                <a:t> 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5805302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511" y="1692019"/>
              <a:ext cx="2220963" cy="209017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79" y="1690688"/>
              <a:ext cx="2786624" cy="20834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701" y="1692599"/>
              <a:ext cx="2280381" cy="208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210" y="1690688"/>
              <a:ext cx="1806406" cy="20834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884" y="1692597"/>
              <a:ext cx="2414721" cy="215144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43376" y="4008679"/>
            <a:ext cx="11509097" cy="998219"/>
          </a:xfrm>
        </p:spPr>
        <p:txBody>
          <a:bodyPr>
            <a:normAutofit/>
          </a:bodyPr>
          <a:lstStyle/>
          <a:p>
            <a:r>
              <a:rPr lang="tr-TR" sz="2000" dirty="0" smtClean="0">
                <a:solidFill>
                  <a:schemeClr val="tx1"/>
                </a:solidFill>
              </a:rPr>
              <a:t>      1xx : Bilgilendirme             2xxx : Başarı            3xx : Yönlendirme         4xx : İstemci                   5xx : Server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3380" y="2384639"/>
            <a:ext cx="779701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1</a:t>
            </a:r>
            <a:r>
              <a:rPr lang="tr-TR" dirty="0" smtClean="0">
                <a:solidFill>
                  <a:schemeClr val="tx1"/>
                </a:solidFill>
              </a:rPr>
              <a:t>XX : Bilgilendirme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38" y="1502082"/>
            <a:ext cx="3890360" cy="3090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53853"/>
              </p:ext>
            </p:extLst>
          </p:nvPr>
        </p:nvGraphicFramePr>
        <p:xfrm>
          <a:off x="838201" y="1554239"/>
          <a:ext cx="10515599" cy="7425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673938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457334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Continue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İsteğin</a:t>
                      </a:r>
                      <a:r>
                        <a:rPr lang="tr-TR" baseline="0" dirty="0" smtClean="0"/>
                        <a:t> başarıyla alındığını ve devam edilebileciğini belirtir.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2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3380" y="2384639"/>
            <a:ext cx="7797010" cy="132556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2XX : Başarı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62" y="1502084"/>
            <a:ext cx="3183603" cy="3098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69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15814"/>
              </p:ext>
            </p:extLst>
          </p:nvPr>
        </p:nvGraphicFramePr>
        <p:xfrm>
          <a:off x="838200" y="1554245"/>
          <a:ext cx="10515599" cy="23935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4327">
                  <a:extLst>
                    <a:ext uri="{9D8B030D-6E8A-4147-A177-3AD203B41FA5}">
                      <a16:colId xmlns:a16="http://schemas.microsoft.com/office/drawing/2014/main" val="852772946"/>
                    </a:ext>
                  </a:extLst>
                </a:gridCol>
                <a:gridCol w="2673938">
                  <a:extLst>
                    <a:ext uri="{9D8B030D-6E8A-4147-A177-3AD203B41FA5}">
                      <a16:colId xmlns:a16="http://schemas.microsoft.com/office/drawing/2014/main" val="4264758274"/>
                    </a:ext>
                  </a:extLst>
                </a:gridCol>
                <a:gridCol w="6457334">
                  <a:extLst>
                    <a:ext uri="{9D8B030D-6E8A-4147-A177-3AD203B41FA5}">
                      <a16:colId xmlns:a16="http://schemas.microsoft.com/office/drawing/2014/main" val="3835956604"/>
                    </a:ext>
                  </a:extLst>
                </a:gridCol>
              </a:tblGrid>
              <a:tr h="37168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8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Ok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İstek</a:t>
                      </a:r>
                      <a:r>
                        <a:rPr lang="tr-TR" baseline="0" dirty="0" smtClean="0"/>
                        <a:t> durumunun </a:t>
                      </a:r>
                      <a:r>
                        <a:rPr lang="tr-TR" baseline="0" smtClean="0"/>
                        <a:t>başarılı </a:t>
                      </a:r>
                      <a:r>
                        <a:rPr lang="tr-TR" baseline="0" smtClean="0"/>
                        <a:t>olma </a:t>
                      </a:r>
                      <a:r>
                        <a:rPr lang="tr-TR" baseline="0" dirty="0" smtClean="0"/>
                        <a:t>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2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Created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Sunucu üzerinde,</a:t>
                      </a:r>
                      <a:r>
                        <a:rPr lang="tr-TR" baseline="0" dirty="0" smtClean="0"/>
                        <a:t> yeni bir kaynak oluşturulma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Accepted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Sunucu gelen</a:t>
                      </a:r>
                      <a:r>
                        <a:rPr lang="tr-TR" baseline="0" dirty="0" smtClean="0"/>
                        <a:t> isteği, kabul ettiğini fakat henüz tamamlanmadığı durumu.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No Content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İstek</a:t>
                      </a:r>
                      <a:r>
                        <a:rPr lang="tr-TR" baseline="0" dirty="0" smtClean="0"/>
                        <a:t> başarılı bir şekilde işlendi fakat geriye herhangi bir değer döndürülmedi (void)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4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3380" y="1690688"/>
            <a:ext cx="11509095" cy="3949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80530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155" y="1502084"/>
            <a:ext cx="2521894" cy="3090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3380" y="2384639"/>
            <a:ext cx="7797010" cy="132556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3XX : Yönlendirme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466</Words>
  <Application>Microsoft Office PowerPoint</Application>
  <PresentationFormat>Widescreen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HTTP Protokolü</vt:lpstr>
      <vt:lpstr>HTTPStatusCode</vt:lpstr>
      <vt:lpstr>      1xx : Bilgilendirme             2xxx : Başarı            3xx : Yönlendirme         4xx : İstemci                   5xx : Server</vt:lpstr>
      <vt:lpstr>1XX : Bilgilendirme</vt:lpstr>
      <vt:lpstr>PowerPoint Presentation</vt:lpstr>
      <vt:lpstr>2XX : Başarı</vt:lpstr>
      <vt:lpstr>PowerPoint Presentation</vt:lpstr>
      <vt:lpstr>3XX : Yönlendirme</vt:lpstr>
      <vt:lpstr>PowerPoint Presentation</vt:lpstr>
      <vt:lpstr>4XX : İstemci</vt:lpstr>
      <vt:lpstr>PowerPoint Presentation</vt:lpstr>
      <vt:lpstr>PowerPoint Presentation</vt:lpstr>
      <vt:lpstr>5XX :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murat vuranok</dc:creator>
  <cp:lastModifiedBy>Murat VURANOK</cp:lastModifiedBy>
  <cp:revision>668</cp:revision>
  <dcterms:created xsi:type="dcterms:W3CDTF">2016-10-25T10:20:12Z</dcterms:created>
  <dcterms:modified xsi:type="dcterms:W3CDTF">2018-05-26T13:27:39Z</dcterms:modified>
</cp:coreProperties>
</file>