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1" r:id="rId14"/>
    <p:sldId id="272" r:id="rId15"/>
    <p:sldId id="273" r:id="rId16"/>
    <p:sldId id="275" r:id="rId17"/>
    <p:sldId id="276" r:id="rId18"/>
    <p:sldId id="278" r:id="rId19"/>
    <p:sldId id="279" r:id="rId20"/>
    <p:sldId id="280" r:id="rId21"/>
    <p:sldId id="287" r:id="rId22"/>
    <p:sldId id="288" r:id="rId23"/>
    <p:sldId id="289" r:id="rId24"/>
    <p:sldId id="290" r:id="rId25"/>
    <p:sldId id="291" r:id="rId26"/>
    <p:sldId id="292" r:id="rId27"/>
    <p:sldId id="293" r:id="rId2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5.014%" autoAdjust="0"/>
    <p:restoredTop sz="94.66%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slide" Target="slides/slide17.xml"/><Relationship Id="rId26" Type="http://purl.oclc.org/ooxml/officeDocument/relationships/slide" Target="slides/slide25.xml"/><Relationship Id="rId3" Type="http://purl.oclc.org/ooxml/officeDocument/relationships/slide" Target="slides/slide2.xml"/><Relationship Id="rId21" Type="http://purl.oclc.org/ooxml/officeDocument/relationships/slide" Target="slides/slide20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slide" Target="slides/slide16.xml"/><Relationship Id="rId25" Type="http://purl.oclc.org/ooxml/officeDocument/relationships/slide" Target="slides/slide24.xml"/><Relationship Id="rId2" Type="http://purl.oclc.org/ooxml/officeDocument/relationships/slide" Target="slides/slide1.xml"/><Relationship Id="rId16" Type="http://purl.oclc.org/ooxml/officeDocument/relationships/slide" Target="slides/slide15.xml"/><Relationship Id="rId20" Type="http://purl.oclc.org/ooxml/officeDocument/relationships/slide" Target="slides/slide19.xml"/><Relationship Id="rId29" Type="http://purl.oclc.org/ooxml/officeDocument/relationships/presProps" Target="presProps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24" Type="http://purl.oclc.org/ooxml/officeDocument/relationships/slide" Target="slides/slide23.xml"/><Relationship Id="rId32" Type="http://purl.oclc.org/ooxml/officeDocument/relationships/tableStyles" Target="tableStyles.xml"/><Relationship Id="rId5" Type="http://purl.oclc.org/ooxml/officeDocument/relationships/slide" Target="slides/slide4.xml"/><Relationship Id="rId15" Type="http://purl.oclc.org/ooxml/officeDocument/relationships/slide" Target="slides/slide14.xml"/><Relationship Id="rId23" Type="http://purl.oclc.org/ooxml/officeDocument/relationships/slide" Target="slides/slide22.xml"/><Relationship Id="rId28" Type="http://purl.oclc.org/ooxml/officeDocument/relationships/slide" Target="slides/slide27.xml"/><Relationship Id="rId10" Type="http://purl.oclc.org/ooxml/officeDocument/relationships/slide" Target="slides/slide9.xml"/><Relationship Id="rId19" Type="http://purl.oclc.org/ooxml/officeDocument/relationships/slide" Target="slides/slide18.xml"/><Relationship Id="rId31" Type="http://purl.oclc.org/ooxml/officeDocument/relationships/theme" Target="theme/theme1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Relationship Id="rId22" Type="http://purl.oclc.org/ooxml/officeDocument/relationships/slide" Target="slides/slide21.xml"/><Relationship Id="rId27" Type="http://purl.oclc.org/ooxml/officeDocument/relationships/slide" Target="slides/slide26.xml"/><Relationship Id="rId30" Type="http://purl.oclc.org/ooxml/officeDocument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5890-D5D1-4343-834E-497936D3782D}" type="datetimeFigureOut">
              <a:rPr lang="cs-CZ" smtClean="0"/>
              <a:t>21.06.2019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EDD6-0AA5-42A6-A148-953E310F66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9042860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5890-D5D1-4343-834E-497936D3782D}" type="datetimeFigureOut">
              <a:rPr lang="cs-CZ" smtClean="0"/>
              <a:t>21.06.2019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EDD6-0AA5-42A6-A148-953E310F66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8423069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5890-D5D1-4343-834E-497936D3782D}" type="datetimeFigureOut">
              <a:rPr lang="cs-CZ" smtClean="0"/>
              <a:t>21.06.2019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EDD6-0AA5-42A6-A148-953E310F66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0301022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5890-D5D1-4343-834E-497936D3782D}" type="datetimeFigureOut">
              <a:rPr lang="cs-CZ" smtClean="0"/>
              <a:t>21.06.2019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EDD6-0AA5-42A6-A148-953E310F66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0351885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5890-D5D1-4343-834E-497936D3782D}" type="datetimeFigureOut">
              <a:rPr lang="cs-CZ" smtClean="0"/>
              <a:t>21.06.2019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EDD6-0AA5-42A6-A148-953E310F66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3844409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5890-D5D1-4343-834E-497936D3782D}" type="datetimeFigureOut">
              <a:rPr lang="cs-CZ" smtClean="0"/>
              <a:t>21.06.2019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EDD6-0AA5-42A6-A148-953E310F66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5929297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5890-D5D1-4343-834E-497936D3782D}" type="datetimeFigureOut">
              <a:rPr lang="cs-CZ" smtClean="0"/>
              <a:t>21.06.2019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EDD6-0AA5-42A6-A148-953E310F66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4114264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5890-D5D1-4343-834E-497936D3782D}" type="datetimeFigureOut">
              <a:rPr lang="cs-CZ" smtClean="0"/>
              <a:t>21.06.2019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EDD6-0AA5-42A6-A148-953E310F66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4305063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5890-D5D1-4343-834E-497936D3782D}" type="datetimeFigureOut">
              <a:rPr lang="cs-CZ" smtClean="0"/>
              <a:t>21.06.2019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EDD6-0AA5-42A6-A148-953E310F66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7682012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5890-D5D1-4343-834E-497936D3782D}" type="datetimeFigureOut">
              <a:rPr lang="cs-CZ" smtClean="0"/>
              <a:t>21.06.2019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EDD6-0AA5-42A6-A148-953E310F66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3750000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5890-D5D1-4343-834E-497936D3782D}" type="datetimeFigureOut">
              <a:rPr lang="cs-CZ" smtClean="0"/>
              <a:t>21.06.2019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EDD6-0AA5-42A6-A148-953E310F66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859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F2645890-D5D1-4343-834E-497936D3782D}" type="datetimeFigureOut">
              <a:rPr lang="cs-CZ" smtClean="0"/>
              <a:t>21.06.2019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43C1EDD6-0AA5-42A6-A148-953E310F66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798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hyperlink" Target="https://github.com/murban27/VSPJ-Project" TargetMode="External"/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purl.oclc.org/ooxml/officeDocument/relationships/image" Target="../media/image6.png"/><Relationship Id="rId1" Type="http://purl.oclc.org/ooxml/officeDocument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purl.oclc.org/ooxml/officeDocument/relationships/image" Target="../media/image7.png"/><Relationship Id="rId1" Type="http://purl.oclc.org/ooxml/officeDocument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purl.oclc.org/ooxml/officeDocument/relationships/image" Target="../media/image9.png"/><Relationship Id="rId2" Type="http://purl.oclc.org/ooxml/officeDocument/relationships/image" Target="../media/image8.png"/><Relationship Id="rId1" Type="http://purl.oclc.org/ooxml/officeDocument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purl.oclc.org/ooxml/officeDocument/relationships/hyperlink" Target="https://github.com/murban27/VSPJ-Project" TargetMode="External"/><Relationship Id="rId1" Type="http://purl.oclc.org/ooxml/officeDocument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purl.oclc.org/ooxml/officeDocument/relationships/image" Target="../media/image11.png"/><Relationship Id="rId2" Type="http://purl.oclc.org/ooxml/officeDocument/relationships/image" Target="../media/image10.png"/><Relationship Id="rId1" Type="http://purl.oclc.org/ooxml/officeDocument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purl.oclc.org/ooxml/officeDocument/relationships/image" Target="../media/image12.png"/><Relationship Id="rId1" Type="http://purl.oclc.org/ooxml/officeDocument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purl.oclc.org/ooxml/officeDocument/relationships/image" Target="../media/image1.png"/><Relationship Id="rId1" Type="http://purl.oclc.org/ooxml/officeDocument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purl.oclc.org/ooxml/officeDocument/relationships/image" Target="../media/image13.png"/><Relationship Id="rId1" Type="http://purl.oclc.org/ooxml/officeDocument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purl.oclc.org/ooxml/officeDocument/relationships/image" Target="../media/image13.png"/><Relationship Id="rId1" Type="http://purl.oclc.org/ooxml/officeDocument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purl.oclc.org/ooxml/officeDocument/relationships/image" Target="../media/image14.png"/><Relationship Id="rId1" Type="http://purl.oclc.org/ooxml/officeDocument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purl.oclc.org/ooxml/officeDocument/relationships/image" Target="../media/image14.png"/><Relationship Id="rId1" Type="http://purl.oclc.org/ooxml/officeDocument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purl.oclc.org/ooxml/officeDocument/relationships/image" Target="../media/image15.png"/><Relationship Id="rId1" Type="http://purl.oclc.org/ooxml/officeDocument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purl.oclc.org/ooxml/officeDocument/relationships/image" Target="../media/image15.png"/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purl.oclc.org/ooxml/officeDocument/relationships/image" Target="../media/image2.png"/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purl.oclc.org/ooxml/officeDocument/relationships/image" Target="../media/image5.png"/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Úvod do technologie Xamarin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01900" y="3721100"/>
            <a:ext cx="7340600" cy="2362200"/>
          </a:xfrm>
        </p:spPr>
        <p:txBody>
          <a:bodyPr>
            <a:normAutofit/>
          </a:bodyPr>
          <a:lstStyle/>
          <a:p>
            <a:r>
              <a:rPr lang="cs-CZ" dirty="0" smtClean="0"/>
              <a:t>Michal Urban</a:t>
            </a:r>
          </a:p>
          <a:p>
            <a:r>
              <a:rPr lang="cs-CZ" dirty="0" smtClean="0"/>
              <a:t>VŠPJ</a:t>
            </a:r>
          </a:p>
          <a:p>
            <a:r>
              <a:rPr lang="cs-CZ" dirty="0">
                <a:hlinkClick r:id="rId2"/>
              </a:rPr>
              <a:t>https://github.com/murban27/VSPJ-Project</a:t>
            </a:r>
            <a:endParaRPr lang="cs-CZ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6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18C3E83F-69ED-4BA7-B389-5C242900A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Platformě specifické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82E0EBDF-01E3-489E-8340-08F9B1D25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Např.: </a:t>
            </a:r>
            <a:r>
              <a:rPr lang="cs-CZ" dirty="0" err="1"/>
              <a:t>Preferences</a:t>
            </a:r>
            <a:r>
              <a:rPr lang="cs-CZ" dirty="0"/>
              <a:t>, akcelerometr, volání, atd.</a:t>
            </a:r>
          </a:p>
          <a:p>
            <a:r>
              <a:rPr lang="cs-CZ" dirty="0"/>
              <a:t>API, které neobsahuje .NET Standard ani Xamarin</a:t>
            </a:r>
          </a:p>
          <a:p>
            <a:r>
              <a:rPr lang="cs-CZ" dirty="0"/>
              <a:t>Jak řešit:</a:t>
            </a:r>
          </a:p>
          <a:p>
            <a:pPr lvl="1"/>
            <a:r>
              <a:rPr lang="cs-CZ" dirty="0"/>
              <a:t>Xamarin </a:t>
            </a:r>
            <a:r>
              <a:rPr lang="cs-CZ" dirty="0" err="1"/>
              <a:t>DependencyService</a:t>
            </a:r>
            <a:endParaRPr lang="cs-CZ" dirty="0"/>
          </a:p>
          <a:p>
            <a:pPr lvl="1"/>
            <a:r>
              <a:rPr lang="cs-CZ" dirty="0"/>
              <a:t>Xamarin Essentials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84A7E9BC-CDDB-4436-A71F-783D5462D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6CD284E8-41F6-4593-A769-A3F86C7D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22A7-F6AD-4D4E-8ABA-DD4CD15E4A01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063058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1CE1CAD2-4F11-4BBF-A0D7-A4C0760C8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7B28C719-DA51-4654-9BDC-A1261F46B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3"/>
            <a:ext cx="7010400" cy="4525963"/>
          </a:xfrm>
        </p:spPr>
        <p:txBody>
          <a:bodyPr>
            <a:normAutofit/>
          </a:bodyPr>
          <a:lstStyle/>
          <a:p>
            <a:r>
              <a:rPr lang="cs-CZ" dirty="0"/>
              <a:t>Knihovna pro přístup po přístup k širokému spektru API jako např.:</a:t>
            </a:r>
          </a:p>
          <a:p>
            <a:pPr lvl="1"/>
            <a:r>
              <a:rPr lang="cs-CZ" dirty="0"/>
              <a:t>Akcelerometr</a:t>
            </a:r>
            <a:r>
              <a:rPr lang="en-US" dirty="0"/>
              <a:t>, </a:t>
            </a:r>
            <a:r>
              <a:rPr lang="cs-CZ" dirty="0"/>
              <a:t>Kompas</a:t>
            </a:r>
          </a:p>
          <a:p>
            <a:pPr lvl="1"/>
            <a:r>
              <a:rPr lang="cs-CZ" dirty="0"/>
              <a:t>Network </a:t>
            </a:r>
            <a:r>
              <a:rPr lang="cs-CZ" dirty="0" err="1"/>
              <a:t>connectivity</a:t>
            </a:r>
            <a:endParaRPr lang="cs-CZ" dirty="0"/>
          </a:p>
          <a:p>
            <a:pPr lvl="1"/>
            <a:r>
              <a:rPr lang="cs-CZ" dirty="0" err="1"/>
              <a:t>Permissions</a:t>
            </a:r>
            <a:endParaRPr lang="cs-CZ" dirty="0"/>
          </a:p>
          <a:p>
            <a:pPr lvl="1"/>
            <a:r>
              <a:rPr lang="cs-CZ" dirty="0" err="1"/>
              <a:t>Preferences</a:t>
            </a:r>
            <a:endParaRPr lang="cs-CZ" dirty="0"/>
          </a:p>
          <a:p>
            <a:pPr lvl="1"/>
            <a:r>
              <a:rPr lang="cs-CZ" dirty="0"/>
              <a:t>Atd.</a:t>
            </a:r>
            <a:endParaRPr lang="en-US" dirty="0"/>
          </a:p>
          <a:p>
            <a:r>
              <a:rPr lang="cs-CZ" dirty="0"/>
              <a:t>https://github.com/xamarin/Essentials</a:t>
            </a:r>
          </a:p>
          <a:p>
            <a:pPr lvl="1"/>
            <a:endParaRPr lang="cs-CZ" dirty="0"/>
          </a:p>
          <a:p>
            <a:pPr lvl="1"/>
            <a:endParaRPr lang="en-US" dirty="0"/>
          </a:p>
          <a:p>
            <a:pPr lvl="1"/>
            <a:endParaRPr lang="cs-CZ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87D18FC6-1540-4CF5-AFCD-2527577DD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8B30C02E-DEA8-49C5-BB10-D1A7A8F0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22A7-F6AD-4D4E-8ABA-DD4CD15E4A01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9D95A28D-FA94-4D62-8D02-77FFB7F7A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0" y="1698812"/>
            <a:ext cx="15748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20530"/>
      </p:ext>
    </p:extLst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B83D5636-82C8-4984-BCBF-F7E76C35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MVVM (Model-View-</a:t>
            </a:r>
            <a:r>
              <a:rPr lang="en-US" sz="3600" dirty="0" err="1"/>
              <a:t>ViewModel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9C31FFFE-7D53-41D2-A03D-828441B07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1" y="1600203"/>
            <a:ext cx="4814047" cy="4525963"/>
          </a:xfrm>
        </p:spPr>
        <p:txBody>
          <a:bodyPr/>
          <a:lstStyle/>
          <a:p>
            <a:r>
              <a:rPr lang="en-US" dirty="0" err="1"/>
              <a:t>Návrhový</a:t>
            </a:r>
            <a:r>
              <a:rPr lang="en-US" dirty="0"/>
              <a:t> </a:t>
            </a:r>
            <a:r>
              <a:rPr lang="en-US" dirty="0" err="1"/>
              <a:t>vzor</a:t>
            </a:r>
            <a:endParaRPr lang="en-US" dirty="0"/>
          </a:p>
          <a:p>
            <a:r>
              <a:rPr lang="en-US" dirty="0" err="1"/>
              <a:t>INotifyPropertyChanged</a:t>
            </a:r>
            <a:endParaRPr lang="en-US" dirty="0"/>
          </a:p>
          <a:p>
            <a:r>
              <a:rPr lang="en-US" dirty="0"/>
              <a:t>Binding</a:t>
            </a:r>
          </a:p>
          <a:p>
            <a:r>
              <a:rPr lang="en-US" dirty="0"/>
              <a:t>Command</a:t>
            </a:r>
          </a:p>
          <a:p>
            <a:r>
              <a:rPr lang="en-US" dirty="0"/>
              <a:t>Frameworky:</a:t>
            </a:r>
          </a:p>
          <a:p>
            <a:pPr lvl="1"/>
            <a:r>
              <a:rPr lang="en-US" dirty="0" err="1"/>
              <a:t>Mvvm</a:t>
            </a:r>
            <a:r>
              <a:rPr lang="en-US" dirty="0"/>
              <a:t> </a:t>
            </a:r>
            <a:r>
              <a:rPr lang="en-US" dirty="0" err="1"/>
              <a:t>Ligth</a:t>
            </a:r>
            <a:r>
              <a:rPr lang="en-US" dirty="0"/>
              <a:t>, Prism, </a:t>
            </a:r>
            <a:r>
              <a:rPr lang="en-US" dirty="0" err="1"/>
              <a:t>MvvmCross</a:t>
            </a:r>
            <a:r>
              <a:rPr lang="en-US" dirty="0"/>
              <a:t>, </a:t>
            </a:r>
            <a:r>
              <a:rPr lang="en-US" dirty="0" err="1"/>
              <a:t>atd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8FE0D326-D9CC-4B79-9AC6-1D95CAC33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30E2BCA1-5A88-4E49-BD3E-00CC2AD6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22A7-F6AD-4D4E-8ABA-DD4CD15E4A01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2050" name="Picture 2" descr="https://i-msdn.sec.s-msft.com/dynimg/IC648329.png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066A6FF2-DC5E-4969-B835-5DC5934F8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44" y="2277298"/>
            <a:ext cx="3309657" cy="321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939169"/>
      </p:ext>
    </p:extLst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28B55F95-8658-4BFF-8D7A-4232258C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Lokální databáze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65240D68-047E-4044-8EB4-2A688688C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1" y="1600203"/>
            <a:ext cx="5676921" cy="4525963"/>
          </a:xfrm>
        </p:spPr>
        <p:txBody>
          <a:bodyPr/>
          <a:lstStyle/>
          <a:p>
            <a:r>
              <a:rPr lang="en-US" dirty="0"/>
              <a:t>SQLite</a:t>
            </a:r>
          </a:p>
          <a:p>
            <a:r>
              <a:rPr lang="cs-CZ" dirty="0"/>
              <a:t>Lze použít ORM:</a:t>
            </a:r>
            <a:endParaRPr lang="en-US" dirty="0"/>
          </a:p>
          <a:p>
            <a:pPr lvl="1"/>
            <a:r>
              <a:rPr lang="cs-CZ" dirty="0" err="1"/>
              <a:t>sqlite</a:t>
            </a:r>
            <a:r>
              <a:rPr lang="cs-CZ" dirty="0"/>
              <a:t>-net-</a:t>
            </a:r>
            <a:r>
              <a:rPr lang="cs-CZ" dirty="0" err="1"/>
              <a:t>pcl</a:t>
            </a:r>
            <a:endParaRPr lang="en-US" dirty="0"/>
          </a:p>
          <a:p>
            <a:pPr lvl="1"/>
            <a:r>
              <a:rPr lang="en-US" dirty="0"/>
              <a:t>Entity Framework Core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5FBA6084-089F-4ACD-B41C-81554FB0C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73A08AE1-FDCC-47D0-8A6C-747C64F2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22A7-F6AD-4D4E-8ABA-DD4CD15E4A01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1026" name="Picture 2" descr="https://upload.wikimedia.org/wikipedia/commons/thumb/3/38/SQLite370.svg/1200px-SQLite370.svg.png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D5E4BDAB-0697-42A9-81C5-1F11FA486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21" y="1629214"/>
            <a:ext cx="2590800" cy="122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-images-1.medium.com/max/788/1*19hDux91qpoShfe7tXE5xg.png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7C7AD615-4C67-40D0-A517-394AA73B6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1" y="3966696"/>
            <a:ext cx="2321615" cy="141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790388"/>
      </p:ext>
    </p:extLst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AABFAB81-AE94-4054-A5D4-84C172B4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Xamarin Forms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D8FE0378-0D8F-4549-8709-7658BDB3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AFCD967D-38A0-40C9-B7CC-EC29BA59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22A7-F6AD-4D4E-8ABA-DD4CD15E4A01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EF7DA15C-95E5-4F07-8E6B-E0BF6F62C822}"/>
              </a:ext>
            </a:extLst>
          </p:cNvPr>
          <p:cNvSpPr txBox="1">
            <a:spLocks/>
          </p:cNvSpPr>
          <p:nvPr/>
        </p:nvSpPr>
        <p:spPr>
          <a:xfrm>
            <a:off x="2209800" y="21304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%" lnSpcReduction="20%"/>
          </a:bodyPr>
          <a:lstStyle>
            <a:lvl1pPr algn="ctr" defTabSz="914400" rtl="0" eaLnBrk="1" latinLnBrk="0" hangingPunct="1">
              <a:spcBef>
                <a:spcPct val="0%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DEMO_06: </a:t>
            </a:r>
            <a:r>
              <a:rPr lang="cs-CZ" dirty="0" smtClean="0"/>
              <a:t>Moje ukázka </a:t>
            </a:r>
            <a:r>
              <a:rPr lang="cs-CZ" dirty="0" smtClean="0"/>
              <a:t>kódu</a:t>
            </a:r>
          </a:p>
          <a:p>
            <a:r>
              <a:rPr lang="cs-CZ" dirty="0">
                <a:hlinkClick r:id="rId2"/>
              </a:rPr>
              <a:t>https://github.com/murban27/VSPJ-Project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13526248"/>
      </p:ext>
    </p:extLst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AC0658CB-6605-4ADA-8A9F-4A657A97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Vlastní </a:t>
            </a:r>
            <a:r>
              <a:rPr lang="en-US" dirty="0"/>
              <a:t>UI </a:t>
            </a:r>
            <a:r>
              <a:rPr lang="cs-CZ" dirty="0"/>
              <a:t>komponenty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8B006BE4-57EE-41FD-8E77-5635E0899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Stylování</a:t>
            </a:r>
          </a:p>
          <a:p>
            <a:pPr lvl="1"/>
            <a:r>
              <a:rPr lang="cs-CZ" dirty="0"/>
              <a:t>Změna vzhledu (tvar, barvy, velikosti, atd.)</a:t>
            </a:r>
          </a:p>
          <a:p>
            <a:pPr lvl="1"/>
            <a:r>
              <a:rPr lang="cs-CZ" dirty="0"/>
              <a:t>Nemění funkčnost</a:t>
            </a:r>
          </a:p>
          <a:p>
            <a:r>
              <a:rPr lang="cs-CZ" dirty="0"/>
              <a:t>Xamarin </a:t>
            </a:r>
            <a:r>
              <a:rPr lang="cs-CZ" dirty="0" err="1"/>
              <a:t>Forms</a:t>
            </a:r>
            <a:r>
              <a:rPr lang="cs-CZ" dirty="0"/>
              <a:t> </a:t>
            </a:r>
            <a:r>
              <a:rPr lang="cs-CZ" dirty="0" err="1"/>
              <a:t>custom</a:t>
            </a:r>
            <a:r>
              <a:rPr lang="cs-CZ" dirty="0"/>
              <a:t> </a:t>
            </a:r>
            <a:r>
              <a:rPr lang="cs-CZ" dirty="0" err="1"/>
              <a:t>controls</a:t>
            </a:r>
            <a:endParaRPr lang="cs-CZ" dirty="0"/>
          </a:p>
          <a:p>
            <a:pPr lvl="1"/>
            <a:r>
              <a:rPr lang="cs-CZ" dirty="0"/>
              <a:t>XAML, multiplatformní</a:t>
            </a:r>
          </a:p>
          <a:p>
            <a:pPr lvl="1"/>
            <a:r>
              <a:rPr lang="cs-CZ" dirty="0"/>
              <a:t>Omezené jenom na komponenty co nabízí XF</a:t>
            </a:r>
          </a:p>
          <a:p>
            <a:r>
              <a:rPr lang="cs-CZ" dirty="0" err="1"/>
              <a:t>Custom</a:t>
            </a:r>
            <a:r>
              <a:rPr lang="cs-CZ" dirty="0"/>
              <a:t> </a:t>
            </a:r>
            <a:r>
              <a:rPr lang="cs-CZ" dirty="0" err="1"/>
              <a:t>Renderers</a:t>
            </a:r>
            <a:endParaRPr lang="cs-CZ" dirty="0"/>
          </a:p>
          <a:p>
            <a:pPr lvl="1"/>
            <a:r>
              <a:rPr lang="cs-CZ" dirty="0"/>
              <a:t>Lze použít nativní </a:t>
            </a:r>
            <a:r>
              <a:rPr lang="cs-CZ" dirty="0" err="1"/>
              <a:t>komponety</a:t>
            </a:r>
            <a:endParaRPr lang="cs-CZ" dirty="0"/>
          </a:p>
          <a:p>
            <a:pPr lvl="1"/>
            <a:r>
              <a:rPr lang="cs-CZ" dirty="0"/>
              <a:t>Nutné vytvořit pro každou platformu zvlášť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0D08F1E1-EE9F-4B05-8793-86105585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3016FC2D-2B93-45C1-99D0-B5E172A6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22A7-F6AD-4D4E-8ABA-DD4CD15E4A01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684525"/>
      </p:ext>
    </p:extLst>
  </p:cSld>
  <p:clrMapOvr>
    <a:masterClrMapping/>
  </p:clrMapOvr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8BF86482-0CA7-4576-84CE-85A7385C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XF: Layouty a </a:t>
            </a:r>
            <a:r>
              <a:rPr lang="cs-CZ" dirty="0" err="1"/>
              <a:t>pages</a:t>
            </a:r>
            <a:endParaRPr lang="cs-CZ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DBA03AA8-4714-465F-80F3-F830CF5BC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74" y="1592390"/>
            <a:ext cx="5502121" cy="15297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97BF48F7-A9F5-4D50-B267-309C6DFB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26C7EC63-B49B-46F0-A79F-1B731E41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22A7-F6AD-4D4E-8ABA-DD4CD15E4A01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425BDD13-692D-4C07-8658-13FEBEDD00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516" y="3538643"/>
            <a:ext cx="4105835" cy="270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28414"/>
      </p:ext>
    </p:extLst>
  </p:cSld>
  <p:clrMapOvr>
    <a:masterClrMapping/>
  </p:clrMapOvr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2F4245B1-52C8-43FF-8B3F-D208A0F6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XF: </a:t>
            </a:r>
            <a:r>
              <a:rPr lang="en-US" dirty="0" err="1"/>
              <a:t>Komponenty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AE7802C1-839E-4FEA-BCD6-6EAD71D9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837FCB0C-6B27-4613-A1B5-50BD5936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22A7-F6AD-4D4E-8ABA-DD4CD15E4A01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343E362F-740D-4242-9EC5-E6D785B55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492" y="2079811"/>
            <a:ext cx="8611016" cy="3370730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68CF2C75-33FB-40BE-8153-FF7CB0A3DAFA}"/>
              </a:ext>
            </a:extLst>
          </p:cNvPr>
          <p:cNvSpPr txBox="1">
            <a:spLocks/>
          </p:cNvSpPr>
          <p:nvPr/>
        </p:nvSpPr>
        <p:spPr>
          <a:xfrm>
            <a:off x="8855098" y="4951877"/>
            <a:ext cx="1546411" cy="498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%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A </a:t>
            </a:r>
            <a:r>
              <a:rPr lang="en-US" sz="1400" dirty="0" err="1"/>
              <a:t>další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871505340"/>
      </p:ext>
    </p:extLst>
  </p:cSld>
  <p:clrMapOvr>
    <a:masterClrMapping/>
  </p:clrMapOvr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666ABA80-4AB3-4503-AAD9-8DE0D608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Externí knihovny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9648BAFB-0F40-4113-B457-B325E075F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.NET knihovny</a:t>
            </a:r>
          </a:p>
          <a:p>
            <a:pPr lvl="1"/>
            <a:r>
              <a:rPr lang="cs-CZ" dirty="0"/>
              <a:t>.NET Standard</a:t>
            </a:r>
          </a:p>
          <a:p>
            <a:pPr lvl="1"/>
            <a:r>
              <a:rPr lang="cs-CZ" dirty="0"/>
              <a:t>.NET PCL knihovny (</a:t>
            </a:r>
            <a:r>
              <a:rPr lang="cs-CZ" dirty="0" err="1"/>
              <a:t>obsolete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.NET </a:t>
            </a:r>
            <a:r>
              <a:rPr lang="cs-CZ" dirty="0" err="1"/>
              <a:t>MonoDroid</a:t>
            </a:r>
            <a:r>
              <a:rPr lang="cs-CZ" dirty="0"/>
              <a:t>/</a:t>
            </a:r>
            <a:r>
              <a:rPr lang="cs-CZ" dirty="0" err="1"/>
              <a:t>MonoTouch</a:t>
            </a:r>
            <a:r>
              <a:rPr lang="cs-CZ" dirty="0"/>
              <a:t> knihovny</a:t>
            </a:r>
          </a:p>
          <a:p>
            <a:r>
              <a:rPr lang="cs-CZ" dirty="0"/>
              <a:t>Nativní knihovny (</a:t>
            </a:r>
            <a:r>
              <a:rPr lang="cs-CZ" dirty="0" err="1"/>
              <a:t>binding</a:t>
            </a:r>
            <a:r>
              <a:rPr lang="cs-CZ" dirty="0"/>
              <a:t> </a:t>
            </a:r>
            <a:r>
              <a:rPr lang="cs-CZ" dirty="0" err="1"/>
              <a:t>libraries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Android *.</a:t>
            </a:r>
            <a:r>
              <a:rPr lang="cs-CZ" dirty="0" err="1"/>
              <a:t>aar</a:t>
            </a:r>
            <a:r>
              <a:rPr lang="cs-CZ" dirty="0"/>
              <a:t> nebo *.jar knihovny</a:t>
            </a:r>
          </a:p>
          <a:p>
            <a:pPr lvl="1"/>
            <a:r>
              <a:rPr lang="cs-CZ" dirty="0"/>
              <a:t>iOS </a:t>
            </a:r>
            <a:r>
              <a:rPr lang="cs-CZ" dirty="0" err="1"/>
              <a:t>Objective</a:t>
            </a:r>
            <a:r>
              <a:rPr lang="cs-CZ" dirty="0"/>
              <a:t> C knihovny</a:t>
            </a:r>
          </a:p>
          <a:p>
            <a:pPr lvl="1"/>
            <a:r>
              <a:rPr lang="cs-CZ" dirty="0"/>
              <a:t>iOS </a:t>
            </a:r>
            <a:r>
              <a:rPr lang="cs-CZ" dirty="0" err="1"/>
              <a:t>Swift</a:t>
            </a:r>
            <a:r>
              <a:rPr lang="cs-CZ" dirty="0"/>
              <a:t> knihovny (neoficiální, komplikované)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B2D00A4C-225A-44E0-84FC-80D99116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B6A512CB-286A-4B1B-8979-E84037D7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22A7-F6AD-4D4E-8ABA-DD4CD15E4A01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036655"/>
      </p:ext>
    </p:extLst>
  </p:cSld>
  <p:clrMapOvr>
    <a:masterClrMapping/>
  </p:clrMapOvr>
</p:sld>
</file>

<file path=ppt/slides/slide1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BC015AB9-20B0-4DE5-B575-E2719753C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Přístup k webovému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8C4B80E3-B23B-4854-A48E-C2AD4BDC1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Podpora</a:t>
            </a:r>
            <a:r>
              <a:rPr lang="en-US" dirty="0"/>
              <a:t> HTTP </a:t>
            </a:r>
            <a:r>
              <a:rPr lang="en-US" dirty="0" err="1"/>
              <a:t>skrze</a:t>
            </a:r>
            <a:r>
              <a:rPr lang="en-US" dirty="0"/>
              <a:t> .NET </a:t>
            </a:r>
            <a:r>
              <a:rPr lang="en-US" dirty="0" err="1"/>
              <a:t>HttpClient</a:t>
            </a:r>
            <a:endParaRPr lang="en-US" dirty="0"/>
          </a:p>
          <a:p>
            <a:pPr lvl="1"/>
            <a:r>
              <a:rPr lang="en-US" dirty="0" err="1"/>
              <a:t>Nezabezpečené</a:t>
            </a:r>
            <a:r>
              <a:rPr lang="en-US" dirty="0"/>
              <a:t> “HTTP” </a:t>
            </a:r>
            <a:r>
              <a:rPr lang="en-US" dirty="0" err="1"/>
              <a:t>explicitně</a:t>
            </a:r>
            <a:r>
              <a:rPr lang="en-US" dirty="0"/>
              <a:t> </a:t>
            </a:r>
            <a:r>
              <a:rPr lang="en-US" dirty="0" err="1"/>
              <a:t>nepovoleno</a:t>
            </a:r>
            <a:r>
              <a:rPr lang="en-US" dirty="0"/>
              <a:t> (</a:t>
            </a:r>
            <a:r>
              <a:rPr lang="en-US" dirty="0" err="1"/>
              <a:t>jak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Android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iOS). </a:t>
            </a:r>
            <a:r>
              <a:rPr lang="en-US" dirty="0" err="1"/>
              <a:t>Lze</a:t>
            </a:r>
            <a:r>
              <a:rPr lang="en-US" dirty="0"/>
              <a:t> </a:t>
            </a:r>
            <a:r>
              <a:rPr lang="en-US" dirty="0" err="1"/>
              <a:t>obejít</a:t>
            </a:r>
            <a:r>
              <a:rPr lang="en-US" dirty="0"/>
              <a:t> white </a:t>
            </a:r>
            <a:r>
              <a:rPr lang="en-US" dirty="0" err="1"/>
              <a:t>listy</a:t>
            </a:r>
            <a:r>
              <a:rPr lang="en-US" dirty="0"/>
              <a:t>.</a:t>
            </a:r>
          </a:p>
          <a:p>
            <a:r>
              <a:rPr lang="en-US" dirty="0"/>
              <a:t>SOAP</a:t>
            </a:r>
          </a:p>
          <a:p>
            <a:pPr lvl="1"/>
            <a:r>
              <a:rPr lang="en-US" dirty="0" err="1"/>
              <a:t>Skze</a:t>
            </a:r>
            <a:r>
              <a:rPr lang="en-US" dirty="0"/>
              <a:t> Mono </a:t>
            </a:r>
            <a:r>
              <a:rPr lang="en-US" dirty="0" err="1"/>
              <a:t>implementaci</a:t>
            </a:r>
            <a:r>
              <a:rPr lang="en-US" dirty="0"/>
              <a:t> WCF</a:t>
            </a:r>
          </a:p>
          <a:p>
            <a:pPr lvl="1"/>
            <a:r>
              <a:rPr lang="en-US" dirty="0" err="1"/>
              <a:t>Pozor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chybějící</a:t>
            </a:r>
            <a:r>
              <a:rPr lang="en-US" dirty="0"/>
              <a:t> </a:t>
            </a:r>
            <a:r>
              <a:rPr lang="en-US" dirty="0" err="1"/>
              <a:t>implementace</a:t>
            </a:r>
            <a:r>
              <a:rPr lang="en-US" dirty="0"/>
              <a:t> </a:t>
            </a:r>
            <a:r>
              <a:rPr lang="en-US" dirty="0" err="1"/>
              <a:t>některých</a:t>
            </a:r>
            <a:r>
              <a:rPr lang="en-US" dirty="0"/>
              <a:t> </a:t>
            </a:r>
            <a:r>
              <a:rPr lang="en-US" dirty="0" err="1"/>
              <a:t>bindingů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Mono WCF (</a:t>
            </a:r>
            <a:r>
              <a:rPr lang="en-US" dirty="0" err="1"/>
              <a:t>např</a:t>
            </a:r>
            <a:r>
              <a:rPr lang="en-US" dirty="0"/>
              <a:t>.: </a:t>
            </a:r>
            <a:r>
              <a:rPr lang="en-US" dirty="0" err="1"/>
              <a:t>WSDualHttpBinding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8E5F7AD4-88B0-4373-8308-EEC5A0C0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0C4112A7-F142-4B70-BEDE-53EEF8E1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22A7-F6AD-4D4E-8ABA-DD4CD15E4A01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433124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Xamarin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22A7-F6AD-4D4E-8ABA-DD4CD15E4A01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9C280564-1943-4FF4-A0BE-ABCBCEBBB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3"/>
            <a:ext cx="4059105" cy="4525963"/>
          </a:xfrm>
        </p:spPr>
        <p:txBody>
          <a:bodyPr/>
          <a:lstStyle/>
          <a:p>
            <a:r>
              <a:rPr lang="cs-CZ" dirty="0"/>
              <a:t>Framework pro tvorbu multiplatformních mobilních aplikací v </a:t>
            </a:r>
            <a:r>
              <a:rPr lang="en-US" dirty="0"/>
              <a:t>.NET</a:t>
            </a:r>
          </a:p>
          <a:p>
            <a:r>
              <a:rPr lang="cs-CZ" dirty="0"/>
              <a:t>Postaven nad Mono</a:t>
            </a:r>
          </a:p>
          <a:p>
            <a:r>
              <a:rPr lang="cs-CZ" dirty="0" err="1"/>
              <a:t>Wrapper</a:t>
            </a:r>
            <a:r>
              <a:rPr lang="cs-CZ" dirty="0"/>
              <a:t> and nativním API OS</a:t>
            </a:r>
            <a:endParaRPr lang="en-US" dirty="0"/>
          </a:p>
          <a:p>
            <a:r>
              <a:rPr lang="en-US" dirty="0"/>
              <a:t>Od 2016 </a:t>
            </a:r>
            <a:r>
              <a:rPr lang="en-US" dirty="0" err="1"/>
              <a:t>zdarma</a:t>
            </a:r>
            <a:endParaRPr lang="en-US" dirty="0"/>
          </a:p>
          <a:p>
            <a:endParaRPr lang="cs-CZ" sz="2400" dirty="0"/>
          </a:p>
          <a:p>
            <a:endParaRPr lang="cs-CZ" sz="2400" dirty="0"/>
          </a:p>
          <a:p>
            <a:endParaRPr lang="en-US" dirty="0"/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1428F06D-EFC6-45E5-BC68-CA1896617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697" y="2163642"/>
            <a:ext cx="4335099" cy="304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C8BD9130-735C-456E-B3D2-6195D789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Distribuce iOS/Android aplikací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80484374-AF9D-41D8-B7F3-A7891C74F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In house (</a:t>
            </a:r>
            <a:r>
              <a:rPr lang="cs-CZ" dirty="0" err="1"/>
              <a:t>internal</a:t>
            </a:r>
            <a:r>
              <a:rPr lang="cs-CZ" dirty="0"/>
              <a:t> testing)</a:t>
            </a:r>
          </a:p>
          <a:p>
            <a:pPr lvl="1"/>
            <a:r>
              <a:rPr lang="cs-CZ" dirty="0" err="1"/>
              <a:t>TestFlight</a:t>
            </a:r>
            <a:r>
              <a:rPr lang="cs-CZ" dirty="0"/>
              <a:t> (pouze iOS)</a:t>
            </a:r>
          </a:p>
          <a:p>
            <a:pPr lvl="1"/>
            <a:r>
              <a:rPr lang="cs-CZ" dirty="0" err="1"/>
              <a:t>HockeyApp</a:t>
            </a:r>
            <a:r>
              <a:rPr lang="cs-CZ" dirty="0"/>
              <a:t> (služba bude ukončena v listopadu 2019, sloučení s VSAC)</a:t>
            </a:r>
          </a:p>
          <a:p>
            <a:pPr lvl="1"/>
            <a:r>
              <a:rPr lang="cs-CZ" dirty="0" err="1"/>
              <a:t>Visual</a:t>
            </a:r>
            <a:r>
              <a:rPr lang="cs-CZ" dirty="0"/>
              <a:t> Studio </a:t>
            </a:r>
            <a:r>
              <a:rPr lang="cs-CZ" dirty="0" err="1"/>
              <a:t>App</a:t>
            </a:r>
            <a:r>
              <a:rPr lang="cs-CZ" dirty="0"/>
              <a:t> Center (VSAC)</a:t>
            </a:r>
          </a:p>
          <a:p>
            <a:r>
              <a:rPr lang="cs-CZ" dirty="0"/>
              <a:t>Public distribuce</a:t>
            </a:r>
          </a:p>
          <a:p>
            <a:pPr lvl="1"/>
            <a:r>
              <a:rPr lang="cs-CZ" dirty="0"/>
              <a:t>Google Play (Android)</a:t>
            </a:r>
          </a:p>
          <a:p>
            <a:pPr lvl="1"/>
            <a:r>
              <a:rPr lang="cs-CZ" dirty="0" err="1"/>
              <a:t>App</a:t>
            </a:r>
            <a:r>
              <a:rPr lang="cs-CZ" dirty="0"/>
              <a:t> </a:t>
            </a:r>
            <a:r>
              <a:rPr lang="cs-CZ" dirty="0" err="1"/>
              <a:t>Store</a:t>
            </a:r>
            <a:r>
              <a:rPr lang="cs-CZ" dirty="0"/>
              <a:t> (iOS)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5DC52D8B-5154-4948-9226-713E90A4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5F1CDF85-6A6C-4485-BBD5-7AB8D1C7B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22A7-F6AD-4D4E-8ABA-DD4CD15E4A01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867799"/>
      </p:ext>
    </p:extLst>
  </p:cSld>
  <p:clrMapOvr>
    <a:masterClrMapping/>
  </p:clrMapOvr>
</p:sld>
</file>

<file path=ppt/slides/slide2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32DF2BA7-07E9-4BD7-9A89-75279C0A8D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Porovnání multiplatformních frameworků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6581AC47-B0E0-4E63-B6DD-86069DCE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DA522F0B-79E6-45F6-9707-36EBB7E8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22A7-F6AD-4D4E-8ABA-DD4CD15E4A01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68754"/>
      </p:ext>
    </p:extLst>
  </p:cSld>
  <p:clrMapOvr>
    <a:masterClrMapping/>
  </p:clrMapOvr>
</p:sld>
</file>

<file path=ppt/slides/slide2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806D93A6-0922-4B0E-B515-B0B6BF30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Xamarin - Pozitiva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D1B159A2-8329-4C15-81B4-A89CA7983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3"/>
            <a:ext cx="6257365" cy="4525963"/>
          </a:xfrm>
        </p:spPr>
        <p:txBody>
          <a:bodyPr/>
          <a:lstStyle/>
          <a:p>
            <a:r>
              <a:rPr lang="cs-CZ" dirty="0"/>
              <a:t>Jedna technologie pro všechno (.NET)</a:t>
            </a:r>
          </a:p>
          <a:p>
            <a:r>
              <a:rPr lang="cs-CZ" dirty="0"/>
              <a:t>Výkon blízko nativním aplikacím</a:t>
            </a:r>
          </a:p>
          <a:p>
            <a:r>
              <a:rPr lang="cs-CZ" dirty="0"/>
              <a:t>Plná podpora nativního API</a:t>
            </a:r>
            <a:endParaRPr lang="en-US" dirty="0"/>
          </a:p>
          <a:p>
            <a:r>
              <a:rPr lang="cs-CZ" dirty="0"/>
              <a:t>Podpora platforem (včetně </a:t>
            </a:r>
            <a:r>
              <a:rPr lang="cs-CZ" dirty="0" err="1"/>
              <a:t>wearables</a:t>
            </a:r>
            <a:r>
              <a:rPr lang="cs-CZ" dirty="0"/>
              <a:t>)</a:t>
            </a:r>
          </a:p>
          <a:p>
            <a:endParaRPr lang="cs-CZ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35C8118F-596D-4422-B52D-45EEF781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71B89310-C2BF-49FB-956F-9EE47983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22A7-F6AD-4D4E-8ABA-DD4CD15E4A01}" type="slidenum">
              <a:rPr lang="de-DE" smtClean="0"/>
              <a:pPr/>
              <a:t>22</a:t>
            </a:fld>
            <a:endParaRPr lang="de-DE"/>
          </a:p>
        </p:txBody>
      </p:sp>
      <p:pic>
        <p:nvPicPr>
          <p:cNvPr id="3076" name="Picture 4" descr="Image result for Xamarin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5D3DD1DA-3378-4A57-B69E-00A637CB6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600202"/>
            <a:ext cx="2032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930998"/>
      </p:ext>
    </p:extLst>
  </p:cSld>
  <p:clrMapOvr>
    <a:masterClrMapping/>
  </p:clrMapOvr>
</p:sld>
</file>

<file path=ppt/slides/slide2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806D93A6-0922-4B0E-B515-B0B6BF30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Xamarin - </a:t>
            </a:r>
            <a:r>
              <a:rPr lang="en-US" dirty="0" err="1"/>
              <a:t>Negativa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D1B159A2-8329-4C15-81B4-A89CA7983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3"/>
            <a:ext cx="6257365" cy="4525963"/>
          </a:xfrm>
        </p:spPr>
        <p:txBody>
          <a:bodyPr/>
          <a:lstStyle/>
          <a:p>
            <a:r>
              <a:rPr lang="cs-CZ" dirty="0"/>
              <a:t>Nutná alespoň minimální znalost nativního vývoje (úplně neplatí pro XF)</a:t>
            </a:r>
          </a:p>
          <a:p>
            <a:r>
              <a:rPr lang="cs-CZ" dirty="0"/>
              <a:t>Veliké </a:t>
            </a:r>
            <a:r>
              <a:rPr lang="cs-CZ" dirty="0" err="1"/>
              <a:t>binárky</a:t>
            </a:r>
            <a:r>
              <a:rPr lang="cs-CZ" dirty="0"/>
              <a:t> aplikací</a:t>
            </a:r>
          </a:p>
          <a:p>
            <a:r>
              <a:rPr lang="cs-CZ" dirty="0"/>
              <a:t>Stability </a:t>
            </a:r>
            <a:r>
              <a:rPr lang="cs-CZ" dirty="0" err="1"/>
              <a:t>issues</a:t>
            </a:r>
            <a:r>
              <a:rPr lang="cs-CZ" dirty="0"/>
              <a:t>/</a:t>
            </a:r>
            <a:r>
              <a:rPr lang="cs-CZ" dirty="0" err="1"/>
              <a:t>bugs</a:t>
            </a:r>
            <a:endParaRPr lang="cs-CZ" dirty="0"/>
          </a:p>
          <a:p>
            <a:r>
              <a:rPr lang="cs-CZ" dirty="0"/>
              <a:t>Pomalejší Android buildy</a:t>
            </a:r>
          </a:p>
          <a:p>
            <a:endParaRPr lang="cs-CZ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35C8118F-596D-4422-B52D-45EEF781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71B89310-C2BF-49FB-956F-9EE47983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22A7-F6AD-4D4E-8ABA-DD4CD15E4A01}" type="slidenum">
              <a:rPr lang="de-DE" smtClean="0"/>
              <a:pPr/>
              <a:t>23</a:t>
            </a:fld>
            <a:endParaRPr lang="de-DE"/>
          </a:p>
        </p:txBody>
      </p:sp>
      <p:pic>
        <p:nvPicPr>
          <p:cNvPr id="3076" name="Picture 4" descr="Image result for Xamarin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5D3DD1DA-3378-4A57-B69E-00A637CB6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600202"/>
            <a:ext cx="2032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850894"/>
      </p:ext>
    </p:extLst>
  </p:cSld>
  <p:clrMapOvr>
    <a:masterClrMapping/>
  </p:clrMapOvr>
</p:sld>
</file>

<file path=ppt/slides/slide2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2B7B0534-A33E-4C33-B69D-599165130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Native - </a:t>
            </a:r>
            <a:r>
              <a:rPr lang="en-US" dirty="0" err="1"/>
              <a:t>Pozitiva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F9CBD65F-8F92-45ED-B602-BDDBBF820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1" y="1600203"/>
            <a:ext cx="6840071" cy="4525963"/>
          </a:xfrm>
        </p:spPr>
        <p:txBody>
          <a:bodyPr/>
          <a:lstStyle/>
          <a:p>
            <a:r>
              <a:rPr lang="cs-CZ" dirty="0"/>
              <a:t>Používá </a:t>
            </a:r>
            <a:r>
              <a:rPr lang="cs-CZ" dirty="0" err="1"/>
              <a:t>JavaScipt</a:t>
            </a:r>
            <a:r>
              <a:rPr lang="cs-CZ" dirty="0"/>
              <a:t> (široká základna vývojářů)</a:t>
            </a:r>
          </a:p>
          <a:p>
            <a:r>
              <a:rPr lang="cs-CZ" dirty="0"/>
              <a:t>Rychlé buildy, hot </a:t>
            </a:r>
            <a:r>
              <a:rPr lang="cs-CZ" dirty="0" err="1"/>
              <a:t>reloading</a:t>
            </a:r>
            <a:endParaRPr lang="cs-CZ" dirty="0"/>
          </a:p>
          <a:p>
            <a:r>
              <a:rPr lang="cs-CZ" dirty="0"/>
              <a:t>Velká komunita</a:t>
            </a:r>
          </a:p>
          <a:p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D7DA497C-3C5F-4AFE-B104-B818C64D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DC68DD4F-660F-47BD-8734-105D9B54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22A7-F6AD-4D4E-8ABA-DD4CD15E4A01}" type="slidenum">
              <a:rPr lang="de-DE" smtClean="0"/>
              <a:pPr/>
              <a:t>24</a:t>
            </a:fld>
            <a:endParaRPr lang="de-DE"/>
          </a:p>
        </p:txBody>
      </p:sp>
      <p:pic>
        <p:nvPicPr>
          <p:cNvPr id="4100" name="Picture 4" descr="Image result for react native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39AA7EE6-F8A9-468C-BCE7-B56FE459D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312" y="1600202"/>
            <a:ext cx="2408841" cy="170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595678"/>
      </p:ext>
    </p:extLst>
  </p:cSld>
  <p:clrMapOvr>
    <a:masterClrMapping/>
  </p:clrMapOvr>
</p:sld>
</file>

<file path=ppt/slides/slide2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2B7B0534-A33E-4C33-B69D-599165130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Native - </a:t>
            </a:r>
            <a:r>
              <a:rPr lang="en-US" dirty="0" err="1"/>
              <a:t>Negativa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F9CBD65F-8F92-45ED-B602-BDDBBF820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1" y="1600203"/>
            <a:ext cx="6840071" cy="4525963"/>
          </a:xfrm>
        </p:spPr>
        <p:txBody>
          <a:bodyPr/>
          <a:lstStyle/>
          <a:p>
            <a:r>
              <a:rPr lang="cs-CZ" dirty="0"/>
              <a:t>Málo </a:t>
            </a:r>
            <a:r>
              <a:rPr lang="cs-CZ" dirty="0" err="1"/>
              <a:t>component</a:t>
            </a:r>
            <a:r>
              <a:rPr lang="cs-CZ" dirty="0"/>
              <a:t> třetích stran a jejich kvalita</a:t>
            </a:r>
            <a:endParaRPr lang="en-US" dirty="0"/>
          </a:p>
          <a:p>
            <a:r>
              <a:rPr lang="cs-CZ" dirty="0"/>
              <a:t>Relativně nová technologie a </a:t>
            </a:r>
            <a:r>
              <a:rPr lang="cs-CZ" dirty="0" err="1"/>
              <a:t>stale</a:t>
            </a:r>
            <a:r>
              <a:rPr lang="cs-CZ" dirty="0"/>
              <a:t> probíhající vývoj. Rizika větších změn v </a:t>
            </a:r>
            <a:r>
              <a:rPr lang="cs-CZ" dirty="0" err="1"/>
              <a:t>React</a:t>
            </a:r>
            <a:r>
              <a:rPr lang="cs-CZ" dirty="0"/>
              <a:t> </a:t>
            </a:r>
            <a:r>
              <a:rPr lang="cs-CZ" dirty="0" err="1"/>
              <a:t>Native</a:t>
            </a:r>
            <a:endParaRPr lang="en-US" dirty="0"/>
          </a:p>
          <a:p>
            <a:r>
              <a:rPr lang="cs-CZ" dirty="0"/>
              <a:t>Stability </a:t>
            </a:r>
            <a:r>
              <a:rPr lang="cs-CZ" dirty="0" err="1"/>
              <a:t>issues</a:t>
            </a:r>
            <a:r>
              <a:rPr lang="cs-CZ" dirty="0"/>
              <a:t>/</a:t>
            </a:r>
            <a:r>
              <a:rPr lang="cs-CZ" dirty="0" err="1"/>
              <a:t>bugs</a:t>
            </a:r>
            <a:endParaRPr lang="cs-CZ" dirty="0"/>
          </a:p>
          <a:p>
            <a:endParaRPr lang="en-US" dirty="0"/>
          </a:p>
          <a:p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D7DA497C-3C5F-4AFE-B104-B818C64D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DC68DD4F-660F-47BD-8734-105D9B54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22A7-F6AD-4D4E-8ABA-DD4CD15E4A01}" type="slidenum">
              <a:rPr lang="de-DE" smtClean="0"/>
              <a:pPr/>
              <a:t>25</a:t>
            </a:fld>
            <a:endParaRPr lang="de-DE"/>
          </a:p>
        </p:txBody>
      </p:sp>
      <p:pic>
        <p:nvPicPr>
          <p:cNvPr id="4100" name="Picture 4" descr="Image result for react native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39AA7EE6-F8A9-468C-BCE7-B56FE459D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312" y="1600202"/>
            <a:ext cx="2408841" cy="170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661999"/>
      </p:ext>
    </p:extLst>
  </p:cSld>
  <p:clrMapOvr>
    <a:masterClrMapping/>
  </p:clrMapOvr>
</p:sld>
</file>

<file path=ppt/slides/slide2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2B7B0534-A33E-4C33-B69D-599165130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- </a:t>
            </a:r>
            <a:r>
              <a:rPr lang="en-US" dirty="0" err="1"/>
              <a:t>Pozitiva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F9CBD65F-8F92-45ED-B602-BDDBBF820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1" y="1600203"/>
            <a:ext cx="6840071" cy="4525963"/>
          </a:xfrm>
        </p:spPr>
        <p:txBody>
          <a:bodyPr/>
          <a:lstStyle/>
          <a:p>
            <a:r>
              <a:rPr lang="cs-CZ" dirty="0"/>
              <a:t>Vlastní </a:t>
            </a:r>
            <a:r>
              <a:rPr lang="cs-CZ" dirty="0" err="1"/>
              <a:t>engine</a:t>
            </a:r>
            <a:r>
              <a:rPr lang="cs-CZ" dirty="0"/>
              <a:t> pro kreslení UI (jistota, že všech verzí OS vypadá UI stejně)</a:t>
            </a:r>
          </a:p>
          <a:p>
            <a:r>
              <a:rPr lang="cs-CZ" dirty="0"/>
              <a:t>Rychlé buildy, hot </a:t>
            </a:r>
            <a:r>
              <a:rPr lang="cs-CZ" dirty="0" err="1"/>
              <a:t>reloading</a:t>
            </a:r>
            <a:endParaRPr lang="cs-CZ" dirty="0"/>
          </a:p>
          <a:p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D7DA497C-3C5F-4AFE-B104-B818C64D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DC68DD4F-660F-47BD-8734-105D9B54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22A7-F6AD-4D4E-8ABA-DD4CD15E4A01}" type="slidenum">
              <a:rPr lang="de-DE" smtClean="0"/>
              <a:pPr/>
              <a:t>26</a:t>
            </a:fld>
            <a:endParaRPr lang="de-DE"/>
          </a:p>
        </p:txBody>
      </p:sp>
      <p:pic>
        <p:nvPicPr>
          <p:cNvPr id="6146" name="Picture 2" descr="https://dart-code.gallerycdn.vsassets.io/extensions/dart-code/flutter/3.1.0/1559317759456/Microsoft.VisualStudio.Services.Icons.Default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4ACE3556-63C7-4E00-978D-BBE10FD34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722" y="1647826"/>
            <a:ext cx="1671538" cy="207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810667"/>
      </p:ext>
    </p:extLst>
  </p:cSld>
  <p:clrMapOvr>
    <a:masterClrMapping/>
  </p:clrMapOvr>
</p:sld>
</file>

<file path=ppt/slides/slide2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2B7B0534-A33E-4C33-B69D-599165130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- </a:t>
            </a:r>
            <a:r>
              <a:rPr lang="en-US" dirty="0" err="1"/>
              <a:t>Negativa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F9CBD65F-8F92-45ED-B602-BDDBBF820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1" y="1600203"/>
            <a:ext cx="6840071" cy="4525963"/>
          </a:xfrm>
        </p:spPr>
        <p:txBody>
          <a:bodyPr/>
          <a:lstStyle/>
          <a:p>
            <a:r>
              <a:rPr lang="cs-CZ" dirty="0"/>
              <a:t>Pouze podpora mobilních platforem Android iOS</a:t>
            </a:r>
          </a:p>
          <a:p>
            <a:r>
              <a:rPr lang="cs-CZ" dirty="0"/>
              <a:t>Nepoužívá nativní UI komponenty (může být komplikované pro aplikace, které se mají tvářit jako nativní)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D7DA497C-3C5F-4AFE-B104-B818C64D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DC68DD4F-660F-47BD-8734-105D9B54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22A7-F6AD-4D4E-8ABA-DD4CD15E4A01}" type="slidenum">
              <a:rPr lang="de-DE" smtClean="0"/>
              <a:pPr/>
              <a:t>27</a:t>
            </a:fld>
            <a:endParaRPr lang="de-DE"/>
          </a:p>
        </p:txBody>
      </p:sp>
      <p:pic>
        <p:nvPicPr>
          <p:cNvPr id="6146" name="Picture 2" descr="https://dart-code.gallerycdn.vsassets.io/extensions/dart-code/flutter/3.1.0/1559317759456/Microsoft.VisualStudio.Services.Icons.Default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4ACE3556-63C7-4E00-978D-BBE10FD34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722" y="1647826"/>
            <a:ext cx="1671538" cy="207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074955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3C6B0FEB-9201-4F8A-AB2D-03816AB40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Vývojové nástroje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BFC7BB9F-D92C-41B8-AC91-766539896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Xamarin Android vývoj</a:t>
            </a:r>
          </a:p>
          <a:p>
            <a:pPr lvl="1"/>
            <a:r>
              <a:rPr lang="cs-CZ" dirty="0"/>
              <a:t>PC/Mac s </a:t>
            </a:r>
            <a:r>
              <a:rPr lang="cs-CZ" dirty="0" err="1"/>
              <a:t>Visual</a:t>
            </a:r>
            <a:r>
              <a:rPr lang="cs-CZ" dirty="0"/>
              <a:t> Studio</a:t>
            </a:r>
          </a:p>
          <a:p>
            <a:pPr lvl="1"/>
            <a:r>
              <a:rPr lang="cs-CZ" dirty="0"/>
              <a:t>Android SDK</a:t>
            </a:r>
          </a:p>
          <a:p>
            <a:r>
              <a:rPr lang="cs-CZ" dirty="0"/>
              <a:t>Xamarin iOS vývoj</a:t>
            </a:r>
          </a:p>
          <a:p>
            <a:pPr lvl="1"/>
            <a:r>
              <a:rPr lang="cs-CZ" dirty="0"/>
              <a:t>PC/Mac s </a:t>
            </a:r>
            <a:r>
              <a:rPr lang="cs-CZ" dirty="0" err="1"/>
              <a:t>Visual</a:t>
            </a:r>
            <a:r>
              <a:rPr lang="cs-CZ" dirty="0"/>
              <a:t> Studio</a:t>
            </a:r>
          </a:p>
          <a:p>
            <a:pPr lvl="1"/>
            <a:r>
              <a:rPr lang="cs-CZ" dirty="0"/>
              <a:t>Mac s </a:t>
            </a:r>
            <a:r>
              <a:rPr lang="cs-CZ" dirty="0" err="1"/>
              <a:t>xCode</a:t>
            </a:r>
            <a:r>
              <a:rPr lang="cs-CZ" dirty="0"/>
              <a:t> a build hostem</a:t>
            </a:r>
          </a:p>
          <a:p>
            <a:pPr lvl="1"/>
            <a:r>
              <a:rPr lang="cs-CZ" dirty="0"/>
              <a:t>Vývojářský Apple účet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8CA838A2-9AE3-4158-AFEC-CDF4F219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2D53C94E-877C-4BB7-9648-DE875A07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22A7-F6AD-4D4E-8ABA-DD4CD15E4A01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182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10E23A45-F6B6-4E02-82E6-4A88F0AE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Xamarin.Android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607309E2-4A2B-48D5-B591-1C404C661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Historický název: </a:t>
            </a:r>
            <a:r>
              <a:rPr lang="cs-CZ" dirty="0" err="1"/>
              <a:t>MonoDroid</a:t>
            </a:r>
            <a:endParaRPr lang="cs-CZ" dirty="0"/>
          </a:p>
          <a:p>
            <a:r>
              <a:rPr lang="cs-CZ" dirty="0"/>
              <a:t>JIT</a:t>
            </a:r>
          </a:p>
          <a:p>
            <a:r>
              <a:rPr lang="cs-CZ" dirty="0"/>
              <a:t>Běží dva runtime zároveň</a:t>
            </a:r>
          </a:p>
          <a:p>
            <a:pPr lvl="1"/>
            <a:r>
              <a:rPr lang="cs-CZ" dirty="0"/>
              <a:t>ART/</a:t>
            </a:r>
            <a:r>
              <a:rPr lang="cs-CZ" dirty="0" err="1"/>
              <a:t>Dalvik</a:t>
            </a:r>
            <a:r>
              <a:rPr lang="cs-CZ" dirty="0"/>
              <a:t> (Android </a:t>
            </a:r>
            <a:r>
              <a:rPr lang="cs-CZ" dirty="0" err="1"/>
              <a:t>native</a:t>
            </a:r>
            <a:r>
              <a:rPr lang="cs-CZ" dirty="0"/>
              <a:t> runtime)</a:t>
            </a:r>
          </a:p>
          <a:p>
            <a:pPr lvl="1"/>
            <a:r>
              <a:rPr lang="cs-CZ" dirty="0"/>
              <a:t>Mono runtime</a:t>
            </a:r>
          </a:p>
          <a:p>
            <a:pPr lvl="1"/>
            <a:r>
              <a:rPr lang="cs-CZ" dirty="0"/>
              <a:t>Podpora: “jakékoliv zařízení s Android OS”</a:t>
            </a:r>
          </a:p>
          <a:p>
            <a:r>
              <a:rPr lang="cs-CZ" dirty="0"/>
              <a:t>Omezení</a:t>
            </a:r>
          </a:p>
          <a:p>
            <a:pPr lvl="1"/>
            <a:r>
              <a:rPr lang="cs-CZ" dirty="0"/>
              <a:t>Rychlost startu aplikace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E8D224CA-0B7D-4C4D-94C5-FC2B6F8C8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21D4A9F4-06DC-4BD0-94F9-A46B1D09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22A7-F6AD-4D4E-8ABA-DD4CD15E4A01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66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CA9BB4D7-9C17-4271-BA27-7F0792D4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Xamarin.iOS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39D72A48-AE1B-4E27-82BF-0ACA1D9FE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Historický název: </a:t>
            </a:r>
            <a:r>
              <a:rPr lang="cs-CZ" dirty="0" err="1"/>
              <a:t>MonoTouch</a:t>
            </a:r>
            <a:endParaRPr lang="en-US" dirty="0"/>
          </a:p>
          <a:p>
            <a:r>
              <a:rPr lang="en-US" dirty="0"/>
              <a:t>AOT (Ahead-of-time) </a:t>
            </a:r>
            <a:r>
              <a:rPr lang="en-US" dirty="0" err="1"/>
              <a:t>kompilace</a:t>
            </a:r>
            <a:endParaRPr lang="en-US" dirty="0"/>
          </a:p>
          <a:p>
            <a:r>
              <a:rPr lang="en-US" dirty="0" err="1"/>
              <a:t>Limitace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Žádné</a:t>
            </a:r>
            <a:r>
              <a:rPr lang="en-US" dirty="0"/>
              <a:t> </a:t>
            </a:r>
            <a:r>
              <a:rPr lang="en-US" dirty="0" err="1"/>
              <a:t>generování</a:t>
            </a:r>
            <a:r>
              <a:rPr lang="en-US" dirty="0"/>
              <a:t> </a:t>
            </a:r>
            <a:r>
              <a:rPr lang="en-US" dirty="0" err="1"/>
              <a:t>kódu</a:t>
            </a:r>
            <a:r>
              <a:rPr lang="en-US" dirty="0"/>
              <a:t> za </a:t>
            </a:r>
            <a:r>
              <a:rPr lang="en-US" dirty="0" err="1"/>
              <a:t>běhu</a:t>
            </a:r>
            <a:r>
              <a:rPr lang="en-US" dirty="0"/>
              <a:t> (</a:t>
            </a:r>
            <a:r>
              <a:rPr lang="en-US" dirty="0" err="1"/>
              <a:t>chybějící</a:t>
            </a:r>
            <a:r>
              <a:rPr lang="en-US" dirty="0"/>
              <a:t> </a:t>
            </a:r>
            <a:r>
              <a:rPr lang="en-US" dirty="0" err="1"/>
              <a:t>podpora</a:t>
            </a:r>
            <a:r>
              <a:rPr lang="en-US" dirty="0"/>
              <a:t> </a:t>
            </a:r>
            <a:r>
              <a:rPr lang="en-US" dirty="0" err="1"/>
              <a:t>Reflection.Emit</a:t>
            </a:r>
            <a:r>
              <a:rPr lang="en-US" dirty="0"/>
              <a:t>)</a:t>
            </a:r>
          </a:p>
          <a:p>
            <a:r>
              <a:rPr lang="en-US" dirty="0" err="1"/>
              <a:t>Podpora</a:t>
            </a:r>
            <a:r>
              <a:rPr lang="en-US" dirty="0"/>
              <a:t>: iPhones, iPads, Apple Watches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7B5115A2-2B76-4C36-B2A6-DDCC4D11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F6DCEE99-05C7-45E9-92B7-11CD2A9A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22A7-F6AD-4D4E-8ABA-DD4CD15E4A01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28312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5247C6A1-5650-46AD-BE60-2793096E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Forms (XF)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24DC2BE4-0D29-41C6-A124-639E685D5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351" y="1774877"/>
            <a:ext cx="2381250" cy="850624"/>
          </a:xfrm>
        </p:spPr>
        <p:txBody>
          <a:bodyPr>
            <a:normAutofit lnSpcReduction="10%"/>
          </a:bodyPr>
          <a:lstStyle/>
          <a:p>
            <a:pPr marL="0" indent="0" algn="ctr">
              <a:buNone/>
            </a:pPr>
            <a:r>
              <a:rPr lang="cs-CZ" sz="2400" dirty="0"/>
              <a:t>Tradiční přístup</a:t>
            </a:r>
            <a:r>
              <a:rPr lang="en-US" sz="2400" dirty="0"/>
              <a:t> </a:t>
            </a:r>
          </a:p>
          <a:p>
            <a:pPr marL="0" indent="0" algn="ctr">
              <a:buNone/>
            </a:pPr>
            <a:r>
              <a:rPr lang="en-US" sz="2400" dirty="0"/>
              <a:t>(Xamarin native)</a:t>
            </a:r>
            <a:endParaRPr lang="cs-CZ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35EF2A7F-812F-4A29-B99B-57C1990E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F4921DE1-F39B-4886-93AD-DC0634DD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22A7-F6AD-4D4E-8ABA-DD4CD15E4A01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FBEACBD0-90A9-434A-8D73-297F6731F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625636"/>
            <a:ext cx="8229600" cy="273625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12CDB066-7BFC-4E75-A4D6-808F4C1E3E28}"/>
              </a:ext>
            </a:extLst>
          </p:cNvPr>
          <p:cNvSpPr txBox="1">
            <a:spLocks/>
          </p:cNvSpPr>
          <p:nvPr/>
        </p:nvSpPr>
        <p:spPr>
          <a:xfrm>
            <a:off x="6886575" y="2200190"/>
            <a:ext cx="2381250" cy="4254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%"/>
          </a:bodyPr>
          <a:lstStyle>
            <a:lvl1pPr marL="342900" indent="-342900" algn="l" defTabSz="914400" rtl="0" eaLnBrk="1" latinLnBrk="0" hangingPunct="1">
              <a:spcBef>
                <a:spcPct val="20%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%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%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%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%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%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%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%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%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Xamarin Forms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648098623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97D06FE2-EE97-4736-8AA9-61B589A7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XF: Renderers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507A52DA-24C7-4B8A-AEBE-A4F53BA33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5225" y="1738996"/>
            <a:ext cx="5513294" cy="5189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cs-CZ" sz="2400" dirty="0"/>
              <a:t>Základní princip fungování Xamarin </a:t>
            </a:r>
            <a:r>
              <a:rPr lang="cs-CZ" sz="2400" dirty="0" err="1"/>
              <a:t>Forms</a:t>
            </a:r>
            <a:endParaRPr lang="cs-CZ" sz="2400" dirty="0"/>
          </a:p>
          <a:p>
            <a:pPr algn="ctr"/>
            <a:endParaRPr lang="cs-CZ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0D0AD25A-3858-4820-83CA-DBD46AAC9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3CC9E801-D5D9-4512-993D-89C49920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22A7-F6AD-4D4E-8ABA-DD4CD15E4A01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9156A61A-E21C-4893-BA27-C869460FA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579294"/>
            <a:ext cx="8399698" cy="307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78718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XF: </a:t>
            </a:r>
            <a:r>
              <a:rPr lang="cs-CZ" dirty="0"/>
              <a:t>Podporované platformy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11.02.2014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A7B9C7E5-4209-4C3F-AE4C-256BAC9D6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652" y="2277047"/>
            <a:ext cx="8030696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58660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29F30C24-C1ED-4E26-BDEF-CB6C3BBF7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Sdílení kódu mezi platformami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3A1DDF22-58C4-4DD8-818A-B6F056451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324" y="1600201"/>
            <a:ext cx="8025352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65683A23-139B-44D7-A7E8-03CEB92C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F624E48D-633F-4556-A4E1-16B0AF7D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22A7-F6AD-4D4E-8ABA-DD4CD15E4A01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601474"/>
      </p:ext>
    </p:extLst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2</TotalTime>
  <Words>609</Words>
  <Application>Microsoft Office PowerPoint</Application>
  <PresentationFormat>Widescreen</PresentationFormat>
  <Paragraphs>159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Úvod do technologie Xamarin</vt:lpstr>
      <vt:lpstr>Co je Xamarin</vt:lpstr>
      <vt:lpstr>Vývojové nástroje</vt:lpstr>
      <vt:lpstr>Xamarin.Android</vt:lpstr>
      <vt:lpstr>Xamarin.iOS</vt:lpstr>
      <vt:lpstr>Xamarin Forms (XF)</vt:lpstr>
      <vt:lpstr>XF: Renderers</vt:lpstr>
      <vt:lpstr>XF: Podporované platformy</vt:lpstr>
      <vt:lpstr>Sdílení kódu mezi platformami</vt:lpstr>
      <vt:lpstr>Platformě specifické API</vt:lpstr>
      <vt:lpstr>Xamarin Essentials</vt:lpstr>
      <vt:lpstr>MVVM (Model-View-ViewModel)</vt:lpstr>
      <vt:lpstr>Lokální databáze</vt:lpstr>
      <vt:lpstr>Xamarin Forms</vt:lpstr>
      <vt:lpstr>Vlastní UI komponenty</vt:lpstr>
      <vt:lpstr>XF: Layouty a pages</vt:lpstr>
      <vt:lpstr>XF: Komponenty</vt:lpstr>
      <vt:lpstr>Externí knihovny</vt:lpstr>
      <vt:lpstr>Přístup k webovému API</vt:lpstr>
      <vt:lpstr>Distribuce iOS/Android aplikací</vt:lpstr>
      <vt:lpstr>Porovnání multiplatformních frameworků</vt:lpstr>
      <vt:lpstr>Xamarin - Pozitiva</vt:lpstr>
      <vt:lpstr>Xamarin - Negativa</vt:lpstr>
      <vt:lpstr>React Native - Pozitiva</vt:lpstr>
      <vt:lpstr>React Native - Negativa</vt:lpstr>
      <vt:lpstr>Flutter - Pozitiva</vt:lpstr>
      <vt:lpstr>Flutter - Negativa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 do technologie Xamarin</dc:title>
  <dc:creator>Michal Urban</dc:creator>
  <cp:lastModifiedBy>Michal Urban</cp:lastModifiedBy>
  <cp:revision>3</cp:revision>
  <dcterms:created xsi:type="dcterms:W3CDTF">2019-06-21T14:21:34Z</dcterms:created>
  <dcterms:modified xsi:type="dcterms:W3CDTF">2019-06-21T14:57:52Z</dcterms:modified>
</cp:coreProperties>
</file>