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269" r:id="rId5"/>
    <p:sldId id="263" r:id="rId6"/>
    <p:sldId id="271" r:id="rId7"/>
    <p:sldId id="270" r:id="rId8"/>
    <p:sldId id="265" r:id="rId9"/>
    <p:sldId id="272" r:id="rId10"/>
    <p:sldId id="273" r:id="rId11"/>
    <p:sldId id="266" r:id="rId12"/>
    <p:sldId id="268" r:id="rId13"/>
    <p:sldId id="267" r:id="rId14"/>
    <p:sldId id="260" r:id="rId15"/>
    <p:sldId id="262" r:id="rId16"/>
  </p:sldIdLst>
  <p:sldSz cx="9144000" cy="6858000" type="screen4x3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eber" initials="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27" autoAdjust="0"/>
  </p:normalViewPr>
  <p:slideViewPr>
    <p:cSldViewPr snapToGrid="0" showGuides="1">
      <p:cViewPr varScale="1">
        <p:scale>
          <a:sx n="92" d="100"/>
          <a:sy n="92" d="100"/>
        </p:scale>
        <p:origin x="1664" y="176"/>
      </p:cViewPr>
      <p:guideLst>
        <p:guide orient="horz" pos="4319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334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96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" t="3974" r="3958" b="55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289400"/>
            <a:ext cx="7500938" cy="36180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525798"/>
            <a:ext cx="3020400" cy="807254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75" y="5481750"/>
            <a:ext cx="4679325" cy="97937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3" y="6046348"/>
            <a:ext cx="2060224" cy="550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>
            <a:lvl1pPr>
              <a:defRPr sz="2400" b="0"/>
            </a:lvl1pPr>
            <a:lvl4pPr marL="1168400" indent="-342900"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86600" y="544553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921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3" y="6046348"/>
            <a:ext cx="2060224" cy="550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881075"/>
            <a:ext cx="3933824" cy="3163365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8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14901" y="1881075"/>
            <a:ext cx="3934800" cy="3163365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8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7086600" y="545496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191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438276"/>
            <a:ext cx="4204800" cy="4736282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905000"/>
            <a:ext cx="3819525" cy="3987688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8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4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38275"/>
            <a:ext cx="9144000" cy="4708001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66788"/>
            <a:ext cx="9144000" cy="391212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" t="3974" r="3958" b="55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525798"/>
            <a:ext cx="3020400" cy="8072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871551"/>
            <a:ext cx="7500938" cy="4096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1337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61" r:id="rId4"/>
    <p:sldLayoutId id="2147483657" r:id="rId5"/>
    <p:sldLayoutId id="2147483658" r:id="rId6"/>
    <p:sldLayoutId id="2147483659" r:id="rId7"/>
    <p:sldLayoutId id="214748365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417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31825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00" indent="-342900" algn="l" defTabSz="914400" rtl="0" eaLnBrk="1" latinLnBrk="0" hangingPunct="1">
        <a:spcBef>
          <a:spcPts val="1134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3513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#InTheKnow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289399"/>
            <a:ext cx="7500938" cy="733537"/>
          </a:xfrm>
        </p:spPr>
        <p:txBody>
          <a:bodyPr/>
          <a:lstStyle/>
          <a:p>
            <a:r>
              <a:rPr lang="en-GB" dirty="0"/>
              <a:t>Examination into “fake news” detection, in the context of football transfer twitter content, using supervised machine learning approaches.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Mark Murtagh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Date 09/04/19</a:t>
            </a:r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Classification approach B: </a:t>
            </a:r>
          </a:p>
          <a:p>
            <a:r>
              <a:rPr lang="en-GB" dirty="0"/>
              <a:t>Separated CNN architecture. </a:t>
            </a:r>
          </a:p>
          <a:p>
            <a:r>
              <a:rPr lang="en-GB" dirty="0"/>
              <a:t>Aim to take advantage of semantically similar words using word embeddings.</a:t>
            </a:r>
          </a:p>
          <a:p>
            <a:r>
              <a:rPr lang="en-GB" dirty="0"/>
              <a:t>Take into account sequences of words.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553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Issues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Labelling implementation, correctly labelling. Blurry line drawn between “true” and “rumour”.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Overfitting: Small vocabulary of transfer talk from tweets gathered. Lot of retweets. Learned player club relationships.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2844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Approach A</a:t>
            </a:r>
          </a:p>
          <a:p>
            <a:pPr lvl="1"/>
            <a:r>
              <a:rPr lang="en-GB" dirty="0"/>
              <a:t>Simple model showed less overfitting.</a:t>
            </a:r>
          </a:p>
          <a:p>
            <a:pPr lvl="1"/>
            <a:r>
              <a:rPr lang="en-GB" dirty="0"/>
              <a:t>High accuracy scores in testing (≈ 0.80 ) and significantly lower loss that other architectures.</a:t>
            </a:r>
          </a:p>
          <a:p>
            <a:r>
              <a:rPr lang="en-GB" dirty="0"/>
              <a:t>Approach B</a:t>
            </a:r>
          </a:p>
          <a:p>
            <a:pPr lvl="1"/>
            <a:r>
              <a:rPr lang="en-GB" dirty="0"/>
              <a:t>Vocabulary size not big enough to take advantage of word embeddings. </a:t>
            </a:r>
          </a:p>
          <a:p>
            <a:pPr lvl="1"/>
            <a:r>
              <a:rPr lang="en-GB" dirty="0"/>
              <a:t>Varying model architectures showed poor accuracy scores ≈ 0.5</a:t>
            </a:r>
          </a:p>
          <a:p>
            <a:pPr lvl="1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2662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Simple approach more suited to test case.</a:t>
            </a:r>
          </a:p>
          <a:p>
            <a:r>
              <a:rPr lang="en-GB" dirty="0"/>
              <a:t>Different test set with larger vocabulary suited to more complex approach.</a:t>
            </a:r>
          </a:p>
          <a:p>
            <a:r>
              <a:rPr lang="en-GB" dirty="0"/>
              <a:t>Future work:</a:t>
            </a:r>
          </a:p>
          <a:p>
            <a:pPr lvl="1"/>
            <a:r>
              <a:rPr lang="en-GB" dirty="0"/>
              <a:t>Blank entity name: “</a:t>
            </a:r>
            <a:r>
              <a:rPr lang="en-GB" i="1" dirty="0"/>
              <a:t>A̶r̶s̶e̶n̶a̶l̶  X makes bid for </a:t>
            </a:r>
            <a:r>
              <a:rPr lang="en-GB" dirty="0" err="1"/>
              <a:t>K̶a̶r̶i̶m</a:t>
            </a:r>
            <a:r>
              <a:rPr lang="en-GB" dirty="0"/>
              <a:t>̶ ̶B̶e̶n̶z̶e̶m̶a̶  Y</a:t>
            </a:r>
            <a:r>
              <a:rPr lang="en-GB" i="1" dirty="0"/>
              <a:t>”</a:t>
            </a:r>
          </a:p>
          <a:p>
            <a:pPr lvl="1"/>
            <a:r>
              <a:rPr lang="en-GB" dirty="0"/>
              <a:t>Same approach on different corpus.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8537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131618"/>
            <a:ext cx="7500939" cy="647363"/>
          </a:xfrm>
        </p:spPr>
        <p:txBody>
          <a:bodyPr/>
          <a:lstStyle/>
          <a:p>
            <a:pPr algn="ctr"/>
            <a:r>
              <a:rPr lang="en-GB" sz="5400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73462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074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Background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Motivation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Design</a:t>
            </a:r>
          </a:p>
          <a:p>
            <a:r>
              <a:rPr lang="en-GB" dirty="0"/>
              <a:t>Implementation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Implementation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Conclusions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008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530" y="497786"/>
            <a:ext cx="7500939" cy="561600"/>
          </a:xfrm>
        </p:spPr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8675" y="3519814"/>
            <a:ext cx="7500938" cy="240144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Polarising fake news posts used to take advantage of social media ranking algorithms.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Individuals with no interest in election outcome influenced for personal financial gain.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3</a:t>
            </a:fld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38FD4-8F5F-444B-99D8-B4A629923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76" y="1680477"/>
            <a:ext cx="2438400" cy="1511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CA214D-4E4C-EA42-9A6F-C3E764A18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924" y="1680477"/>
            <a:ext cx="2438400" cy="1479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0A5F31-C4EF-5C40-B65B-8C72AEA93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047" y="1648727"/>
            <a:ext cx="27178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9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715513E-FA7F-EF49-A202-4BB2F590C8E5}"/>
              </a:ext>
            </a:extLst>
          </p:cNvPr>
          <p:cNvSpPr txBox="1"/>
          <p:nvPr/>
        </p:nvSpPr>
        <p:spPr>
          <a:xfrm>
            <a:off x="1437361" y="3013501"/>
            <a:ext cx="6269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</a:rPr>
              <a:t>What does this have to do with </a:t>
            </a:r>
          </a:p>
          <a:p>
            <a:pPr algn="ctr"/>
            <a:r>
              <a:rPr lang="en-GB" sz="3600" b="1" dirty="0">
                <a:solidFill>
                  <a:schemeClr val="bg1"/>
                </a:solidFill>
              </a:rPr>
              <a:t>football transfer rumours ?</a:t>
            </a:r>
          </a:p>
        </p:txBody>
      </p:sp>
    </p:spTree>
    <p:extLst>
      <p:ext uri="{BB962C8B-B14F-4D97-AF65-F5344CB8AC3E}">
        <p14:creationId xmlns:p14="http://schemas.microsoft.com/office/powerpoint/2010/main" val="369562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Fake news code of conduct vague, no automated approach suggested.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Football transfer rumour speculation on Twitter has been prevalent for years.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Fake news tactics used in US Election have been used in this space.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Sensationalised headlines, statements used to misinform and re-direct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933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Research Question: </a:t>
            </a:r>
            <a:r>
              <a:rPr lang="en-GB" dirty="0"/>
              <a:t>“To what extent can supervised machine learning approaches be used to predict the accuracy of a Tweet or Twitter account, in relation to a football transfer?”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403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7</a:t>
            </a:fld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7B6CB5-F0ED-3E48-9895-4FE91C899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61" y="1600214"/>
            <a:ext cx="6177877" cy="47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39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Data gathering done using scraping and Twitter API “work around”.</a:t>
            </a:r>
          </a:p>
          <a:p>
            <a:r>
              <a:rPr lang="en-GB" dirty="0"/>
              <a:t>Labelling done using custom scripts which used NER and cross referenced with confirmed transfers of that window.</a:t>
            </a:r>
          </a:p>
          <a:p>
            <a:r>
              <a:rPr lang="en-GB" dirty="0"/>
              <a:t>Two different approaches to classification. 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444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Classification approach A: (Bag of words)</a:t>
            </a:r>
          </a:p>
          <a:p>
            <a:r>
              <a:rPr lang="en-GB" dirty="0"/>
              <a:t>Represented tweets texts as n-grams. Simple MLP architecture for model. </a:t>
            </a:r>
          </a:p>
          <a:p>
            <a:r>
              <a:rPr lang="en-GB" dirty="0"/>
              <a:t>Easy to train, effective.</a:t>
            </a:r>
          </a:p>
          <a:p>
            <a:r>
              <a:rPr lang="en-GB" dirty="0"/>
              <a:t>Discards important information like word ordering, semantics, grammar.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7033476"/>
      </p:ext>
    </p:extLst>
  </p:cSld>
  <p:clrMapOvr>
    <a:masterClrMapping/>
  </p:clrMapOvr>
</p:sld>
</file>

<file path=ppt/theme/theme1.xml><?xml version="1.0" encoding="utf-8"?>
<a:theme xmlns:a="http://schemas.openxmlformats.org/drawingml/2006/main" name="Trinity_PPT_Calibri_Option1">
  <a:themeElements>
    <a:clrScheme name="Trinity Colleg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Trinity_PPT_Calibri_Option1</Template>
  <TotalTime>103</TotalTime>
  <Words>450</Words>
  <Application>Microsoft Macintosh PowerPoint</Application>
  <PresentationFormat>On-screen Show (4:3)</PresentationFormat>
  <Paragraphs>73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Trinity_PPT_Calibri_Option1</vt:lpstr>
      <vt:lpstr>#InTheKnow</vt:lpstr>
      <vt:lpstr>Overview</vt:lpstr>
      <vt:lpstr>Background</vt:lpstr>
      <vt:lpstr>PowerPoint Presentation</vt:lpstr>
      <vt:lpstr>Motivation</vt:lpstr>
      <vt:lpstr>Motivation</vt:lpstr>
      <vt:lpstr>Design</vt:lpstr>
      <vt:lpstr>Implementation</vt:lpstr>
      <vt:lpstr>Implementation</vt:lpstr>
      <vt:lpstr>Implementation</vt:lpstr>
      <vt:lpstr>Implementation Issues</vt:lpstr>
      <vt:lpstr>Evaluation</vt:lpstr>
      <vt:lpstr>Conclusions</vt:lpstr>
      <vt:lpstr>Questions 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— Calibri Bold 26pt</dc:title>
  <dc:creator>Administrator</dc:creator>
  <cp:lastModifiedBy>Mark Murtagh</cp:lastModifiedBy>
  <cp:revision>49</cp:revision>
  <cp:lastPrinted>2014-12-16T10:33:11Z</cp:lastPrinted>
  <dcterms:created xsi:type="dcterms:W3CDTF">2015-04-21T16:55:16Z</dcterms:created>
  <dcterms:modified xsi:type="dcterms:W3CDTF">2019-04-04T21:19:15Z</dcterms:modified>
</cp:coreProperties>
</file>