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D2C0B-CF52-4C8C-8AF2-6BCACE1F443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AA64ECF3-5EA5-46C4-953F-07DA53F2E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6B3C34EF-D7B4-4255-95C8-153C60CD835B}"/>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D2F309D9-94E8-4C36-852A-9E578F0456B1}"/>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CD31835E-6823-48AC-9BB6-B461D6B72696}"/>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327084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C01CE-4DF3-458D-BE82-249A14342C0B}"/>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784317BD-735A-4939-88C9-81E1A45F38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D0E8CE2-BA5F-48A4-B799-8F16864BB333}"/>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DB3CF4E1-EB28-401D-BEBC-5FD8471008F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2722A77-E426-4D6C-A0CC-77E08FAD1653}"/>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247063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281770-EB32-44EE-BC06-50EBEF6A69C0}"/>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26E1DF47-0866-4288-96F4-D3233F64ADE0}"/>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B1F6360-406E-4635-8CF0-A1DA1CB2E2DE}"/>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1779DAC2-1908-49F5-AB49-91E7D43283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C17CF779-A48A-4621-9FC6-75B2E357B9D9}"/>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18771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34435-7595-4E09-A162-C136F8CEB0FD}"/>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0543C396-873A-42D8-9469-69AA260CD54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89527A5E-B321-4B90-9879-E6027F32C597}"/>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2CFBFC8B-A311-4395-A891-2D7504495C92}"/>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850A4157-3284-449D-A7A5-14E4AFC82BBD}"/>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26332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C4211-5D5C-4B85-B55E-E53EFCDD460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D92EC425-A057-4DEF-829C-F03F2BB04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89D294DD-0C6A-4E8C-BCE0-38824D9F517E}"/>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662D798D-F17C-4E85-BCC4-A067B99E8E0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407C4159-8327-4627-8011-B94343C086F1}"/>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33458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38A88-B35E-47B3-94F2-11200899D118}"/>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7F384F25-66EC-4B1F-A949-C536793D969C}"/>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99E2B1C8-0F37-46B6-A514-F5B87DF309AE}"/>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032F37F4-9478-47C2-8ADB-2265419081E2}"/>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6" name="Espaço Reservado para Rodapé 5">
            <a:extLst>
              <a:ext uri="{FF2B5EF4-FFF2-40B4-BE49-F238E27FC236}">
                <a16:creationId xmlns:a16="http://schemas.microsoft.com/office/drawing/2014/main" id="{CD64C623-5E23-4360-AA51-07561F39EBD7}"/>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83248719-E222-4511-8CDA-E1BB8092BD19}"/>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14260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CF333-B825-4A22-A8D9-D8D89DE62A1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CE546502-6E10-48DF-A37F-34F7176AE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EC58578C-C880-42D9-AAA8-C7EDC2A8725C}"/>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DEDBE629-102A-4C2A-9D69-92BD4097B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D8FEC247-15C5-401D-B56F-DC9F852E83B2}"/>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38AD2EED-2F6D-47E6-9D21-2B093AD5A582}"/>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8" name="Espaço Reservado para Rodapé 7">
            <a:extLst>
              <a:ext uri="{FF2B5EF4-FFF2-40B4-BE49-F238E27FC236}">
                <a16:creationId xmlns:a16="http://schemas.microsoft.com/office/drawing/2014/main" id="{2DBA87F8-5A99-46DC-B853-656648D6715D}"/>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83FD007D-39A4-4332-AE8D-85144C1C2541}"/>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322794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8F2EF-FCEB-4CAB-8074-F6254D5BC4B4}"/>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006E529C-9950-40D4-857A-75D6DC3E2CE2}"/>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4" name="Espaço Reservado para Rodapé 3">
            <a:extLst>
              <a:ext uri="{FF2B5EF4-FFF2-40B4-BE49-F238E27FC236}">
                <a16:creationId xmlns:a16="http://schemas.microsoft.com/office/drawing/2014/main" id="{5E170827-FC2D-41D2-9712-3292B135EC13}"/>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35DB9DC6-0D57-4178-9E88-7A0910D6A838}"/>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337686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3EB0C49-8A51-4B64-9E1F-A4531DBF5865}"/>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3" name="Espaço Reservado para Rodapé 2">
            <a:extLst>
              <a:ext uri="{FF2B5EF4-FFF2-40B4-BE49-F238E27FC236}">
                <a16:creationId xmlns:a16="http://schemas.microsoft.com/office/drawing/2014/main" id="{E2B37AC2-702D-4FA2-80C1-1D10B9759D29}"/>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33DE1D61-9496-466C-9759-EE2ED8D69E74}"/>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230635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C4793-E456-4C79-8AF6-A59695E871E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CAA3C24E-5F39-444A-AB2B-4A54C50EE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F4FC265A-EE5E-4E40-89AE-DD6533424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C937603-550C-4C6D-AA24-599821A0D830}"/>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6" name="Espaço Reservado para Rodapé 5">
            <a:extLst>
              <a:ext uri="{FF2B5EF4-FFF2-40B4-BE49-F238E27FC236}">
                <a16:creationId xmlns:a16="http://schemas.microsoft.com/office/drawing/2014/main" id="{4F0556BB-3D98-4A24-923D-7EA0A2F6D5F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CE46322-FF80-4A9A-A648-3BC633FF8DE4}"/>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126726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2534D-5E5C-4D0F-B2B1-60FEC545975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52DD44D9-6591-42AB-9ED2-99C5944B0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1B86CF0D-7F8D-49BA-8196-EC6772FB7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B8EE405-253C-471F-890D-26D5512A84F8}"/>
              </a:ext>
            </a:extLst>
          </p:cNvPr>
          <p:cNvSpPr>
            <a:spLocks noGrp="1"/>
          </p:cNvSpPr>
          <p:nvPr>
            <p:ph type="dt" sz="half" idx="10"/>
          </p:nvPr>
        </p:nvSpPr>
        <p:spPr/>
        <p:txBody>
          <a:bodyPr/>
          <a:lstStyle/>
          <a:p>
            <a:fld id="{9F11E707-2EF4-4699-B0D7-02D87533E22D}" type="datetimeFigureOut">
              <a:rPr lang="en-US" smtClean="0"/>
              <a:t>9/9/2018</a:t>
            </a:fld>
            <a:endParaRPr lang="en-US"/>
          </a:p>
        </p:txBody>
      </p:sp>
      <p:sp>
        <p:nvSpPr>
          <p:cNvPr id="6" name="Espaço Reservado para Rodapé 5">
            <a:extLst>
              <a:ext uri="{FF2B5EF4-FFF2-40B4-BE49-F238E27FC236}">
                <a16:creationId xmlns:a16="http://schemas.microsoft.com/office/drawing/2014/main" id="{3AEDAA52-83B9-44CC-8E5A-B733C293738C}"/>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5517AAF5-80AB-4FA1-A9D9-667C322AFB2B}"/>
              </a:ext>
            </a:extLst>
          </p:cNvPr>
          <p:cNvSpPr>
            <a:spLocks noGrp="1"/>
          </p:cNvSpPr>
          <p:nvPr>
            <p:ph type="sldNum" sz="quarter" idx="12"/>
          </p:nvPr>
        </p:nvSpPr>
        <p:spPr/>
        <p:txBody>
          <a:bodyPr/>
          <a:lstStyle/>
          <a:p>
            <a:fld id="{1A42DD4A-4249-4E49-B438-F4F7B58FCC2E}" type="slidenum">
              <a:rPr lang="en-US" smtClean="0"/>
              <a:t>‹nº›</a:t>
            </a:fld>
            <a:endParaRPr lang="en-US"/>
          </a:p>
        </p:txBody>
      </p:sp>
    </p:spTree>
    <p:extLst>
      <p:ext uri="{BB962C8B-B14F-4D97-AF65-F5344CB8AC3E}">
        <p14:creationId xmlns:p14="http://schemas.microsoft.com/office/powerpoint/2010/main" val="103719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E9DAB50-F6FB-40E0-A067-03E3973A5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9517AB39-B028-4C3D-99F5-BFC99FC5B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89444931-10D8-4012-9262-53EAA8233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1E707-2EF4-4699-B0D7-02D87533E22D}" type="datetimeFigureOut">
              <a:rPr lang="en-US" smtClean="0"/>
              <a:t>9/9/2018</a:t>
            </a:fld>
            <a:endParaRPr lang="en-US"/>
          </a:p>
        </p:txBody>
      </p:sp>
      <p:sp>
        <p:nvSpPr>
          <p:cNvPr id="5" name="Espaço Reservado para Rodapé 4">
            <a:extLst>
              <a:ext uri="{FF2B5EF4-FFF2-40B4-BE49-F238E27FC236}">
                <a16:creationId xmlns:a16="http://schemas.microsoft.com/office/drawing/2014/main" id="{CB4015A7-8AEC-4420-90C5-BB9BF406E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D120FADA-8F7B-473F-952A-2DE1BBFAA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2DD4A-4249-4E49-B438-F4F7B58FCC2E}" type="slidenum">
              <a:rPr lang="en-US" smtClean="0"/>
              <a:t>‹nº›</a:t>
            </a:fld>
            <a:endParaRPr lang="en-US"/>
          </a:p>
        </p:txBody>
      </p:sp>
    </p:spTree>
    <p:extLst>
      <p:ext uri="{BB962C8B-B14F-4D97-AF65-F5344CB8AC3E}">
        <p14:creationId xmlns:p14="http://schemas.microsoft.com/office/powerpoint/2010/main" val="301679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adafruit.com/adafruit-spi-fram-breakout/overview"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hyperlink" Target="https://www.usinainfo.com.br/arduino-e-eletroeletronica/modulo-de-memoria-fram-fm24c04b-com-maior-eficiencia-que-eeprom-retencao-de-dados-por-ate-38-anos--4466.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6FF9D-7FE0-4A6F-9A93-1926E68E6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74" y="235670"/>
            <a:ext cx="2972586" cy="2229440"/>
          </a:xfrm>
          <a:prstGeom prst="rect">
            <a:avLst/>
          </a:prstGeom>
        </p:spPr>
      </p:pic>
      <p:sp>
        <p:nvSpPr>
          <p:cNvPr id="6" name="Retângulo 5">
            <a:extLst>
              <a:ext uri="{FF2B5EF4-FFF2-40B4-BE49-F238E27FC236}">
                <a16:creationId xmlns:a16="http://schemas.microsoft.com/office/drawing/2014/main" id="{0A56C241-2233-4638-9BDF-926E29EF6B09}"/>
              </a:ext>
            </a:extLst>
          </p:cNvPr>
          <p:cNvSpPr/>
          <p:nvPr/>
        </p:nvSpPr>
        <p:spPr>
          <a:xfrm>
            <a:off x="6096000" y="7012"/>
            <a:ext cx="6096000" cy="830997"/>
          </a:xfrm>
          <a:prstGeom prst="rect">
            <a:avLst/>
          </a:prstGeom>
        </p:spPr>
        <p:txBody>
          <a:bodyPr>
            <a:spAutoFit/>
          </a:bodyPr>
          <a:lstStyle/>
          <a:p>
            <a:r>
              <a:rPr lang="en-US" sz="1200" dirty="0"/>
              <a:t>This particular FRAM chip has 64 Kbits (8 </a:t>
            </a:r>
            <a:r>
              <a:rPr lang="en-US" sz="1200" dirty="0" err="1"/>
              <a:t>KBytes</a:t>
            </a:r>
            <a:r>
              <a:rPr lang="en-US" sz="1200" dirty="0"/>
              <a:t>) of storage, interfaces using SPI, and can run at up to 20MHz SPI rates. Each byte can be read and written instantaneously (like SRAM) but will keep the memory for 95 years at room temperature. Each byte can be read/written 10,000,000,000,000 times so you don't have to worry too much about wear leveling. </a:t>
            </a:r>
          </a:p>
        </p:txBody>
      </p:sp>
      <p:sp>
        <p:nvSpPr>
          <p:cNvPr id="7" name="Retângulo 6">
            <a:extLst>
              <a:ext uri="{FF2B5EF4-FFF2-40B4-BE49-F238E27FC236}">
                <a16:creationId xmlns:a16="http://schemas.microsoft.com/office/drawing/2014/main" id="{D9A23E89-BFA5-4F2C-A911-E5F84A19E481}"/>
              </a:ext>
            </a:extLst>
          </p:cNvPr>
          <p:cNvSpPr/>
          <p:nvPr/>
        </p:nvSpPr>
        <p:spPr>
          <a:xfrm>
            <a:off x="6096000" y="775813"/>
            <a:ext cx="6096000" cy="3416320"/>
          </a:xfrm>
          <a:prstGeom prst="rect">
            <a:avLst/>
          </a:prstGeom>
        </p:spPr>
        <p:txBody>
          <a:bodyPr>
            <a:spAutoFit/>
          </a:bodyPr>
          <a:lstStyle/>
          <a:p>
            <a:r>
              <a:rPr lang="en-US" sz="1200" b="1" dirty="0"/>
              <a:t>Power Pins:</a:t>
            </a:r>
          </a:p>
          <a:p>
            <a:r>
              <a:rPr lang="en-US" sz="1200" dirty="0"/>
              <a:t>VCC - this is the power pin. Since the chip uses 3-5VDC you should pick whatever the logic voltage you're using. For most Arduino's that's 5V. </a:t>
            </a:r>
          </a:p>
          <a:p>
            <a:r>
              <a:rPr lang="en-US" sz="1200" dirty="0"/>
              <a:t>GND - common ground for power and logic</a:t>
            </a:r>
          </a:p>
          <a:p>
            <a:endParaRPr lang="en-US" sz="1200" dirty="0"/>
          </a:p>
          <a:p>
            <a:r>
              <a:rPr lang="en-US" sz="1200" b="1" dirty="0"/>
              <a:t>SPI Logic pins:</a:t>
            </a:r>
          </a:p>
          <a:p>
            <a:r>
              <a:rPr lang="en-US" sz="1200" dirty="0"/>
              <a:t>All pins are 3-5V compliant and use whatever logic level is on VCC</a:t>
            </a:r>
          </a:p>
          <a:p>
            <a:r>
              <a:rPr lang="en-US" sz="1200" dirty="0"/>
              <a:t>HOLD - this is a 'wait' pin for the SPI bus. When pulled low, it puts the SPI bus on hold. This is different than the CS pin because it </a:t>
            </a:r>
            <a:r>
              <a:rPr lang="en-US" sz="1200" dirty="0" err="1"/>
              <a:t>doesnt</a:t>
            </a:r>
            <a:r>
              <a:rPr lang="en-US" sz="1200" dirty="0"/>
              <a:t> stop the current transaction. Its good if you want to talk to other SPI devices and stream data back and forth without stopping and starting transactions.</a:t>
            </a:r>
          </a:p>
          <a:p>
            <a:r>
              <a:rPr lang="en-US" sz="1200" dirty="0"/>
              <a:t>SCK - This is the SPI clock pin, its an input to the chip</a:t>
            </a:r>
          </a:p>
          <a:p>
            <a:r>
              <a:rPr lang="en-US" sz="1200" dirty="0"/>
              <a:t>MISO - this is the Master In Slave Out pin, for data sent from the FRAM to your processor</a:t>
            </a:r>
          </a:p>
          <a:p>
            <a:r>
              <a:rPr lang="en-US" sz="1200" dirty="0"/>
              <a:t>MOSI - this is the Master Out Slave In pin, for data sent from your processor to the FRAM</a:t>
            </a:r>
          </a:p>
          <a:p>
            <a:r>
              <a:rPr lang="en-US" sz="1200" dirty="0"/>
              <a:t>CS - this is the chip select pin, drop it low to start an SPI transaction. Its an input to the chip</a:t>
            </a:r>
          </a:p>
          <a:p>
            <a:r>
              <a:rPr lang="en-US" sz="1200" dirty="0"/>
              <a:t>WP - Write Protect pin. This is used to write protect the status register only! This pin does not directly affect write protection for the entire chip. Instead, it protects the block-protect register which is configured however you want (sometimes only half the FRAM is protected)</a:t>
            </a:r>
          </a:p>
        </p:txBody>
      </p:sp>
      <p:sp>
        <p:nvSpPr>
          <p:cNvPr id="8" name="Retângulo 7">
            <a:extLst>
              <a:ext uri="{FF2B5EF4-FFF2-40B4-BE49-F238E27FC236}">
                <a16:creationId xmlns:a16="http://schemas.microsoft.com/office/drawing/2014/main" id="{7CF9FCF0-AFF3-48B5-AE92-4582C98E7DB4}"/>
              </a:ext>
            </a:extLst>
          </p:cNvPr>
          <p:cNvSpPr/>
          <p:nvPr/>
        </p:nvSpPr>
        <p:spPr>
          <a:xfrm>
            <a:off x="6096000" y="4228275"/>
            <a:ext cx="6096000" cy="2308324"/>
          </a:xfrm>
          <a:prstGeom prst="rect">
            <a:avLst/>
          </a:prstGeom>
        </p:spPr>
        <p:txBody>
          <a:bodyPr>
            <a:spAutoFit/>
          </a:bodyPr>
          <a:lstStyle/>
          <a:p>
            <a:pPr>
              <a:buFont typeface="Arial" panose="020B0604020202020204" pitchFamily="34" charset="0"/>
              <a:buChar char="•"/>
            </a:pPr>
            <a:r>
              <a:rPr lang="en-US" sz="1200" b="0" i="0" u="none" strike="noStrike" dirty="0">
                <a:solidFill>
                  <a:srgbClr val="333333"/>
                </a:solidFill>
                <a:effectLst/>
                <a:latin typeface="proxima nova"/>
              </a:rPr>
              <a:t>Connect </a:t>
            </a:r>
            <a:r>
              <a:rPr lang="en-US" sz="1200" b="1" i="0" u="none" strike="noStrike" dirty="0" err="1">
                <a:solidFill>
                  <a:srgbClr val="333333"/>
                </a:solidFill>
                <a:effectLst/>
                <a:latin typeface="proxima nova"/>
              </a:rPr>
              <a:t>Vcc</a:t>
            </a:r>
            <a:r>
              <a:rPr lang="en-US" sz="1200" b="0" i="0" u="none" strike="noStrike" dirty="0">
                <a:solidFill>
                  <a:srgbClr val="333333"/>
                </a:solidFill>
                <a:effectLst/>
                <a:latin typeface="proxima nova"/>
              </a:rPr>
              <a:t> to the power supply, 3V or 5V is fine. Use the same voltage that the microcontroller logic is based off of. For most Arduinos, that is 5V</a:t>
            </a:r>
            <a:br>
              <a:rPr lang="en-US" sz="1200" b="0" i="0" u="none" strike="noStrike" dirty="0">
                <a:solidFill>
                  <a:srgbClr val="333333"/>
                </a:solidFill>
                <a:effectLst/>
                <a:latin typeface="proxima nova"/>
              </a:rPr>
            </a:br>
            <a:endParaRPr lang="en-US" sz="1200" b="0" i="0" u="none" strike="noStrike" dirty="0">
              <a:solidFill>
                <a:srgbClr val="333333"/>
              </a:solidFill>
              <a:effectLst/>
              <a:latin typeface="proxima nova"/>
            </a:endParaRPr>
          </a:p>
          <a:p>
            <a:pPr>
              <a:buFont typeface="Arial" panose="020B0604020202020204" pitchFamily="34" charset="0"/>
              <a:buChar char="•"/>
            </a:pPr>
            <a:r>
              <a:rPr lang="en-US" sz="1200" b="0" i="0" u="none" strike="noStrike" dirty="0">
                <a:solidFill>
                  <a:srgbClr val="333333"/>
                </a:solidFill>
                <a:effectLst/>
                <a:latin typeface="proxima nova"/>
              </a:rPr>
              <a:t>Connect </a:t>
            </a:r>
            <a:r>
              <a:rPr lang="en-US" sz="1200" b="1" i="0" u="none" strike="noStrike" dirty="0">
                <a:solidFill>
                  <a:srgbClr val="333333"/>
                </a:solidFill>
                <a:effectLst/>
                <a:latin typeface="proxima nova"/>
              </a:rPr>
              <a:t>GND </a:t>
            </a:r>
            <a:r>
              <a:rPr lang="en-US" sz="1200" b="0" i="0" u="none" strike="noStrike" dirty="0">
                <a:solidFill>
                  <a:srgbClr val="333333"/>
                </a:solidFill>
                <a:effectLst/>
                <a:latin typeface="proxima nova"/>
              </a:rPr>
              <a:t>to common power/data ground</a:t>
            </a:r>
          </a:p>
          <a:p>
            <a:pPr>
              <a:buFont typeface="Arial" panose="020B0604020202020204" pitchFamily="34" charset="0"/>
              <a:buChar char="•"/>
            </a:pPr>
            <a:r>
              <a:rPr lang="en-US" sz="1200" b="0" i="0" u="none" strike="noStrike" dirty="0">
                <a:solidFill>
                  <a:srgbClr val="333333"/>
                </a:solidFill>
                <a:effectLst/>
                <a:latin typeface="proxima nova"/>
              </a:rPr>
              <a:t>Connect the </a:t>
            </a:r>
            <a:r>
              <a:rPr lang="en-US" sz="1200" b="1" i="0" u="none" strike="noStrike" dirty="0">
                <a:solidFill>
                  <a:srgbClr val="333333"/>
                </a:solidFill>
                <a:effectLst/>
                <a:latin typeface="proxima nova"/>
              </a:rPr>
              <a:t>SCK</a:t>
            </a:r>
            <a:r>
              <a:rPr lang="en-US" sz="1200" b="0" i="0" u="none" strike="noStrike" dirty="0">
                <a:solidFill>
                  <a:srgbClr val="333333"/>
                </a:solidFill>
                <a:effectLst/>
                <a:latin typeface="proxima nova"/>
              </a:rPr>
              <a:t> pin to the SPI clock pin on your Arduino. We'll be using </a:t>
            </a:r>
            <a:r>
              <a:rPr lang="en-US" sz="1200" b="1" i="0" u="none" strike="noStrike" dirty="0">
                <a:solidFill>
                  <a:srgbClr val="333333"/>
                </a:solidFill>
                <a:effectLst/>
                <a:latin typeface="proxima nova"/>
              </a:rPr>
              <a:t>Digital #13</a:t>
            </a:r>
            <a:r>
              <a:rPr lang="en-US" sz="1200" b="0" i="0" u="none" strike="noStrike" dirty="0">
                <a:solidFill>
                  <a:srgbClr val="333333"/>
                </a:solidFill>
                <a:effectLst/>
                <a:latin typeface="proxima nova"/>
              </a:rPr>
              <a:t> which is also the hardware SPI pin on an Uno </a:t>
            </a:r>
          </a:p>
          <a:p>
            <a:pPr>
              <a:buFont typeface="Arial" panose="020B0604020202020204" pitchFamily="34" charset="0"/>
              <a:buChar char="•"/>
            </a:pPr>
            <a:r>
              <a:rPr lang="en-US" sz="1200" b="0" i="0" u="none" strike="noStrike" dirty="0">
                <a:solidFill>
                  <a:srgbClr val="333333"/>
                </a:solidFill>
                <a:effectLst/>
                <a:latin typeface="proxima nova"/>
              </a:rPr>
              <a:t>Connect the </a:t>
            </a:r>
            <a:r>
              <a:rPr lang="en-US" sz="1200" b="1" i="0" u="none" strike="noStrike" dirty="0">
                <a:solidFill>
                  <a:srgbClr val="333333"/>
                </a:solidFill>
                <a:effectLst/>
                <a:latin typeface="proxima nova"/>
              </a:rPr>
              <a:t>MISO</a:t>
            </a:r>
            <a:r>
              <a:rPr lang="en-US" sz="1200" b="0" i="0" u="none" strike="noStrike" dirty="0">
                <a:solidFill>
                  <a:srgbClr val="333333"/>
                </a:solidFill>
                <a:effectLst/>
                <a:latin typeface="proxima nova"/>
              </a:rPr>
              <a:t> pin to the SPI MISO pin on your Arduino. We'll be using </a:t>
            </a:r>
            <a:r>
              <a:rPr lang="en-US" sz="1200" b="1" i="0" u="none" strike="noStrike" dirty="0">
                <a:solidFill>
                  <a:srgbClr val="333333"/>
                </a:solidFill>
                <a:effectLst/>
                <a:latin typeface="proxima nova"/>
              </a:rPr>
              <a:t>Digital #12</a:t>
            </a:r>
            <a:r>
              <a:rPr lang="en-US" sz="1200" b="0" i="0" u="none" strike="noStrike" dirty="0">
                <a:solidFill>
                  <a:srgbClr val="333333"/>
                </a:solidFill>
                <a:effectLst/>
                <a:latin typeface="proxima nova"/>
              </a:rPr>
              <a:t> which is also the hardware SPI pin on an Uno.</a:t>
            </a:r>
          </a:p>
          <a:p>
            <a:pPr>
              <a:buFont typeface="Arial" panose="020B0604020202020204" pitchFamily="34" charset="0"/>
              <a:buChar char="•"/>
            </a:pPr>
            <a:r>
              <a:rPr lang="en-US" sz="1200" b="0" i="0" u="none" strike="noStrike" dirty="0">
                <a:solidFill>
                  <a:srgbClr val="333333"/>
                </a:solidFill>
                <a:effectLst/>
                <a:latin typeface="proxima nova"/>
              </a:rPr>
              <a:t>Connect the </a:t>
            </a:r>
            <a:r>
              <a:rPr lang="en-US" sz="1200" b="1" i="0" u="none" strike="noStrike" dirty="0">
                <a:solidFill>
                  <a:srgbClr val="333333"/>
                </a:solidFill>
                <a:effectLst/>
                <a:latin typeface="proxima nova"/>
              </a:rPr>
              <a:t>MOSI</a:t>
            </a:r>
            <a:r>
              <a:rPr lang="en-US" sz="1200" b="0" i="0" u="none" strike="noStrike" dirty="0">
                <a:solidFill>
                  <a:srgbClr val="333333"/>
                </a:solidFill>
                <a:effectLst/>
                <a:latin typeface="proxima nova"/>
              </a:rPr>
              <a:t> pin to the SPI MOSI pin on your Arduino. We'll be using </a:t>
            </a:r>
            <a:r>
              <a:rPr lang="en-US" sz="1200" b="1" i="0" u="none" strike="noStrike" dirty="0">
                <a:solidFill>
                  <a:srgbClr val="333333"/>
                </a:solidFill>
                <a:effectLst/>
                <a:latin typeface="proxima nova"/>
              </a:rPr>
              <a:t>Digital #11</a:t>
            </a:r>
            <a:r>
              <a:rPr lang="en-US" sz="1200" b="0" i="0" u="none" strike="noStrike" dirty="0">
                <a:solidFill>
                  <a:srgbClr val="333333"/>
                </a:solidFill>
                <a:effectLst/>
                <a:latin typeface="proxima nova"/>
              </a:rPr>
              <a:t> which is also the hardware SPI pin on an Uno.</a:t>
            </a:r>
          </a:p>
          <a:p>
            <a:pPr>
              <a:buFont typeface="Arial" panose="020B0604020202020204" pitchFamily="34" charset="0"/>
              <a:buChar char="•"/>
            </a:pPr>
            <a:r>
              <a:rPr lang="en-US" sz="1200" b="0" i="0" u="none" strike="noStrike" dirty="0">
                <a:solidFill>
                  <a:srgbClr val="333333"/>
                </a:solidFill>
                <a:effectLst/>
                <a:latin typeface="proxima nova"/>
              </a:rPr>
              <a:t>Connect the CS pin to the SPI CS pin on your Arduino. We'll be using </a:t>
            </a:r>
            <a:r>
              <a:rPr lang="en-US" sz="1200" b="1" i="0" u="none" strike="noStrike" dirty="0">
                <a:solidFill>
                  <a:srgbClr val="333333"/>
                </a:solidFill>
                <a:effectLst/>
                <a:latin typeface="proxima nova"/>
              </a:rPr>
              <a:t>Digital #10</a:t>
            </a:r>
            <a:r>
              <a:rPr lang="en-US" sz="1200" b="0" i="0" u="none" strike="noStrike" dirty="0">
                <a:solidFill>
                  <a:srgbClr val="333333"/>
                </a:solidFill>
                <a:effectLst/>
                <a:latin typeface="proxima nova"/>
              </a:rPr>
              <a:t> but any pin can be used later</a:t>
            </a:r>
          </a:p>
        </p:txBody>
      </p:sp>
      <p:sp>
        <p:nvSpPr>
          <p:cNvPr id="9" name="Retângulo 8">
            <a:extLst>
              <a:ext uri="{FF2B5EF4-FFF2-40B4-BE49-F238E27FC236}">
                <a16:creationId xmlns:a16="http://schemas.microsoft.com/office/drawing/2014/main" id="{EF8A57EF-A6FD-43BE-B4C1-3231CAA6BB57}"/>
              </a:ext>
            </a:extLst>
          </p:cNvPr>
          <p:cNvSpPr/>
          <p:nvPr/>
        </p:nvSpPr>
        <p:spPr>
          <a:xfrm>
            <a:off x="291347" y="2692626"/>
            <a:ext cx="6096000" cy="923330"/>
          </a:xfrm>
          <a:prstGeom prst="rect">
            <a:avLst/>
          </a:prstGeom>
        </p:spPr>
        <p:txBody>
          <a:bodyPr>
            <a:spAutoFit/>
          </a:bodyPr>
          <a:lstStyle/>
          <a:p>
            <a:r>
              <a:rPr lang="en-US" dirty="0">
                <a:hlinkClick r:id="rId3"/>
              </a:rPr>
              <a:t>https://learn.adafruit.com/adafruit-spi-fram-breakout/overview</a:t>
            </a:r>
            <a:endParaRPr lang="en-US" dirty="0"/>
          </a:p>
          <a:p>
            <a:endParaRPr lang="en-US" dirty="0"/>
          </a:p>
        </p:txBody>
      </p:sp>
      <p:sp>
        <p:nvSpPr>
          <p:cNvPr id="2" name="Retângulo 1">
            <a:extLst>
              <a:ext uri="{FF2B5EF4-FFF2-40B4-BE49-F238E27FC236}">
                <a16:creationId xmlns:a16="http://schemas.microsoft.com/office/drawing/2014/main" id="{978CA890-8376-4942-9F8E-3201085E0530}"/>
              </a:ext>
            </a:extLst>
          </p:cNvPr>
          <p:cNvSpPr/>
          <p:nvPr/>
        </p:nvSpPr>
        <p:spPr>
          <a:xfrm>
            <a:off x="291347" y="3581063"/>
            <a:ext cx="6096000" cy="2308324"/>
          </a:xfrm>
          <a:prstGeom prst="rect">
            <a:avLst/>
          </a:prstGeom>
        </p:spPr>
        <p:txBody>
          <a:bodyPr>
            <a:spAutoFit/>
          </a:bodyPr>
          <a:lstStyle/>
          <a:p>
            <a:r>
              <a:rPr lang="en-US" dirty="0">
                <a:hlinkClick r:id="rId4"/>
              </a:rPr>
              <a:t>R$ 28 </a:t>
            </a:r>
            <a:r>
              <a:rPr lang="en-US" dirty="0" err="1">
                <a:hlinkClick r:id="rId4"/>
              </a:rPr>
              <a:t>reais</a:t>
            </a:r>
            <a:r>
              <a:rPr lang="en-US" dirty="0">
                <a:hlinkClick r:id="rId4"/>
              </a:rPr>
              <a:t> </a:t>
            </a:r>
            <a:r>
              <a:rPr lang="en-US" dirty="0" err="1">
                <a:hlinkClick r:id="rId4"/>
              </a:rPr>
              <a:t>pronta</a:t>
            </a:r>
            <a:r>
              <a:rPr lang="en-US" dirty="0">
                <a:hlinkClick r:id="rId4"/>
              </a:rPr>
              <a:t> </a:t>
            </a:r>
            <a:r>
              <a:rPr lang="en-US" dirty="0" err="1">
                <a:hlinkClick r:id="rId4"/>
              </a:rPr>
              <a:t>entrega</a:t>
            </a:r>
            <a:r>
              <a:rPr lang="en-US" dirty="0">
                <a:hlinkClick r:id="rId4"/>
              </a:rPr>
              <a:t> !!!!</a:t>
            </a:r>
          </a:p>
          <a:p>
            <a:endParaRPr lang="en-US" dirty="0">
              <a:hlinkClick r:id="rId4"/>
            </a:endParaRPr>
          </a:p>
          <a:p>
            <a:endParaRPr lang="en-US" dirty="0">
              <a:hlinkClick r:id="rId4"/>
            </a:endParaRPr>
          </a:p>
          <a:p>
            <a:r>
              <a:rPr lang="en-US" dirty="0">
                <a:hlinkClick r:id="rId4"/>
              </a:rPr>
              <a:t>https://www.usinainfo.com.br/arduino-e-eletroeletronica/modulo-de-memoria-fram-fm24c04b-com-maior-eficiencia-que-eeprom-retencao-de-dados-por-ate-38-anos--4466.html</a:t>
            </a:r>
            <a:endParaRPr lang="en-US" dirty="0"/>
          </a:p>
          <a:p>
            <a:endParaRPr lang="en-US" dirty="0"/>
          </a:p>
        </p:txBody>
      </p:sp>
      <p:pic>
        <p:nvPicPr>
          <p:cNvPr id="4" name="Imagem 3">
            <a:extLst>
              <a:ext uri="{FF2B5EF4-FFF2-40B4-BE49-F238E27FC236}">
                <a16:creationId xmlns:a16="http://schemas.microsoft.com/office/drawing/2014/main" id="{ACA1AC78-0FFF-4189-B52F-4FDBC8E38458}"/>
              </a:ext>
            </a:extLst>
          </p:cNvPr>
          <p:cNvPicPr>
            <a:picLocks noChangeAspect="1"/>
          </p:cNvPicPr>
          <p:nvPr/>
        </p:nvPicPr>
        <p:blipFill>
          <a:blip r:embed="rId5"/>
          <a:stretch>
            <a:fillRect/>
          </a:stretch>
        </p:blipFill>
        <p:spPr>
          <a:xfrm>
            <a:off x="3407567" y="385046"/>
            <a:ext cx="2467125" cy="1167133"/>
          </a:xfrm>
          <a:prstGeom prst="rect">
            <a:avLst/>
          </a:prstGeom>
        </p:spPr>
      </p:pic>
    </p:spTree>
    <p:extLst>
      <p:ext uri="{BB962C8B-B14F-4D97-AF65-F5344CB8AC3E}">
        <p14:creationId xmlns:p14="http://schemas.microsoft.com/office/powerpoint/2010/main" val="183947804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392</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proxima nova</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Sidnei Conradt</dc:creator>
  <cp:lastModifiedBy>Sidnei Conradt</cp:lastModifiedBy>
  <cp:revision>3</cp:revision>
  <dcterms:created xsi:type="dcterms:W3CDTF">2018-09-09T10:16:59Z</dcterms:created>
  <dcterms:modified xsi:type="dcterms:W3CDTF">2018-09-09T10:28:15Z</dcterms:modified>
</cp:coreProperties>
</file>