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502" r:id="rId2"/>
    <p:sldId id="507" r:id="rId3"/>
    <p:sldId id="556" r:id="rId4"/>
    <p:sldId id="553" r:id="rId5"/>
    <p:sldId id="552" r:id="rId6"/>
    <p:sldId id="554" r:id="rId7"/>
    <p:sldId id="555" r:id="rId8"/>
    <p:sldId id="557" r:id="rId9"/>
    <p:sldId id="558" r:id="rId10"/>
    <p:sldId id="559" r:id="rId11"/>
    <p:sldId id="560" r:id="rId12"/>
    <p:sldId id="561" r:id="rId13"/>
    <p:sldId id="562" r:id="rId14"/>
    <p:sldId id="563" r:id="rId15"/>
    <p:sldId id="564" r:id="rId16"/>
    <p:sldId id="565" r:id="rId17"/>
    <p:sldId id="566" r:id="rId18"/>
    <p:sldId id="567" r:id="rId19"/>
    <p:sldId id="568" r:id="rId20"/>
    <p:sldId id="569" r:id="rId21"/>
    <p:sldId id="570" r:id="rId22"/>
    <p:sldId id="571" r:id="rId23"/>
    <p:sldId id="572" r:id="rId24"/>
    <p:sldId id="573" r:id="rId25"/>
    <p:sldId id="574" r:id="rId26"/>
    <p:sldId id="575" r:id="rId27"/>
    <p:sldId id="577" r:id="rId28"/>
    <p:sldId id="578" r:id="rId29"/>
    <p:sldId id="579" r:id="rId30"/>
    <p:sldId id="584" r:id="rId31"/>
    <p:sldId id="585" r:id="rId32"/>
    <p:sldId id="589" r:id="rId33"/>
    <p:sldId id="587" r:id="rId34"/>
    <p:sldId id="586" r:id="rId35"/>
    <p:sldId id="588" r:id="rId36"/>
  </p:sldIdLst>
  <p:sldSz cx="9144000" cy="5143500" type="screen16x9"/>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mn-cs"/>
      </a:defRPr>
    </a:lvl5pPr>
    <a:lvl6pPr marL="2286000" algn="l" defTabSz="914400" rtl="0" eaLnBrk="1" latinLnBrk="0" hangingPunct="1">
      <a:defRPr sz="2400" kern="1200">
        <a:solidFill>
          <a:schemeClr val="tx1"/>
        </a:solidFill>
        <a:latin typeface="Arial" charset="0"/>
        <a:ea typeface="ＭＳ Ｐゴシック" charset="-128"/>
        <a:cs typeface="+mn-cs"/>
      </a:defRPr>
    </a:lvl6pPr>
    <a:lvl7pPr marL="2743200" algn="l" defTabSz="914400" rtl="0" eaLnBrk="1" latinLnBrk="0" hangingPunct="1">
      <a:defRPr sz="2400" kern="1200">
        <a:solidFill>
          <a:schemeClr val="tx1"/>
        </a:solidFill>
        <a:latin typeface="Arial" charset="0"/>
        <a:ea typeface="ＭＳ Ｐゴシック" charset="-128"/>
        <a:cs typeface="+mn-cs"/>
      </a:defRPr>
    </a:lvl7pPr>
    <a:lvl8pPr marL="3200400" algn="l" defTabSz="914400" rtl="0" eaLnBrk="1" latinLnBrk="0" hangingPunct="1">
      <a:defRPr sz="2400" kern="1200">
        <a:solidFill>
          <a:schemeClr val="tx1"/>
        </a:solidFill>
        <a:latin typeface="Arial" charset="0"/>
        <a:ea typeface="ＭＳ Ｐゴシック" charset="-128"/>
        <a:cs typeface="+mn-cs"/>
      </a:defRPr>
    </a:lvl8pPr>
    <a:lvl9pPr marL="3657600" algn="l" defTabSz="914400" rtl="0" eaLnBrk="1" latinLnBrk="0" hangingPunct="1">
      <a:defRPr sz="24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42"/>
    <a:srgbClr val="0228D6"/>
    <a:srgbClr val="5706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3"/>
    <p:restoredTop sz="86794"/>
  </p:normalViewPr>
  <p:slideViewPr>
    <p:cSldViewPr snapToGrid="0" snapToObjects="1">
      <p:cViewPr varScale="1">
        <p:scale>
          <a:sx n="130" d="100"/>
          <a:sy n="130" d="100"/>
        </p:scale>
        <p:origin x="1416" y="184"/>
      </p:cViewPr>
      <p:guideLst>
        <p:guide orient="horz" pos="1620"/>
        <p:guide pos="2880"/>
      </p:guideLst>
    </p:cSldViewPr>
  </p:slideViewPr>
  <p:outlineViewPr>
    <p:cViewPr>
      <p:scale>
        <a:sx n="33" d="100"/>
        <a:sy n="33" d="100"/>
      </p:scale>
      <p:origin x="0" y="-930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5F297294-BF70-494D-B295-944F010BCCFA}" type="datetimeFigureOut">
              <a:rPr lang="en-US" altLang="en-US"/>
              <a:pPr/>
              <a:t>5/13/21</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5A83C38-36DF-D243-9DA9-8D14D06BD0A7}" type="slidenum">
              <a:rPr lang="en-US" altLang="en-US"/>
              <a:pPr/>
              <a:t>‹#›</a:t>
            </a:fld>
            <a:endParaRPr lang="en-US" altLang="en-US"/>
          </a:p>
        </p:txBody>
      </p:sp>
    </p:spTree>
    <p:extLst>
      <p:ext uri="{BB962C8B-B14F-4D97-AF65-F5344CB8AC3E}">
        <p14:creationId xmlns:p14="http://schemas.microsoft.com/office/powerpoint/2010/main" val="2538724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978821F-98DE-E241-8656-7F8BC651BDFF}" type="datetimeFigureOut">
              <a:rPr lang="en-US" altLang="en-US"/>
              <a:pPr/>
              <a:t>5/13/21</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B432E89-C0C2-A144-ACC0-E64B28FAC888}" type="slidenum">
              <a:rPr lang="en-US" altLang="en-US"/>
              <a:pPr/>
              <a:t>‹#›</a:t>
            </a:fld>
            <a:endParaRPr lang="en-US" altLang="en-US"/>
          </a:p>
        </p:txBody>
      </p:sp>
    </p:spTree>
    <p:extLst>
      <p:ext uri="{BB962C8B-B14F-4D97-AF65-F5344CB8AC3E}">
        <p14:creationId xmlns:p14="http://schemas.microsoft.com/office/powerpoint/2010/main" val="31868138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kumimoji="1" lang="en-US" altLang="zh-CN" dirty="0"/>
              <a:t> DAS applies per packet delay, requiring no knowledge of flow size.</a:t>
            </a:r>
          </a:p>
        </p:txBody>
      </p:sp>
      <p:sp>
        <p:nvSpPr>
          <p:cNvPr id="4" name="灯片编号占位符 3"/>
          <p:cNvSpPr>
            <a:spLocks noGrp="1"/>
          </p:cNvSpPr>
          <p:nvPr>
            <p:ph type="sldNum" sz="quarter" idx="5"/>
          </p:nvPr>
        </p:nvSpPr>
        <p:spPr/>
        <p:txBody>
          <a:bodyPr/>
          <a:lstStyle/>
          <a:p>
            <a:fld id="{4B432E89-C0C2-A144-ACC0-E64B28FAC888}" type="slidenum">
              <a:rPr lang="en-US" altLang="en-US" smtClean="0"/>
              <a:pPr/>
              <a:t>10</a:t>
            </a:fld>
            <a:endParaRPr lang="en-US" altLang="en-US"/>
          </a:p>
        </p:txBody>
      </p:sp>
    </p:spTree>
    <p:extLst>
      <p:ext uri="{BB962C8B-B14F-4D97-AF65-F5344CB8AC3E}">
        <p14:creationId xmlns:p14="http://schemas.microsoft.com/office/powerpoint/2010/main" val="3225625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500 flows</a:t>
            </a:r>
            <a:endParaRPr kumimoji="1" lang="zh-CN" altLang="en-US" dirty="0"/>
          </a:p>
        </p:txBody>
      </p:sp>
      <p:sp>
        <p:nvSpPr>
          <p:cNvPr id="4" name="灯片编号占位符 3"/>
          <p:cNvSpPr>
            <a:spLocks noGrp="1"/>
          </p:cNvSpPr>
          <p:nvPr>
            <p:ph type="sldNum" sz="quarter" idx="5"/>
          </p:nvPr>
        </p:nvSpPr>
        <p:spPr/>
        <p:txBody>
          <a:bodyPr/>
          <a:lstStyle/>
          <a:p>
            <a:fld id="{4B432E89-C0C2-A144-ACC0-E64B28FAC888}" type="slidenum">
              <a:rPr lang="en-US" altLang="en-US" smtClean="0"/>
              <a:pPr/>
              <a:t>30</a:t>
            </a:fld>
            <a:endParaRPr lang="en-US" altLang="en-US"/>
          </a:p>
        </p:txBody>
      </p:sp>
    </p:spTree>
    <p:extLst>
      <p:ext uri="{BB962C8B-B14F-4D97-AF65-F5344CB8AC3E}">
        <p14:creationId xmlns:p14="http://schemas.microsoft.com/office/powerpoint/2010/main" val="2597088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B432E89-C0C2-A144-ACC0-E64B28FAC888}" type="slidenum">
              <a:rPr lang="en-US" altLang="en-US" smtClean="0"/>
              <a:pPr/>
              <a:t>35</a:t>
            </a:fld>
            <a:endParaRPr lang="en-US" altLang="en-US"/>
          </a:p>
        </p:txBody>
      </p:sp>
    </p:spTree>
    <p:extLst>
      <p:ext uri="{BB962C8B-B14F-4D97-AF65-F5344CB8AC3E}">
        <p14:creationId xmlns:p14="http://schemas.microsoft.com/office/powerpoint/2010/main" val="2050351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B432E89-C0C2-A144-ACC0-E64B28FAC888}" type="slidenum">
              <a:rPr lang="en-US" altLang="en-US" smtClean="0"/>
              <a:pPr/>
              <a:t>20</a:t>
            </a:fld>
            <a:endParaRPr lang="en-US" altLang="en-US"/>
          </a:p>
        </p:txBody>
      </p:sp>
    </p:spTree>
    <p:extLst>
      <p:ext uri="{BB962C8B-B14F-4D97-AF65-F5344CB8AC3E}">
        <p14:creationId xmlns:p14="http://schemas.microsoft.com/office/powerpoint/2010/main" val="2761669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B432E89-C0C2-A144-ACC0-E64B28FAC888}" type="slidenum">
              <a:rPr lang="en-US" altLang="en-US" smtClean="0"/>
              <a:pPr/>
              <a:t>21</a:t>
            </a:fld>
            <a:endParaRPr lang="en-US" altLang="en-US"/>
          </a:p>
        </p:txBody>
      </p:sp>
    </p:spTree>
    <p:extLst>
      <p:ext uri="{BB962C8B-B14F-4D97-AF65-F5344CB8AC3E}">
        <p14:creationId xmlns:p14="http://schemas.microsoft.com/office/powerpoint/2010/main" val="3485302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B432E89-C0C2-A144-ACC0-E64B28FAC888}" type="slidenum">
              <a:rPr lang="en-US" altLang="en-US" smtClean="0"/>
              <a:pPr/>
              <a:t>22</a:t>
            </a:fld>
            <a:endParaRPr lang="en-US" altLang="en-US"/>
          </a:p>
        </p:txBody>
      </p:sp>
    </p:spTree>
    <p:extLst>
      <p:ext uri="{BB962C8B-B14F-4D97-AF65-F5344CB8AC3E}">
        <p14:creationId xmlns:p14="http://schemas.microsoft.com/office/powerpoint/2010/main" val="2637024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B432E89-C0C2-A144-ACC0-E64B28FAC888}" type="slidenum">
              <a:rPr lang="en-US" altLang="en-US" smtClean="0"/>
              <a:pPr/>
              <a:t>23</a:t>
            </a:fld>
            <a:endParaRPr lang="en-US" altLang="en-US"/>
          </a:p>
        </p:txBody>
      </p:sp>
    </p:spTree>
    <p:extLst>
      <p:ext uri="{BB962C8B-B14F-4D97-AF65-F5344CB8AC3E}">
        <p14:creationId xmlns:p14="http://schemas.microsoft.com/office/powerpoint/2010/main" val="2147056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B432E89-C0C2-A144-ACC0-E64B28FAC888}" type="slidenum">
              <a:rPr lang="en-US" altLang="en-US" smtClean="0"/>
              <a:pPr/>
              <a:t>24</a:t>
            </a:fld>
            <a:endParaRPr lang="en-US" altLang="en-US"/>
          </a:p>
        </p:txBody>
      </p:sp>
    </p:spTree>
    <p:extLst>
      <p:ext uri="{BB962C8B-B14F-4D97-AF65-F5344CB8AC3E}">
        <p14:creationId xmlns:p14="http://schemas.microsoft.com/office/powerpoint/2010/main" val="2994662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B432E89-C0C2-A144-ACC0-E64B28FAC888}" type="slidenum">
              <a:rPr lang="en-US" altLang="en-US" smtClean="0"/>
              <a:pPr/>
              <a:t>25</a:t>
            </a:fld>
            <a:endParaRPr lang="en-US" altLang="en-US"/>
          </a:p>
        </p:txBody>
      </p:sp>
    </p:spTree>
    <p:extLst>
      <p:ext uri="{BB962C8B-B14F-4D97-AF65-F5344CB8AC3E}">
        <p14:creationId xmlns:p14="http://schemas.microsoft.com/office/powerpoint/2010/main" val="184707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a typical transmitting in Data Center, a packet usually will go through 6- 8 hops, which means 6-8 times additional add/subtract per packet.</a:t>
            </a:r>
            <a:endParaRPr kumimoji="1" lang="zh-CN" altLang="en-US" dirty="0"/>
          </a:p>
        </p:txBody>
      </p:sp>
      <p:sp>
        <p:nvSpPr>
          <p:cNvPr id="4" name="灯片编号占位符 3"/>
          <p:cNvSpPr>
            <a:spLocks noGrp="1"/>
          </p:cNvSpPr>
          <p:nvPr>
            <p:ph type="sldNum" sz="quarter" idx="5"/>
          </p:nvPr>
        </p:nvSpPr>
        <p:spPr/>
        <p:txBody>
          <a:bodyPr/>
          <a:lstStyle/>
          <a:p>
            <a:fld id="{4B432E89-C0C2-A144-ACC0-E64B28FAC888}" type="slidenum">
              <a:rPr lang="en-US" altLang="en-US" smtClean="0"/>
              <a:pPr/>
              <a:t>26</a:t>
            </a:fld>
            <a:endParaRPr lang="en-US" altLang="en-US"/>
          </a:p>
        </p:txBody>
      </p:sp>
    </p:spTree>
    <p:extLst>
      <p:ext uri="{BB962C8B-B14F-4D97-AF65-F5344CB8AC3E}">
        <p14:creationId xmlns:p14="http://schemas.microsoft.com/office/powerpoint/2010/main" val="3112172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B432E89-C0C2-A144-ACC0-E64B28FAC888}" type="slidenum">
              <a:rPr lang="en-US" altLang="en-US" smtClean="0"/>
              <a:pPr/>
              <a:t>28</a:t>
            </a:fld>
            <a:endParaRPr lang="en-US" altLang="en-US"/>
          </a:p>
        </p:txBody>
      </p:sp>
    </p:spTree>
    <p:extLst>
      <p:ext uri="{BB962C8B-B14F-4D97-AF65-F5344CB8AC3E}">
        <p14:creationId xmlns:p14="http://schemas.microsoft.com/office/powerpoint/2010/main" val="3341230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7" name="Picture Placeholder 16"/>
          <p:cNvSpPr>
            <a:spLocks noGrp="1"/>
          </p:cNvSpPr>
          <p:nvPr>
            <p:ph type="pic" sz="quarter" idx="10"/>
          </p:nvPr>
        </p:nvSpPr>
        <p:spPr>
          <a:xfrm>
            <a:off x="-9144" y="0"/>
            <a:ext cx="9153144" cy="5143500"/>
          </a:xfrm>
          <a:prstGeom prst="rect">
            <a:avLst/>
          </a:prstGeom>
        </p:spPr>
        <p:txBody>
          <a:bodyPr/>
          <a:lstStyle/>
          <a:p>
            <a:pPr lvl="0"/>
            <a:r>
              <a:rPr lang="en-US" noProof="0"/>
              <a:t>Drag picture to placeholder or click icon to add</a:t>
            </a:r>
            <a:endParaRPr lang="en-US" noProof="0" dirty="0"/>
          </a:p>
        </p:txBody>
      </p:sp>
      <p:sp>
        <p:nvSpPr>
          <p:cNvPr id="19" name="Text Placeholder 18"/>
          <p:cNvSpPr>
            <a:spLocks noGrp="1"/>
          </p:cNvSpPr>
          <p:nvPr>
            <p:ph type="body" sz="quarter" idx="11"/>
          </p:nvPr>
        </p:nvSpPr>
        <p:spPr>
          <a:xfrm>
            <a:off x="227752" y="1532443"/>
            <a:ext cx="3637261" cy="1811289"/>
          </a:xfrm>
          <a:prstGeom prst="rect">
            <a:avLst/>
          </a:prstGeom>
        </p:spPr>
        <p:txBody>
          <a:bodyPr lIns="0" tIns="0" rIns="0" bIns="0" anchor="ctr" anchorCtr="0">
            <a:normAutofit/>
          </a:bodyPr>
          <a:lstStyle>
            <a:lvl1pPr marL="0">
              <a:spcBef>
                <a:spcPts val="0"/>
              </a:spcBef>
              <a:defRPr sz="3000" b="1" i="0">
                <a:solidFill>
                  <a:schemeClr val="bg1"/>
                </a:solidFill>
                <a:latin typeface="Aria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3" name="Text Placeholder 2"/>
          <p:cNvSpPr>
            <a:spLocks noGrp="1"/>
          </p:cNvSpPr>
          <p:nvPr>
            <p:ph type="body" sz="quarter" idx="13"/>
          </p:nvPr>
        </p:nvSpPr>
        <p:spPr>
          <a:xfrm>
            <a:off x="227012" y="3718898"/>
            <a:ext cx="1783159" cy="361950"/>
          </a:xfrm>
          <a:prstGeom prst="rect">
            <a:avLst/>
          </a:prstGeom>
        </p:spPr>
        <p:txBody>
          <a:bodyPr lIns="0" tIns="0" rIns="0" bIns="0">
            <a:noAutofit/>
          </a:bodyPr>
          <a:lstStyle>
            <a:lvl1pPr>
              <a:spcBef>
                <a:spcPts val="0"/>
              </a:spcBef>
              <a:defRPr sz="1000" baseline="0">
                <a:solidFill>
                  <a:srgbClr val="FFFFFF"/>
                </a:solidFill>
              </a:defRPr>
            </a:lvl1pPr>
            <a:lvl2pPr marL="457200" indent="0">
              <a:buNone/>
              <a:defRPr/>
            </a:lvl2pPr>
            <a:lvl3pPr marL="914400" indent="0">
              <a:buNone/>
              <a:defRPr/>
            </a:lvl3pPr>
          </a:lstStyle>
          <a:p>
            <a:pPr lvl="0"/>
            <a:r>
              <a:rPr lang="en-US"/>
              <a:t>Click to edit Master text styles</a:t>
            </a:r>
          </a:p>
        </p:txBody>
      </p:sp>
    </p:spTree>
    <p:extLst>
      <p:ext uri="{BB962C8B-B14F-4D97-AF65-F5344CB8AC3E}">
        <p14:creationId xmlns:p14="http://schemas.microsoft.com/office/powerpoint/2010/main" val="139102808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Content">
    <p:spTree>
      <p:nvGrpSpPr>
        <p:cNvPr id="1" name=""/>
        <p:cNvGrpSpPr/>
        <p:nvPr/>
      </p:nvGrpSpPr>
      <p:grpSpPr>
        <a:xfrm>
          <a:off x="0" y="0"/>
          <a:ext cx="0" cy="0"/>
          <a:chOff x="0" y="0"/>
          <a:chExt cx="0" cy="0"/>
        </a:xfrm>
      </p:grpSpPr>
      <p:sp>
        <p:nvSpPr>
          <p:cNvPr id="4" name="Rectangle 3"/>
          <p:cNvSpPr/>
          <p:nvPr userDrawn="1"/>
        </p:nvSpPr>
        <p:spPr>
          <a:xfrm>
            <a:off x="0" y="0"/>
            <a:ext cx="9153525" cy="5157788"/>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TextBox 4"/>
          <p:cNvSpPr txBox="1">
            <a:spLocks noChangeArrowheads="1"/>
          </p:cNvSpPr>
          <p:nvPr userDrawn="1"/>
        </p:nvSpPr>
        <p:spPr bwMode="auto">
          <a:xfrm>
            <a:off x="8315325" y="2921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pPr>
              <a:defRPr/>
            </a:pPr>
            <a:endParaRPr lang="en-US" sz="1800"/>
          </a:p>
        </p:txBody>
      </p:sp>
      <p:pic>
        <p:nvPicPr>
          <p:cNvPr id="6"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759325" y="238125"/>
            <a:ext cx="14636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Placeholder 2"/>
          <p:cNvSpPr>
            <a:spLocks noGrp="1"/>
          </p:cNvSpPr>
          <p:nvPr>
            <p:ph idx="11"/>
          </p:nvPr>
        </p:nvSpPr>
        <p:spPr>
          <a:xfrm>
            <a:off x="0" y="0"/>
            <a:ext cx="4480560" cy="5156574"/>
          </a:xfrm>
          <a:prstGeom prst="rect">
            <a:avLst/>
          </a:prstGeom>
        </p:spPr>
        <p:txBody>
          <a:bodyPr vert="horz" lIns="0" tIns="0" rIns="0" bIns="0" rtlCol="0" anchor="ctr" anchorCtr="0">
            <a:normAutofit/>
          </a:bodyPr>
          <a:lstStyle>
            <a:lvl1pPr algn="ctr">
              <a:defRPr sz="3000" b="1">
                <a:solidFill>
                  <a:srgbClr val="FFFFFF"/>
                </a:solidFill>
              </a:defRPr>
            </a:lvl1pPr>
            <a:lvl2pPr marL="0" indent="0">
              <a:spcBef>
                <a:spcPts val="0"/>
              </a:spcBef>
              <a:buNone/>
              <a:defRPr>
                <a:solidFill>
                  <a:srgbClr val="FFFFFF"/>
                </a:solidFill>
              </a:defRPr>
            </a:lvl2pPr>
          </a:lstStyle>
          <a:p>
            <a:pPr lvl="0"/>
            <a:r>
              <a:rPr lang="en-US"/>
              <a:t>Click to edit Master text styles</a:t>
            </a:r>
          </a:p>
        </p:txBody>
      </p:sp>
      <p:sp>
        <p:nvSpPr>
          <p:cNvPr id="7" name="Text Placeholder 3"/>
          <p:cNvSpPr>
            <a:spLocks noGrp="1"/>
          </p:cNvSpPr>
          <p:nvPr>
            <p:ph type="body" sz="quarter" idx="12"/>
          </p:nvPr>
        </p:nvSpPr>
        <p:spPr>
          <a:xfrm>
            <a:off x="4997268" y="1583857"/>
            <a:ext cx="3737844" cy="3131018"/>
          </a:xfrm>
          <a:prstGeom prst="rect">
            <a:avLst/>
          </a:prstGeom>
        </p:spPr>
        <p:txBody>
          <a:bodyPr vert="horz" lIns="0" tIns="0" rIns="0" bIns="0"/>
          <a:lstStyle>
            <a:lvl1pPr marL="0">
              <a:spcBef>
                <a:spcPts val="0"/>
              </a:spcBef>
              <a:defRPr sz="3000" b="1" i="0">
                <a:solidFill>
                  <a:srgbClr val="FFFFFF"/>
                </a:solidFill>
                <a:latin typeface="Arial"/>
                <a:cs typeface="Arial"/>
              </a:defRPr>
            </a:lvl1pPr>
            <a:lvl2pPr marL="0" indent="0">
              <a:spcBef>
                <a:spcPts val="0"/>
              </a:spcBef>
              <a:buNone/>
              <a:defRPr baseline="0">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0202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ext Placeholder 3"/>
          <p:cNvSpPr>
            <a:spLocks noGrp="1"/>
          </p:cNvSpPr>
          <p:nvPr>
            <p:ph type="body" sz="quarter" idx="12"/>
          </p:nvPr>
        </p:nvSpPr>
        <p:spPr>
          <a:xfrm>
            <a:off x="457200" y="1033153"/>
            <a:ext cx="3855533" cy="3681722"/>
          </a:xfrm>
          <a:prstGeom prst="rect">
            <a:avLst/>
          </a:prstGeom>
        </p:spPr>
        <p:txBody>
          <a:bodyPr vert="horz" lIns="0" tIns="0" rIns="0" bIns="0"/>
          <a:lstStyle>
            <a:lvl1pPr marL="0">
              <a:spcBef>
                <a:spcPts val="0"/>
              </a:spcBef>
              <a:defRPr sz="1800" b="1"/>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 Placeholder 2"/>
          <p:cNvSpPr>
            <a:spLocks noGrp="1"/>
          </p:cNvSpPr>
          <p:nvPr>
            <p:ph idx="11"/>
          </p:nvPr>
        </p:nvSpPr>
        <p:spPr>
          <a:xfrm>
            <a:off x="4672577" y="712598"/>
            <a:ext cx="4480560" cy="4430902"/>
          </a:xfrm>
          <a:prstGeom prst="rect">
            <a:avLst/>
          </a:prstGeom>
        </p:spPr>
        <p:txBody>
          <a:bodyPr vert="horz" lIns="0" tIns="0" rIns="0" bIns="0" rtlCol="0" anchor="ctr" anchorCtr="0">
            <a:normAutofit/>
          </a:bodyPr>
          <a:lstStyle>
            <a:lvl1pPr algn="ctr">
              <a:defRPr sz="3000" b="1">
                <a:solidFill>
                  <a:schemeClr val="tx1"/>
                </a:solidFill>
              </a:defRPr>
            </a:lvl1pPr>
            <a:lvl2pPr marL="0" indent="0">
              <a:spcBef>
                <a:spcPts val="0"/>
              </a:spcBef>
              <a:buNone/>
              <a:defRPr>
                <a:solidFill>
                  <a:srgbClr val="FFFFFF"/>
                </a:solidFill>
              </a:defRPr>
            </a:lvl2pPr>
          </a:lstStyle>
          <a:p>
            <a:pPr lvl="0"/>
            <a:r>
              <a:rPr lang="en-US"/>
              <a:t>Click to edit Master text styles</a:t>
            </a:r>
          </a:p>
        </p:txBody>
      </p:sp>
      <p:sp>
        <p:nvSpPr>
          <p:cNvPr id="5" name="Text Placeholder 4"/>
          <p:cNvSpPr>
            <a:spLocks noGrp="1"/>
          </p:cNvSpPr>
          <p:nvPr>
            <p:ph type="body" sz="quarter" idx="13"/>
          </p:nvPr>
        </p:nvSpPr>
        <p:spPr>
          <a:xfrm>
            <a:off x="2057400" y="155449"/>
            <a:ext cx="6860053" cy="455550"/>
          </a:xfrm>
          <a:prstGeom prst="rect">
            <a:avLst/>
          </a:prstGeom>
        </p:spPr>
        <p:txBody>
          <a:bodyPr vert="horz" lIns="0" tIns="0" rIns="0" bIns="0" anchor="ctr"/>
          <a:lstStyle>
            <a:lvl1pPr marL="0" algn="r">
              <a:spcBef>
                <a:spcPts val="0"/>
              </a:spcBef>
              <a:defRPr sz="24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6" name="Date Placeholder 1"/>
          <p:cNvSpPr>
            <a:spLocks noGrp="1"/>
          </p:cNvSpPr>
          <p:nvPr>
            <p:ph type="dt" sz="half" idx="14"/>
          </p:nvPr>
        </p:nvSpPr>
        <p:spPr/>
        <p:txBody>
          <a:bodyPr/>
          <a:lstStyle>
            <a:lvl1pPr>
              <a:defRPr/>
            </a:lvl1pPr>
          </a:lstStyle>
          <a:p>
            <a:fld id="{EA8ED20F-A43F-CC43-9057-E057F449EDA8}" type="datetime1">
              <a:rPr lang="en-US" altLang="en-US" smtClean="0"/>
              <a:t>5/13/21</a:t>
            </a:fld>
            <a:endParaRPr lang="en-US" altLang="en-US"/>
          </a:p>
        </p:txBody>
      </p:sp>
      <p:sp>
        <p:nvSpPr>
          <p:cNvPr id="7" name="Slide Number Placeholder 2"/>
          <p:cNvSpPr>
            <a:spLocks noGrp="1"/>
          </p:cNvSpPr>
          <p:nvPr>
            <p:ph type="sldNum" sz="quarter" idx="15"/>
          </p:nvPr>
        </p:nvSpPr>
        <p:spPr/>
        <p:txBody>
          <a:bodyPr/>
          <a:lstStyle>
            <a:lvl1pPr>
              <a:defRPr/>
            </a:lvl1pPr>
          </a:lstStyle>
          <a:p>
            <a:fld id="{4E6F36B2-BB34-DD47-A830-2D2C54FAEB7F}" type="slidenum">
              <a:rPr lang="en-US" altLang="en-US"/>
              <a:pPr/>
              <a:t>‹#›</a:t>
            </a:fld>
            <a:endParaRPr lang="en-US" altLang="en-US"/>
          </a:p>
        </p:txBody>
      </p:sp>
    </p:spTree>
    <p:extLst>
      <p:ext uri="{BB962C8B-B14F-4D97-AF65-F5344CB8AC3E}">
        <p14:creationId xmlns:p14="http://schemas.microsoft.com/office/powerpoint/2010/main" val="193255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Text Placeholder 3"/>
          <p:cNvSpPr>
            <a:spLocks noGrp="1"/>
          </p:cNvSpPr>
          <p:nvPr>
            <p:ph type="body" sz="quarter" idx="12"/>
          </p:nvPr>
        </p:nvSpPr>
        <p:spPr>
          <a:xfrm>
            <a:off x="368136" y="1045029"/>
            <a:ext cx="8449210" cy="3669846"/>
          </a:xfrm>
          <a:prstGeom prst="rect">
            <a:avLst/>
          </a:prstGeom>
        </p:spPr>
        <p:txBody>
          <a:bodyPr vert="horz" lIns="0" tIns="0" rIns="0" bIns="0"/>
          <a:lstStyle>
            <a:lvl1pPr marL="342900" indent="-342900">
              <a:spcBef>
                <a:spcPts val="1200"/>
              </a:spcBef>
              <a:spcAft>
                <a:spcPts val="300"/>
              </a:spcAft>
              <a:buFont typeface="Wingdings" panose="05000000000000000000" pitchFamily="2" charset="2"/>
              <a:buChar char="q"/>
              <a:defRPr sz="2000" b="0"/>
            </a:lvl1pPr>
            <a:lvl2pPr marL="628650" indent="-171450">
              <a:spcBef>
                <a:spcPts val="0"/>
              </a:spcBef>
              <a:buFont typeface="Wingdings" panose="05000000000000000000" pitchFamily="2" charset="2"/>
              <a:buChar char="v"/>
              <a:defRPr sz="2000"/>
            </a:lvl2pPr>
            <a:lvl3pPr marL="1085850" indent="-171450">
              <a:spcBef>
                <a:spcPts val="0"/>
              </a:spcBef>
              <a:buFont typeface="Wingdings" panose="05000000000000000000" pitchFamily="2" charset="2"/>
              <a:buChar char="§"/>
              <a:defRPr sz="2000"/>
            </a:lvl3pPr>
            <a:lvl4pPr>
              <a:spcBef>
                <a:spcPts val="0"/>
              </a:spcBef>
              <a:defRPr sz="2000"/>
            </a:lvl4pPr>
            <a:lvl5pPr>
              <a:spcBef>
                <a:spcPts val="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
          <p:cNvSpPr>
            <a:spLocks noGrp="1"/>
          </p:cNvSpPr>
          <p:nvPr>
            <p:ph type="dt" sz="half" idx="15"/>
          </p:nvPr>
        </p:nvSpPr>
        <p:spPr>
          <a:xfrm>
            <a:off x="368136" y="4767263"/>
            <a:ext cx="2133600" cy="274637"/>
          </a:xfrm>
        </p:spPr>
        <p:txBody>
          <a:bodyPr/>
          <a:lstStyle>
            <a:lvl1pPr>
              <a:defRPr/>
            </a:lvl1pPr>
          </a:lstStyle>
          <a:p>
            <a:fld id="{66D1C6F8-925F-9B47-879E-BD9919BA5D32}" type="datetime1">
              <a:rPr lang="en-US" altLang="en-US" smtClean="0"/>
              <a:t>5/13/21</a:t>
            </a:fld>
            <a:endParaRPr lang="en-US" altLang="en-US"/>
          </a:p>
        </p:txBody>
      </p:sp>
      <p:sp>
        <p:nvSpPr>
          <p:cNvPr id="6" name="Slide Number Placeholder 2"/>
          <p:cNvSpPr>
            <a:spLocks noGrp="1"/>
          </p:cNvSpPr>
          <p:nvPr>
            <p:ph type="sldNum" sz="quarter" idx="16"/>
          </p:nvPr>
        </p:nvSpPr>
        <p:spPr>
          <a:xfrm>
            <a:off x="6683746" y="4767263"/>
            <a:ext cx="2133600" cy="274637"/>
          </a:xfrm>
        </p:spPr>
        <p:txBody>
          <a:bodyPr/>
          <a:lstStyle>
            <a:lvl1pPr>
              <a:defRPr/>
            </a:lvl1pPr>
          </a:lstStyle>
          <a:p>
            <a:fld id="{A3D5D3D8-1F29-B74B-B3A0-A1F2C7DC88AC}" type="slidenum">
              <a:rPr lang="en-US" altLang="en-US"/>
              <a:pPr/>
              <a:t>‹#›</a:t>
            </a:fld>
            <a:endParaRPr lang="en-US" altLang="en-US"/>
          </a:p>
        </p:txBody>
      </p:sp>
      <p:sp>
        <p:nvSpPr>
          <p:cNvPr id="7" name="Text Placeholder 4"/>
          <p:cNvSpPr>
            <a:spLocks noGrp="1"/>
          </p:cNvSpPr>
          <p:nvPr>
            <p:ph type="body" sz="quarter" idx="13"/>
          </p:nvPr>
        </p:nvSpPr>
        <p:spPr>
          <a:xfrm>
            <a:off x="2057400" y="155449"/>
            <a:ext cx="6860053" cy="455550"/>
          </a:xfrm>
          <a:prstGeom prst="rect">
            <a:avLst/>
          </a:prstGeom>
        </p:spPr>
        <p:txBody>
          <a:bodyPr vert="horz" lIns="0" tIns="0" rIns="0" bIns="0" anchor="ctr"/>
          <a:lstStyle>
            <a:lvl1pPr marL="0" algn="r">
              <a:spcBef>
                <a:spcPts val="0"/>
              </a:spcBef>
              <a:defRPr sz="2400" b="1"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18410385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7" descr="nyu_whit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0188" y="234950"/>
            <a:ext cx="673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0"/>
            <a:ext cx="9153525" cy="712788"/>
          </a:xfrm>
          <a:prstGeom prst="rect">
            <a:avLst/>
          </a:prstGeom>
          <a:solidFill>
            <a:srgbClr val="57068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a:solidFill>
                <a:schemeClr val="bg1"/>
              </a:solidFill>
            </a:endParaRPr>
          </a:p>
        </p:txBody>
      </p:sp>
      <p:pic>
        <p:nvPicPr>
          <p:cNvPr id="1028" name="Picture 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73050" y="238125"/>
            <a:ext cx="14636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0D653044-96ED-0D48-BE0B-A8CF58D395E5}" type="datetime1">
              <a:rPr lang="en-US" altLang="en-US" smtClean="0"/>
              <a:t>5/13/21</a:t>
            </a:fld>
            <a:endParaRPr lang="en-US" altLang="en-US"/>
          </a:p>
        </p:txBody>
      </p:sp>
      <p:sp>
        <p:nvSpPr>
          <p:cNvPr id="3" name="Slide Number Placeholder 2"/>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8C07C389-29DD-CA42-B77B-9AEEAF2A2B5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1" r:id="rId3"/>
    <p:sldLayoutId id="2147483702" r:id="rId4"/>
  </p:sldLayoutIdLst>
  <p:hf hdr="0" ftr="0"/>
  <p:txStyles>
    <p:titleStyle>
      <a:lvl1pPr algn="ctr" defTabSz="457200" rtl="0" eaLnBrk="1" fontAlgn="base" hangingPunct="1">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2pPr>
      <a:lvl3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3pPr>
      <a:lvl4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4pPr>
      <a:lvl5pPr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sz="2400" kern="1200">
          <a:solidFill>
            <a:schemeClr val="tx1"/>
          </a:solidFill>
          <a:latin typeface="+mn-lt"/>
          <a:ea typeface="ＭＳ Ｐゴシック" charset="0"/>
          <a:cs typeface="ＭＳ Ｐゴシック" charset="0"/>
        </a:defRPr>
      </a:lvl1pPr>
      <a:lvl2pPr marL="628650" indent="-171450" algn="l" defTabSz="457200" rtl="0" eaLnBrk="1" fontAlgn="base" hangingPunct="1">
        <a:spcBef>
          <a:spcPct val="20000"/>
        </a:spcBef>
        <a:spcAft>
          <a:spcPct val="0"/>
        </a:spcAft>
        <a:buFont typeface="Arial" charset="0"/>
        <a:buChar char="•"/>
        <a:defRPr sz="1400" kern="1200">
          <a:solidFill>
            <a:schemeClr val="tx1"/>
          </a:solidFill>
          <a:latin typeface="+mn-lt"/>
          <a:ea typeface="ＭＳ Ｐゴシック" charset="0"/>
          <a:cs typeface="+mn-cs"/>
        </a:defRPr>
      </a:lvl2pPr>
      <a:lvl3pPr marL="1085850" indent="-171450" algn="l" defTabSz="457200" rtl="0" eaLnBrk="1" fontAlgn="base" hangingPunct="1">
        <a:spcBef>
          <a:spcPct val="20000"/>
        </a:spcBef>
        <a:spcAft>
          <a:spcPct val="0"/>
        </a:spcAft>
        <a:buFont typeface="Arial" charset="0"/>
        <a:buChar char="•"/>
        <a:defRPr sz="1400" kern="1200">
          <a:solidFill>
            <a:schemeClr val="tx1"/>
          </a:solidFill>
          <a:latin typeface="+mn-lt"/>
          <a:ea typeface="ＭＳ Ｐゴシック" charset="0"/>
          <a:cs typeface="+mn-cs"/>
        </a:defRPr>
      </a:lvl3pPr>
      <a:lvl4pPr marL="1600200" indent="-228600" algn="l" defTabSz="457200" rtl="0" eaLnBrk="1" fontAlgn="base" hangingPunct="1">
        <a:spcBef>
          <a:spcPct val="20000"/>
        </a:spcBef>
        <a:spcAft>
          <a:spcPct val="0"/>
        </a:spcAft>
        <a:buFont typeface="Courier New" charset="0"/>
        <a:buChar char="o"/>
        <a:defRPr sz="1400" kern="1200">
          <a:solidFill>
            <a:schemeClr val="tx1"/>
          </a:solidFill>
          <a:latin typeface="+mn-lt"/>
          <a:ea typeface="ＭＳ Ｐゴシック" charset="0"/>
          <a:cs typeface="+mn-cs"/>
        </a:defRPr>
      </a:lvl4pPr>
      <a:lvl5pPr marL="2114550" indent="-285750" algn="l" defTabSz="457200" rtl="0" eaLnBrk="1" fontAlgn="base" hangingPunct="1">
        <a:spcBef>
          <a:spcPct val="20000"/>
        </a:spcBef>
        <a:spcAft>
          <a:spcPct val="0"/>
        </a:spcAft>
        <a:buFont typeface="Wingdings" charset="2"/>
        <a:buChar char="Ø"/>
        <a:defRPr sz="14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10.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10.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6.xml"/><Relationship Id="rId10"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20.png"/><Relationship Id="rId12"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tags" Target="../tags/tag7.xml"/><Relationship Id="rId11" Type="http://schemas.openxmlformats.org/officeDocument/2006/relationships/image" Target="../media/image23.png"/><Relationship Id="rId10"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9.png"/><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8.xml"/><Relationship Id="rId11" Type="http://schemas.openxmlformats.org/officeDocument/2006/relationships/image" Target="../media/image29.png"/><Relationship Id="rId10" Type="http://schemas.openxmlformats.org/officeDocument/2006/relationships/image" Target="../media/image28.png"/><Relationship Id="rId4" Type="http://schemas.openxmlformats.org/officeDocument/2006/relationships/image" Target="../media/image10.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0.png"/><Relationship Id="rId7" Type="http://schemas.openxmlformats.org/officeDocument/2006/relationships/image" Target="../media/image31.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30.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9.xml"/><Relationship Id="rId11" Type="http://schemas.openxmlformats.org/officeDocument/2006/relationships/image" Target="../media/image33.png"/><Relationship Id="rId5" Type="http://schemas.openxmlformats.org/officeDocument/2006/relationships/image" Target="../media/image10.png"/><Relationship Id="rId10" Type="http://schemas.openxmlformats.org/officeDocument/2006/relationships/image" Target="../media/image32.png"/><Relationship Id="rId4" Type="http://schemas.openxmlformats.org/officeDocument/2006/relationships/image" Target="../media/image9.png"/><Relationship Id="rId9"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10.png"/><Relationship Id="rId10" Type="http://schemas.openxmlformats.org/officeDocument/2006/relationships/image" Target="../media/image34.png"/><Relationship Id="rId4" Type="http://schemas.openxmlformats.org/officeDocument/2006/relationships/image" Target="../media/image9.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1.xml"/><Relationship Id="rId11" Type="http://schemas.openxmlformats.org/officeDocument/2006/relationships/image" Target="../media/image38.png"/><Relationship Id="rId5" Type="http://schemas.openxmlformats.org/officeDocument/2006/relationships/image" Target="../media/image10.png"/><Relationship Id="rId10" Type="http://schemas.openxmlformats.org/officeDocument/2006/relationships/image" Target="../media/image37.png"/><Relationship Id="rId4" Type="http://schemas.openxmlformats.org/officeDocument/2006/relationships/image" Target="../media/image9.png"/><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2.xml"/><Relationship Id="rId5" Type="http://schemas.openxmlformats.org/officeDocument/2006/relationships/image" Target="../media/image10.png"/><Relationship Id="rId10" Type="http://schemas.openxmlformats.org/officeDocument/2006/relationships/image" Target="../media/image39.png"/><Relationship Id="rId4" Type="http://schemas.openxmlformats.org/officeDocument/2006/relationships/image" Target="../media/image9.png"/><Relationship Id="rId9" Type="http://schemas.openxmlformats.org/officeDocument/2006/relationships/image" Target="../media/image37.png"/></Relationships>
</file>

<file path=ppt/slides/_rels/slide2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3.xml"/><Relationship Id="rId11" Type="http://schemas.openxmlformats.org/officeDocument/2006/relationships/image" Target="../media/image43.png"/><Relationship Id="rId5" Type="http://schemas.openxmlformats.org/officeDocument/2006/relationships/image" Target="../media/image10.png"/><Relationship Id="rId10" Type="http://schemas.openxmlformats.org/officeDocument/2006/relationships/image" Target="../media/image42.png"/><Relationship Id="rId4" Type="http://schemas.openxmlformats.org/officeDocument/2006/relationships/image" Target="../media/image9.png"/><Relationship Id="rId9" Type="http://schemas.openxmlformats.org/officeDocument/2006/relationships/image" Target="../media/image41.png"/></Relationships>
</file>

<file path=ppt/slides/_rels/slide2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7.png"/><Relationship Id="rId3" Type="http://schemas.openxmlformats.org/officeDocument/2006/relationships/notesSlide" Target="../notesSlides/notesSlide7.xml"/><Relationship Id="rId12" Type="http://schemas.openxmlformats.org/officeDocument/2006/relationships/image" Target="../media/image46.png"/><Relationship Id="rId2" Type="http://schemas.openxmlformats.org/officeDocument/2006/relationships/slideLayout" Target="../slideLayouts/slideLayout4.xml"/><Relationship Id="rId1" Type="http://schemas.openxmlformats.org/officeDocument/2006/relationships/tags" Target="../tags/tag14.xml"/><Relationship Id="rId11" Type="http://schemas.openxmlformats.org/officeDocument/2006/relationships/image" Target="../media/image45.png"/><Relationship Id="rId5" Type="http://schemas.openxmlformats.org/officeDocument/2006/relationships/image" Target="../media/image10.png"/><Relationship Id="rId10" Type="http://schemas.openxmlformats.org/officeDocument/2006/relationships/image" Target="../media/image44.png"/><Relationship Id="rId4" Type="http://schemas.openxmlformats.org/officeDocument/2006/relationships/image" Target="../media/image9.png"/><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56700" cy="547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2700" y="1041400"/>
            <a:ext cx="4682236" cy="3200400"/>
          </a:xfrm>
          <a:prstGeom prst="rect">
            <a:avLst/>
          </a:prstGeom>
          <a:solidFill>
            <a:srgbClr val="57068C"/>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171" name="Text Placeholder 2"/>
          <p:cNvSpPr>
            <a:spLocks noGrp="1"/>
          </p:cNvSpPr>
          <p:nvPr>
            <p:ph type="body" sz="quarter" idx="11"/>
          </p:nvPr>
        </p:nvSpPr>
        <p:spPr bwMode="auto">
          <a:xfrm>
            <a:off x="227012" y="1682496"/>
            <a:ext cx="4210875" cy="128771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noAutofit/>
          </a:bodyPr>
          <a:lstStyle/>
          <a:p>
            <a:pPr algn="ctr">
              <a:spcBef>
                <a:spcPct val="0"/>
              </a:spcBef>
            </a:pPr>
            <a:r>
              <a:rPr lang="en-US" altLang="zh-CN" sz="2000" dirty="0">
                <a:latin typeface="Arial" charset="0"/>
                <a:ea typeface="ＭＳ Ｐゴシック" charset="-128"/>
              </a:rPr>
              <a:t>Deadline Aware Scheduling using In-band Network Telemetry</a:t>
            </a:r>
            <a:endParaRPr lang="en-US" altLang="en-US" sz="2000" dirty="0">
              <a:latin typeface="Arial" charset="0"/>
              <a:ea typeface="ＭＳ Ｐゴシック" charset="-128"/>
            </a:endParaRPr>
          </a:p>
        </p:txBody>
      </p:sp>
      <p:sp>
        <p:nvSpPr>
          <p:cNvPr id="7172" name="Text Placeholder 3"/>
          <p:cNvSpPr>
            <a:spLocks noGrp="1"/>
          </p:cNvSpPr>
          <p:nvPr>
            <p:ph type="body" sz="quarter" idx="13"/>
          </p:nvPr>
        </p:nvSpPr>
        <p:spPr bwMode="auto">
          <a:xfrm>
            <a:off x="546755" y="3261674"/>
            <a:ext cx="3506771" cy="61658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ctr" anchorCtr="0" compatLnSpc="1">
            <a:prstTxWarp prst="textNoShape">
              <a:avLst/>
            </a:prstTxWarp>
          </a:bodyPr>
          <a:lstStyle/>
          <a:p>
            <a:pPr marL="0" indent="0" algn="ctr" eaLnBrk="1" hangingPunct="1">
              <a:spcBef>
                <a:spcPct val="0"/>
              </a:spcBef>
            </a:pPr>
            <a:r>
              <a:rPr lang="en-US" altLang="zh-CN" sz="1800" dirty="0">
                <a:ea typeface="ＭＳ Ｐゴシック" charset="-128"/>
              </a:rPr>
              <a:t>Hua Sun</a:t>
            </a:r>
          </a:p>
          <a:p>
            <a:pPr marL="0" indent="0" algn="ctr" eaLnBrk="1" hangingPunct="1">
              <a:spcBef>
                <a:spcPct val="0"/>
              </a:spcBef>
            </a:pPr>
            <a:r>
              <a:rPr lang="en-US" altLang="zh-CN" sz="1800" dirty="0">
                <a:ea typeface="ＭＳ Ｐゴシック" charset="-128"/>
              </a:rPr>
              <a:t>ECE</a:t>
            </a:r>
            <a:r>
              <a:rPr lang="zh-CN" altLang="en-US" sz="1800" dirty="0">
                <a:ea typeface="ＭＳ Ｐゴシック" charset="-128"/>
              </a:rPr>
              <a:t> </a:t>
            </a:r>
            <a:r>
              <a:rPr lang="en-US" altLang="zh-CN" sz="1800" dirty="0">
                <a:ea typeface="ＭＳ Ｐゴシック" charset="-128"/>
              </a:rPr>
              <a:t>Department</a:t>
            </a:r>
          </a:p>
          <a:p>
            <a:pPr marL="0" indent="0" algn="ctr" eaLnBrk="1" hangingPunct="1">
              <a:spcBef>
                <a:spcPct val="0"/>
              </a:spcBef>
            </a:pPr>
            <a:r>
              <a:rPr lang="en-US" altLang="zh-CN" sz="1800" dirty="0">
                <a:ea typeface="ＭＳ Ｐゴシック" charset="-128"/>
              </a:rPr>
              <a:t>New</a:t>
            </a:r>
            <a:r>
              <a:rPr lang="zh-CN" altLang="en-US" sz="1800" dirty="0">
                <a:ea typeface="ＭＳ Ｐゴシック" charset="-128"/>
              </a:rPr>
              <a:t> </a:t>
            </a:r>
            <a:r>
              <a:rPr lang="en-US" altLang="zh-CN" sz="1800" dirty="0">
                <a:ea typeface="ＭＳ Ｐゴシック" charset="-128"/>
              </a:rPr>
              <a:t>York</a:t>
            </a:r>
            <a:r>
              <a:rPr lang="zh-CN" altLang="en-US" sz="1800" dirty="0">
                <a:ea typeface="ＭＳ Ｐゴシック" charset="-128"/>
              </a:rPr>
              <a:t> </a:t>
            </a:r>
            <a:r>
              <a:rPr lang="en-US" altLang="zh-CN" sz="1800" dirty="0">
                <a:ea typeface="ＭＳ Ｐゴシック" charset="-128"/>
              </a:rPr>
              <a:t>University</a:t>
            </a:r>
          </a:p>
          <a:p>
            <a:pPr marL="0" indent="0" algn="ctr" eaLnBrk="1" hangingPunct="1">
              <a:spcBef>
                <a:spcPct val="0"/>
              </a:spcBef>
            </a:pPr>
            <a:endParaRPr lang="en-US" altLang="zh-CN" sz="1800" dirty="0">
              <a:ea typeface="ＭＳ Ｐゴシック" charset="-128"/>
            </a:endParaRPr>
          </a:p>
        </p:txBody>
      </p:sp>
      <p:pic>
        <p:nvPicPr>
          <p:cNvPr id="717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338263"/>
            <a:ext cx="14652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4432935"/>
      </p:ext>
    </p:extLst>
  </p:cSld>
  <p:clrMapOvr>
    <a:masterClrMapping/>
  </p:clrMapOvr>
  <mc:AlternateContent xmlns:mc="http://schemas.openxmlformats.org/markup-compatibility/2006" xmlns:p14="http://schemas.microsoft.com/office/powerpoint/2010/main">
    <mc:Choice Requires="p14">
      <p:transition spd="slow" p14:dur="2000" advTm="10885"/>
    </mc:Choice>
    <mc:Fallback xmlns="">
      <p:transition spd="slow" advTm="108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0C85B76-8AAF-A14B-808F-C21FD509F3C7}"/>
              </a:ext>
            </a:extLst>
          </p:cNvPr>
          <p:cNvSpPr>
            <a:spLocks noGrp="1"/>
          </p:cNvSpPr>
          <p:nvPr>
            <p:ph type="body" sz="quarter" idx="12"/>
          </p:nvPr>
        </p:nvSpPr>
        <p:spPr/>
        <p:txBody>
          <a:bodyPr/>
          <a:lstStyle/>
          <a:p>
            <a:r>
              <a:rPr kumimoji="1" lang="en-US" altLang="zh-CN" dirty="0"/>
              <a:t>Deadline Aware Scheduling Design</a:t>
            </a:r>
          </a:p>
          <a:p>
            <a:pPr lvl="1"/>
            <a:r>
              <a:rPr kumimoji="1" lang="en-US" altLang="zh-CN" dirty="0"/>
              <a:t> Based on INT, we propose a scheme ---- Deadline Aware Scheduling(DAS). </a:t>
            </a:r>
          </a:p>
          <a:p>
            <a:pPr lvl="1"/>
            <a:r>
              <a:rPr kumimoji="1" lang="en-US" altLang="zh-CN" dirty="0"/>
              <a:t>In DAS, we utilize INT to collect network status, and use a global knowledge of the congestion level to precisely schedule packet priority at each hop based on its delay and deadline.</a:t>
            </a:r>
          </a:p>
          <a:p>
            <a:pPr lvl="1"/>
            <a:r>
              <a:rPr kumimoji="1" lang="en-US" altLang="zh-CN" dirty="0"/>
              <a:t> We use INT to collect per hop delay, and calculate the estimated delivery time window, i.e. the maximum time a packet can wait at this hop, as the urgency. </a:t>
            </a:r>
          </a:p>
          <a:p>
            <a:pPr lvl="1"/>
            <a:r>
              <a:rPr kumimoji="1" lang="en-US" altLang="zh-CN" dirty="0"/>
              <a:t> Then we use urgency to schedule packets delivery at switch, which allows that the switch always egress the most urgent packet first.</a:t>
            </a:r>
            <a:endParaRPr kumimoji="1" lang="zh-CN" altLang="en-US" dirty="0"/>
          </a:p>
        </p:txBody>
      </p:sp>
      <p:sp>
        <p:nvSpPr>
          <p:cNvPr id="3" name="日期占位符 2">
            <a:extLst>
              <a:ext uri="{FF2B5EF4-FFF2-40B4-BE49-F238E27FC236}">
                <a16:creationId xmlns:a16="http://schemas.microsoft.com/office/drawing/2014/main" id="{7AEAD86D-1820-D443-AFEC-E77D14A1C2A3}"/>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B50A1F3A-FD35-BE40-910C-FEA84D93EE31}"/>
              </a:ext>
            </a:extLst>
          </p:cNvPr>
          <p:cNvSpPr>
            <a:spLocks noGrp="1"/>
          </p:cNvSpPr>
          <p:nvPr>
            <p:ph type="sldNum" sz="quarter" idx="16"/>
          </p:nvPr>
        </p:nvSpPr>
        <p:spPr/>
        <p:txBody>
          <a:bodyPr/>
          <a:lstStyle/>
          <a:p>
            <a:fld id="{A3D5D3D8-1F29-B74B-B3A0-A1F2C7DC88AC}" type="slidenum">
              <a:rPr lang="en-US" altLang="en-US" smtClean="0"/>
              <a:pPr/>
              <a:t>10</a:t>
            </a:fld>
            <a:endParaRPr lang="en-US" altLang="en-US"/>
          </a:p>
        </p:txBody>
      </p:sp>
      <p:sp>
        <p:nvSpPr>
          <p:cNvPr id="5" name="文本占位符 4">
            <a:extLst>
              <a:ext uri="{FF2B5EF4-FFF2-40B4-BE49-F238E27FC236}">
                <a16:creationId xmlns:a16="http://schemas.microsoft.com/office/drawing/2014/main" id="{5C75C16C-033D-C649-99AD-33094D475A79}"/>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spTree>
    <p:extLst>
      <p:ext uri="{BB962C8B-B14F-4D97-AF65-F5344CB8AC3E}">
        <p14:creationId xmlns:p14="http://schemas.microsoft.com/office/powerpoint/2010/main" val="839355268"/>
      </p:ext>
    </p:extLst>
  </p:cSld>
  <p:clrMapOvr>
    <a:masterClrMapping/>
  </p:clrMapOvr>
  <mc:AlternateContent xmlns:mc="http://schemas.openxmlformats.org/markup-compatibility/2006" xmlns:p14="http://schemas.microsoft.com/office/powerpoint/2010/main">
    <mc:Choice Requires="p14">
      <p:transition spd="slow" p14:dur="2000" advTm="77227"/>
    </mc:Choice>
    <mc:Fallback xmlns="">
      <p:transition spd="slow" advTm="7722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11</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p:grpSp>
        <p:nvGrpSpPr>
          <p:cNvPr id="44" name="组合 43">
            <a:extLst>
              <a:ext uri="{FF2B5EF4-FFF2-40B4-BE49-F238E27FC236}">
                <a16:creationId xmlns:a16="http://schemas.microsoft.com/office/drawing/2014/main" id="{B80F1354-672B-974A-9889-978B5F5A2A72}"/>
              </a:ext>
            </a:extLst>
          </p:cNvPr>
          <p:cNvGrpSpPr/>
          <p:nvPr/>
        </p:nvGrpSpPr>
        <p:grpSpPr>
          <a:xfrm>
            <a:off x="59958" y="2123768"/>
            <a:ext cx="1334130" cy="986741"/>
            <a:chOff x="59958" y="2123768"/>
            <a:chExt cx="1334130" cy="986741"/>
          </a:xfrm>
        </p:grpSpPr>
        <p:sp>
          <p:nvSpPr>
            <p:cNvPr id="28" name="矩形 27">
              <a:extLst>
                <a:ext uri="{FF2B5EF4-FFF2-40B4-BE49-F238E27FC236}">
                  <a16:creationId xmlns:a16="http://schemas.microsoft.com/office/drawing/2014/main" id="{F2FF4167-3797-B347-9D16-DA42049CBEC4}"/>
                </a:ext>
              </a:extLst>
            </p:cNvPr>
            <p:cNvSpPr/>
            <p:nvPr/>
          </p:nvSpPr>
          <p:spPr>
            <a:xfrm>
              <a:off x="59958" y="2728768"/>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41" name="矩形 40">
              <a:extLst>
                <a:ext uri="{FF2B5EF4-FFF2-40B4-BE49-F238E27FC236}">
                  <a16:creationId xmlns:a16="http://schemas.microsoft.com/office/drawing/2014/main" id="{59F630BD-D773-5B4E-A89E-E897AE86F464}"/>
                </a:ext>
              </a:extLst>
            </p:cNvPr>
            <p:cNvSpPr/>
            <p:nvPr/>
          </p:nvSpPr>
          <p:spPr>
            <a:xfrm>
              <a:off x="59958" y="2414732"/>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42" name="矩形 41">
              <a:extLst>
                <a:ext uri="{FF2B5EF4-FFF2-40B4-BE49-F238E27FC236}">
                  <a16:creationId xmlns:a16="http://schemas.microsoft.com/office/drawing/2014/main" id="{06893C94-1F13-7B4B-8756-CC42953F29D6}"/>
                </a:ext>
              </a:extLst>
            </p:cNvPr>
            <p:cNvSpPr/>
            <p:nvPr/>
          </p:nvSpPr>
          <p:spPr>
            <a:xfrm>
              <a:off x="731724" y="2418283"/>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sp>
          <p:nvSpPr>
            <p:cNvPr id="43" name="矩形 42">
              <a:extLst>
                <a:ext uri="{FF2B5EF4-FFF2-40B4-BE49-F238E27FC236}">
                  <a16:creationId xmlns:a16="http://schemas.microsoft.com/office/drawing/2014/main" id="{BD1ACA4F-E5C3-D54A-9618-B448473041B8}"/>
                </a:ext>
              </a:extLst>
            </p:cNvPr>
            <p:cNvSpPr/>
            <p:nvPr/>
          </p:nvSpPr>
          <p:spPr>
            <a:xfrm>
              <a:off x="59958" y="2123768"/>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gr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F614B7E5-F034-1941-A067-ECE595E7D431}"/>
                  </a:ext>
                </a:extLst>
              </p:cNvPr>
              <p:cNvSpPr txBox="1"/>
              <p:nvPr/>
            </p:nvSpPr>
            <p:spPr>
              <a:xfrm>
                <a:off x="1584130" y="1033391"/>
                <a:ext cx="5830202" cy="830997"/>
              </a:xfrm>
              <a:prstGeom prst="rect">
                <a:avLst/>
              </a:prstGeom>
              <a:noFill/>
            </p:spPr>
            <p:txBody>
              <a:bodyPr wrap="square" rtlCol="0">
                <a:spAutoFit/>
              </a:bodyPr>
              <a:lstStyle/>
              <a:p>
                <a:r>
                  <a:rPr kumimoji="1" lang="en-US" altLang="zh-CN" sz="1600" dirty="0"/>
                  <a:t>First, the client would send a initialization packet(attached in SYN packet) to collect hop information. This procedure follows a FIFO scheme. Here, </a:t>
                </a:r>
                <a14:m>
                  <m:oMath xmlns:m="http://schemas.openxmlformats.org/officeDocument/2006/math">
                    <m:r>
                      <a:rPr kumimoji="1" lang="en-US" altLang="zh-CN" sz="1600" b="0" i="1" smtClean="0">
                        <a:latin typeface="Cambria Math" panose="02040503050406030204" pitchFamily="18" charset="0"/>
                      </a:rPr>
                      <m:t>𝐷</m:t>
                    </m:r>
                  </m:oMath>
                </a14:m>
                <a:r>
                  <a:rPr kumimoji="1" lang="en-US" altLang="zh-CN" sz="1600" dirty="0"/>
                  <a:t> denotes deadline of the </a:t>
                </a:r>
                <a:endParaRPr kumimoji="1" lang="zh-CN" altLang="en-US" sz="1600" dirty="0"/>
              </a:p>
            </p:txBody>
          </p:sp>
        </mc:Choice>
        <mc:Fallback xmlns="">
          <p:sp>
            <p:nvSpPr>
              <p:cNvPr id="45" name="文本框 44">
                <a:extLst>
                  <a:ext uri="{FF2B5EF4-FFF2-40B4-BE49-F238E27FC236}">
                    <a16:creationId xmlns:a16="http://schemas.microsoft.com/office/drawing/2014/main" id="{F614B7E5-F034-1941-A067-ECE595E7D431}"/>
                  </a:ext>
                </a:extLst>
              </p:cNvPr>
              <p:cNvSpPr txBox="1">
                <a:spLocks noRot="1" noChangeAspect="1" noMove="1" noResize="1" noEditPoints="1" noAdjustHandles="1" noChangeArrowheads="1" noChangeShapeType="1" noTextEdit="1"/>
              </p:cNvSpPr>
              <p:nvPr/>
            </p:nvSpPr>
            <p:spPr>
              <a:xfrm>
                <a:off x="1584130" y="1033391"/>
                <a:ext cx="5830202" cy="830997"/>
              </a:xfrm>
              <a:prstGeom prst="rect">
                <a:avLst/>
              </a:prstGeom>
              <a:blipFill>
                <a:blip r:embed="rId5"/>
                <a:stretch>
                  <a:fillRect l="-435" r="-652" b="-746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129995887"/>
      </p:ext>
    </p:extLst>
  </p:cSld>
  <p:clrMapOvr>
    <a:masterClrMapping/>
  </p:clrMapOvr>
  <mc:AlternateContent xmlns:mc="http://schemas.openxmlformats.org/markup-compatibility/2006" xmlns:p14="http://schemas.microsoft.com/office/powerpoint/2010/main">
    <mc:Choice Requires="p14">
      <p:transition spd="slow" p14:dur="2000" advTm="52769"/>
    </mc:Choice>
    <mc:Fallback xmlns="">
      <p:transition spd="slow" advTm="527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88889E-6 -1.97531E-6 L 0.16355 0.21883 " pathEditMode="relative" rAng="0" ptsTypes="AA">
                                      <p:cBhvr>
                                        <p:cTn id="6" dur="2000" fill="hold"/>
                                        <p:tgtEl>
                                          <p:spTgt spid="44"/>
                                        </p:tgtEl>
                                        <p:attrNameLst>
                                          <p:attrName>ppt_x</p:attrName>
                                          <p:attrName>ppt_y</p:attrName>
                                        </p:attrNameLst>
                                      </p:cBhvr>
                                      <p:rCtr x="8177" y="109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12</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p:grpSp>
        <p:nvGrpSpPr>
          <p:cNvPr id="11" name="组合 10">
            <a:extLst>
              <a:ext uri="{FF2B5EF4-FFF2-40B4-BE49-F238E27FC236}">
                <a16:creationId xmlns:a16="http://schemas.microsoft.com/office/drawing/2014/main" id="{A23A7D5C-8C21-4F47-80E7-0FFFBB6B5588}"/>
              </a:ext>
            </a:extLst>
          </p:cNvPr>
          <p:cNvGrpSpPr/>
          <p:nvPr/>
        </p:nvGrpSpPr>
        <p:grpSpPr>
          <a:xfrm>
            <a:off x="1559204" y="3607664"/>
            <a:ext cx="1334130" cy="695777"/>
            <a:chOff x="1555845" y="3594234"/>
            <a:chExt cx="1334130" cy="695777"/>
          </a:xfrm>
        </p:grpSpPr>
        <p:sp>
          <p:nvSpPr>
            <p:cNvPr id="28" name="矩形 27">
              <a:extLst>
                <a:ext uri="{FF2B5EF4-FFF2-40B4-BE49-F238E27FC236}">
                  <a16:creationId xmlns:a16="http://schemas.microsoft.com/office/drawing/2014/main" id="{F2FF4167-3797-B347-9D16-DA42049CBEC4}"/>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41" name="矩形 40">
              <a:extLst>
                <a:ext uri="{FF2B5EF4-FFF2-40B4-BE49-F238E27FC236}">
                  <a16:creationId xmlns:a16="http://schemas.microsoft.com/office/drawing/2014/main" id="{59F630BD-D773-5B4E-A89E-E897AE86F464}"/>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42" name="矩形 41">
              <a:extLst>
                <a:ext uri="{FF2B5EF4-FFF2-40B4-BE49-F238E27FC236}">
                  <a16:creationId xmlns:a16="http://schemas.microsoft.com/office/drawing/2014/main" id="{06893C94-1F13-7B4B-8756-CC42953F29D6}"/>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sp>
        <p:nvSpPr>
          <p:cNvPr id="43" name="矩形 42">
            <a:extLst>
              <a:ext uri="{FF2B5EF4-FFF2-40B4-BE49-F238E27FC236}">
                <a16:creationId xmlns:a16="http://schemas.microsoft.com/office/drawing/2014/main" id="{BD1ACA4F-E5C3-D54A-9618-B448473041B8}"/>
              </a:ext>
            </a:extLst>
          </p:cNvPr>
          <p:cNvSpPr/>
          <p:nvPr/>
        </p:nvSpPr>
        <p:spPr>
          <a:xfrm>
            <a:off x="1555845" y="3303270"/>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830997"/>
              </a:xfrm>
              <a:prstGeom prst="rect">
                <a:avLst/>
              </a:prstGeom>
              <a:noFill/>
            </p:spPr>
            <p:txBody>
              <a:bodyPr wrap="square" rtlCol="0">
                <a:spAutoFit/>
              </a:bodyPr>
              <a:lstStyle/>
              <a:p>
                <a:r>
                  <a:rPr kumimoji="1" lang="en-US" altLang="zh-CN" sz="1600" dirty="0"/>
                  <a:t>First, the client would send a initialization packet to collect hop information. This procedure follows a FIFO scheme. Here, </a:t>
                </a:r>
                <a14:m>
                  <m:oMath xmlns:m="http://schemas.openxmlformats.org/officeDocument/2006/math">
                    <m:r>
                      <a:rPr kumimoji="1" lang="en-US" altLang="zh-CN" sz="1600" b="0" i="1" smtClean="0">
                        <a:latin typeface="Cambria Math" panose="02040503050406030204" pitchFamily="18" charset="0"/>
                      </a:rPr>
                      <m:t>𝐷</m:t>
                    </m:r>
                  </m:oMath>
                </a14:m>
                <a:r>
                  <a:rPr kumimoji="1" lang="en-US" altLang="zh-CN" sz="1600" dirty="0"/>
                  <a:t> denotes deadline of the packet, </a:t>
                </a:r>
                <a14:m>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𝑑</m:t>
                        </m:r>
                      </m:e>
                      <m:sub>
                        <m:r>
                          <a:rPr kumimoji="1" lang="en-US" altLang="zh-CN" sz="1600" b="0" i="1" smtClean="0">
                            <a:latin typeface="Cambria Math" panose="02040503050406030204" pitchFamily="18" charset="0"/>
                          </a:rPr>
                          <m:t>𝑖</m:t>
                        </m:r>
                      </m:sub>
                    </m:sSub>
                  </m:oMath>
                </a14:m>
                <a:r>
                  <a:rPr kumimoji="1" lang="en-US" altLang="zh-CN" sz="1600" dirty="0"/>
                  <a:t> denotes the delay at switch </a:t>
                </a:r>
                <a14:m>
                  <m:oMath xmlns:m="http://schemas.openxmlformats.org/officeDocument/2006/math">
                    <m:r>
                      <a:rPr kumimoji="1" lang="en-US" altLang="zh-CN" sz="1600" b="0" i="1" smtClean="0">
                        <a:latin typeface="Cambria Math" panose="02040503050406030204" pitchFamily="18" charset="0"/>
                      </a:rPr>
                      <m:t>𝑖</m:t>
                    </m:r>
                  </m:oMath>
                </a14:m>
                <a:r>
                  <a:rPr kumimoji="1" lang="en-US" altLang="zh-CN" sz="1600" dirty="0"/>
                  <a:t>.</a:t>
                </a:r>
                <a:endParaRPr kumimoji="1" lang="zh-CN" altLang="en-US" sz="1600" dirty="0"/>
              </a:p>
            </p:txBody>
          </p:sp>
        </mc:Choice>
        <mc:Fallback xmlns="">
          <p:sp>
            <p:nvSpPr>
              <p:cNvPr id="45" name="文本框 44">
                <a:extLst>
                  <a:ext uri="{FF2B5EF4-FFF2-40B4-BE49-F238E27FC236}">
                    <a16:creationId xmlns:a16="http://schemas.microsoft.com/office/drawing/2014/main" id="{F614B7E5-F034-1941-A067-ECE595E7D431}"/>
                  </a:ext>
                </a:extLst>
              </p:cNvPr>
              <p:cNvSpPr txBox="1">
                <a:spLocks noRot="1" noChangeAspect="1" noMove="1" noResize="1" noEditPoints="1" noAdjustHandles="1" noChangeArrowheads="1" noChangeShapeType="1" noTextEdit="1"/>
              </p:cNvSpPr>
              <p:nvPr/>
            </p:nvSpPr>
            <p:spPr>
              <a:xfrm>
                <a:off x="1382436" y="1033391"/>
                <a:ext cx="6031896" cy="830997"/>
              </a:xfrm>
              <a:prstGeom prst="rect">
                <a:avLst/>
              </a:prstGeom>
              <a:blipFill>
                <a:blip r:embed="rId7"/>
                <a:stretch>
                  <a:fillRect l="-420" b="-7463"/>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E9936341-0D68-A44C-B656-88965B413375}"/>
              </a:ext>
            </a:extLst>
          </p:cNvPr>
          <p:cNvGrpSpPr/>
          <p:nvPr/>
        </p:nvGrpSpPr>
        <p:grpSpPr>
          <a:xfrm>
            <a:off x="1554503" y="3594234"/>
            <a:ext cx="1336536" cy="349008"/>
            <a:chOff x="1554503" y="3594234"/>
            <a:chExt cx="1336536" cy="349008"/>
          </a:xfrm>
        </p:grpSpPr>
        <p:sp>
          <p:nvSpPr>
            <p:cNvPr id="12" name="矩形 11">
              <a:extLst>
                <a:ext uri="{FF2B5EF4-FFF2-40B4-BE49-F238E27FC236}">
                  <a16:creationId xmlns:a16="http://schemas.microsoft.com/office/drawing/2014/main" id="{0825E27A-F639-D949-A610-8A992957A935}"/>
                </a:ext>
              </a:extLst>
            </p:cNvPr>
            <p:cNvSpPr/>
            <p:nvPr/>
          </p:nvSpPr>
          <p:spPr>
            <a:xfrm>
              <a:off x="1554503" y="359423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5E194450-8305-BF4E-9277-632EA1569052}"/>
                    </a:ext>
                  </a:extLst>
                </p:cNvPr>
                <p:cNvSpPr/>
                <p:nvPr/>
              </p:nvSpPr>
              <p:spPr>
                <a:xfrm>
                  <a:off x="2219273" y="360766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Sub>
                      </m:oMath>
                    </m:oMathPara>
                  </a14:m>
                  <a:endParaRPr kumimoji="1" lang="zh-CN" altLang="en-US" sz="1200" dirty="0"/>
                </a:p>
              </p:txBody>
            </p:sp>
          </mc:Choice>
          <mc:Fallback xmlns="">
            <p:sp>
              <p:nvSpPr>
                <p:cNvPr id="29" name="矩形 28">
                  <a:extLst>
                    <a:ext uri="{FF2B5EF4-FFF2-40B4-BE49-F238E27FC236}">
                      <a16:creationId xmlns:a16="http://schemas.microsoft.com/office/drawing/2014/main" id="{5E194450-8305-BF4E-9277-632EA1569052}"/>
                    </a:ext>
                  </a:extLst>
                </p:cNvPr>
                <p:cNvSpPr>
                  <a:spLocks noRot="1" noChangeAspect="1" noMove="1" noResize="1" noEditPoints="1" noAdjustHandles="1" noChangeArrowheads="1" noChangeShapeType="1" noTextEdit="1"/>
                </p:cNvSpPr>
                <p:nvPr/>
              </p:nvSpPr>
              <p:spPr>
                <a:xfrm>
                  <a:off x="2219273" y="3607664"/>
                  <a:ext cx="671766" cy="335578"/>
                </a:xfrm>
                <a:prstGeom prst="rect">
                  <a:avLst/>
                </a:prstGeom>
                <a:blipFill>
                  <a:blip r:embed="rId8"/>
                  <a:stretch>
                    <a:fillRect/>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2591704114"/>
      </p:ext>
    </p:extLst>
  </p:cSld>
  <p:clrMapOvr>
    <a:masterClrMapping/>
  </p:clrMapOvr>
  <mc:AlternateContent xmlns:mc="http://schemas.openxmlformats.org/markup-compatibility/2006" xmlns:p14="http://schemas.microsoft.com/office/powerpoint/2010/main">
    <mc:Choice Requires="p14">
      <p:transition spd="slow" p14:dur="2000" advTm="13577"/>
    </mc:Choice>
    <mc:Fallback xmlns="">
      <p:transition spd="slow" advTm="135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77778E-6 -0.00741 L -2.77778E-6 0.06697 " pathEditMode="relative" rAng="0" ptsTypes="AA">
                                      <p:cBhvr>
                                        <p:cTn id="6" dur="2000" fill="hold"/>
                                        <p:tgtEl>
                                          <p:spTgt spid="11"/>
                                        </p:tgtEl>
                                        <p:attrNameLst>
                                          <p:attrName>ppt_x</p:attrName>
                                          <p:attrName>ppt_y</p:attrName>
                                        </p:attrNameLst>
                                      </p:cBhvr>
                                      <p:rCtr x="0" y="3704"/>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13</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830997"/>
              </a:xfrm>
              <a:prstGeom prst="rect">
                <a:avLst/>
              </a:prstGeom>
              <a:noFill/>
            </p:spPr>
            <p:txBody>
              <a:bodyPr wrap="square" rtlCol="0">
                <a:spAutoFit/>
              </a:bodyPr>
              <a:lstStyle/>
              <a:p>
                <a:r>
                  <a:rPr kumimoji="1" lang="en-US" altLang="zh-CN" sz="1600" dirty="0"/>
                  <a:t>First, the client would send a initialization packet to collect hop information. This procedure follows a FIFO scheme. Here, </a:t>
                </a:r>
                <a14:m>
                  <m:oMath xmlns:m="http://schemas.openxmlformats.org/officeDocument/2006/math">
                    <m:r>
                      <a:rPr kumimoji="1" lang="en-US" altLang="zh-CN" sz="1600" b="0" i="1" smtClean="0">
                        <a:latin typeface="Cambria Math" panose="02040503050406030204" pitchFamily="18" charset="0"/>
                      </a:rPr>
                      <m:t>𝐷</m:t>
                    </m:r>
                  </m:oMath>
                </a14:m>
                <a:r>
                  <a:rPr kumimoji="1" lang="en-US" altLang="zh-CN" sz="1600" dirty="0"/>
                  <a:t> denotes deadline of the packet, </a:t>
                </a:r>
                <a14:m>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𝑑</m:t>
                        </m:r>
                      </m:e>
                      <m:sub>
                        <m:r>
                          <a:rPr kumimoji="1" lang="en-US" altLang="zh-CN" sz="1600" b="0" i="1" smtClean="0">
                            <a:latin typeface="Cambria Math" panose="02040503050406030204" pitchFamily="18" charset="0"/>
                          </a:rPr>
                          <m:t>𝑖</m:t>
                        </m:r>
                      </m:sub>
                    </m:sSub>
                  </m:oMath>
                </a14:m>
                <a:r>
                  <a:rPr kumimoji="1" lang="en-US" altLang="zh-CN" sz="1600" dirty="0"/>
                  <a:t> denotes the delay at switch </a:t>
                </a:r>
                <a14:m>
                  <m:oMath xmlns:m="http://schemas.openxmlformats.org/officeDocument/2006/math">
                    <m:r>
                      <a:rPr kumimoji="1" lang="en-US" altLang="zh-CN" sz="1600" b="0" i="1" smtClean="0">
                        <a:latin typeface="Cambria Math" panose="02040503050406030204" pitchFamily="18" charset="0"/>
                      </a:rPr>
                      <m:t>𝑖</m:t>
                    </m:r>
                  </m:oMath>
                </a14:m>
                <a:r>
                  <a:rPr kumimoji="1" lang="en-US" altLang="zh-CN" sz="1600" dirty="0"/>
                  <a:t>.</a:t>
                </a:r>
                <a:endParaRPr kumimoji="1" lang="zh-CN" altLang="en-US" sz="1600" dirty="0"/>
              </a:p>
            </p:txBody>
          </p:sp>
        </mc:Choice>
        <mc:Fallback xmlns="">
          <p:sp>
            <p:nvSpPr>
              <p:cNvPr id="45" name="文本框 44">
                <a:extLst>
                  <a:ext uri="{FF2B5EF4-FFF2-40B4-BE49-F238E27FC236}">
                    <a16:creationId xmlns:a16="http://schemas.microsoft.com/office/drawing/2014/main" id="{F614B7E5-F034-1941-A067-ECE595E7D431}"/>
                  </a:ext>
                </a:extLst>
              </p:cNvPr>
              <p:cNvSpPr txBox="1">
                <a:spLocks noRot="1" noChangeAspect="1" noMove="1" noResize="1" noEditPoints="1" noAdjustHandles="1" noChangeArrowheads="1" noChangeShapeType="1" noTextEdit="1"/>
              </p:cNvSpPr>
              <p:nvPr/>
            </p:nvSpPr>
            <p:spPr>
              <a:xfrm>
                <a:off x="1382436" y="1033391"/>
                <a:ext cx="6031896" cy="830997"/>
              </a:xfrm>
              <a:prstGeom prst="rect">
                <a:avLst/>
              </a:prstGeom>
              <a:blipFill>
                <a:blip r:embed="rId7"/>
                <a:stretch>
                  <a:fillRect l="-420" b="-7463"/>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AE39461C-99B8-FA40-9B7D-C3488D4BFF3B}"/>
              </a:ext>
            </a:extLst>
          </p:cNvPr>
          <p:cNvGrpSpPr/>
          <p:nvPr/>
        </p:nvGrpSpPr>
        <p:grpSpPr>
          <a:xfrm>
            <a:off x="1552208" y="3303270"/>
            <a:ext cx="1338831" cy="1349179"/>
            <a:chOff x="1552208" y="3303270"/>
            <a:chExt cx="1338831" cy="1349179"/>
          </a:xfrm>
        </p:grpSpPr>
        <p:grpSp>
          <p:nvGrpSpPr>
            <p:cNvPr id="11" name="组合 10">
              <a:extLst>
                <a:ext uri="{FF2B5EF4-FFF2-40B4-BE49-F238E27FC236}">
                  <a16:creationId xmlns:a16="http://schemas.microsoft.com/office/drawing/2014/main" id="{A23A7D5C-8C21-4F47-80E7-0FFFBB6B5588}"/>
                </a:ext>
              </a:extLst>
            </p:cNvPr>
            <p:cNvGrpSpPr/>
            <p:nvPr/>
          </p:nvGrpSpPr>
          <p:grpSpPr>
            <a:xfrm>
              <a:off x="1552208" y="3956672"/>
              <a:ext cx="1334130" cy="695777"/>
              <a:chOff x="1555845" y="3594234"/>
              <a:chExt cx="1334130" cy="695777"/>
            </a:xfrm>
          </p:grpSpPr>
          <p:sp>
            <p:nvSpPr>
              <p:cNvPr id="28" name="矩形 27">
                <a:extLst>
                  <a:ext uri="{FF2B5EF4-FFF2-40B4-BE49-F238E27FC236}">
                    <a16:creationId xmlns:a16="http://schemas.microsoft.com/office/drawing/2014/main" id="{F2FF4167-3797-B347-9D16-DA42049CBEC4}"/>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41" name="矩形 40">
                <a:extLst>
                  <a:ext uri="{FF2B5EF4-FFF2-40B4-BE49-F238E27FC236}">
                    <a16:creationId xmlns:a16="http://schemas.microsoft.com/office/drawing/2014/main" id="{59F630BD-D773-5B4E-A89E-E897AE86F464}"/>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42" name="矩形 41">
                <a:extLst>
                  <a:ext uri="{FF2B5EF4-FFF2-40B4-BE49-F238E27FC236}">
                    <a16:creationId xmlns:a16="http://schemas.microsoft.com/office/drawing/2014/main" id="{06893C94-1F13-7B4B-8756-CC42953F29D6}"/>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sp>
          <p:nvSpPr>
            <p:cNvPr id="43" name="矩形 42">
              <a:extLst>
                <a:ext uri="{FF2B5EF4-FFF2-40B4-BE49-F238E27FC236}">
                  <a16:creationId xmlns:a16="http://schemas.microsoft.com/office/drawing/2014/main" id="{BD1ACA4F-E5C3-D54A-9618-B448473041B8}"/>
                </a:ext>
              </a:extLst>
            </p:cNvPr>
            <p:cNvSpPr/>
            <p:nvPr/>
          </p:nvSpPr>
          <p:spPr>
            <a:xfrm>
              <a:off x="1555845" y="3303270"/>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grpSp>
          <p:nvGrpSpPr>
            <p:cNvPr id="14" name="组合 13">
              <a:extLst>
                <a:ext uri="{FF2B5EF4-FFF2-40B4-BE49-F238E27FC236}">
                  <a16:creationId xmlns:a16="http://schemas.microsoft.com/office/drawing/2014/main" id="{E9936341-0D68-A44C-B656-88965B413375}"/>
                </a:ext>
              </a:extLst>
            </p:cNvPr>
            <p:cNvGrpSpPr/>
            <p:nvPr/>
          </p:nvGrpSpPr>
          <p:grpSpPr>
            <a:xfrm>
              <a:off x="1554503" y="3594234"/>
              <a:ext cx="1336536" cy="349008"/>
              <a:chOff x="1554503" y="3594234"/>
              <a:chExt cx="1336536" cy="349008"/>
            </a:xfrm>
          </p:grpSpPr>
          <p:sp>
            <p:nvSpPr>
              <p:cNvPr id="12" name="矩形 11">
                <a:extLst>
                  <a:ext uri="{FF2B5EF4-FFF2-40B4-BE49-F238E27FC236}">
                    <a16:creationId xmlns:a16="http://schemas.microsoft.com/office/drawing/2014/main" id="{0825E27A-F639-D949-A610-8A992957A935}"/>
                  </a:ext>
                </a:extLst>
              </p:cNvPr>
              <p:cNvSpPr/>
              <p:nvPr/>
            </p:nvSpPr>
            <p:spPr>
              <a:xfrm>
                <a:off x="1554503" y="359423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5E194450-8305-BF4E-9277-632EA1569052}"/>
                      </a:ext>
                    </a:extLst>
                  </p:cNvPr>
                  <p:cNvSpPr/>
                  <p:nvPr/>
                </p:nvSpPr>
                <p:spPr>
                  <a:xfrm>
                    <a:off x="2219273" y="360766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Sub>
                        </m:oMath>
                      </m:oMathPara>
                    </a14:m>
                    <a:endParaRPr kumimoji="1" lang="zh-CN" altLang="en-US" sz="1200" dirty="0"/>
                  </a:p>
                </p:txBody>
              </p:sp>
            </mc:Choice>
            <mc:Fallback xmlns="">
              <p:sp>
                <p:nvSpPr>
                  <p:cNvPr id="29" name="矩形 28">
                    <a:extLst>
                      <a:ext uri="{FF2B5EF4-FFF2-40B4-BE49-F238E27FC236}">
                        <a16:creationId xmlns:a16="http://schemas.microsoft.com/office/drawing/2014/main" id="{5E194450-8305-BF4E-9277-632EA1569052}"/>
                      </a:ext>
                    </a:extLst>
                  </p:cNvPr>
                  <p:cNvSpPr>
                    <a:spLocks noRot="1" noChangeAspect="1" noMove="1" noResize="1" noEditPoints="1" noAdjustHandles="1" noChangeArrowheads="1" noChangeShapeType="1" noTextEdit="1"/>
                  </p:cNvSpPr>
                  <p:nvPr/>
                </p:nvSpPr>
                <p:spPr>
                  <a:xfrm>
                    <a:off x="2219273" y="3607664"/>
                    <a:ext cx="671766" cy="335578"/>
                  </a:xfrm>
                  <a:prstGeom prst="rect">
                    <a:avLst/>
                  </a:prstGeom>
                  <a:blipFill>
                    <a:blip r:embed="rId8"/>
                    <a:stretch>
                      <a:fillRect/>
                    </a:stretch>
                  </a:blipFill>
                </p:spPr>
                <p:txBody>
                  <a:bodyPr/>
                  <a:lstStyle/>
                  <a:p>
                    <a:r>
                      <a:rPr lang="zh-CN" altLang="en-US">
                        <a:noFill/>
                      </a:rPr>
                      <a:t> </a:t>
                    </a:r>
                  </a:p>
                </p:txBody>
              </p:sp>
            </mc:Fallback>
          </mc:AlternateContent>
        </p:grpSp>
      </p:grpSp>
    </p:spTree>
    <p:custDataLst>
      <p:tags r:id="rId1"/>
    </p:custDataLst>
    <p:extLst>
      <p:ext uri="{BB962C8B-B14F-4D97-AF65-F5344CB8AC3E}">
        <p14:creationId xmlns:p14="http://schemas.microsoft.com/office/powerpoint/2010/main" val="3895749249"/>
      </p:ext>
    </p:extLst>
  </p:cSld>
  <p:clrMapOvr>
    <a:masterClrMapping/>
  </p:clrMapOvr>
  <mc:AlternateContent xmlns:mc="http://schemas.openxmlformats.org/markup-compatibility/2006" xmlns:p14="http://schemas.microsoft.com/office/powerpoint/2010/main">
    <mc:Choice Requires="p14">
      <p:transition spd="slow" p14:dur="2000" advTm="2978"/>
    </mc:Choice>
    <mc:Fallback xmlns="">
      <p:transition spd="slow" advTm="29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33 -0.00309 L 0.22917 -0.00309 " pathEditMode="relative" ptsTypes="A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14</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830997"/>
              </a:xfrm>
              <a:prstGeom prst="rect">
                <a:avLst/>
              </a:prstGeom>
              <a:noFill/>
            </p:spPr>
            <p:txBody>
              <a:bodyPr wrap="square" rtlCol="0">
                <a:spAutoFit/>
              </a:bodyPr>
              <a:lstStyle/>
              <a:p>
                <a:r>
                  <a:rPr kumimoji="1" lang="en-US" altLang="zh-CN" sz="1600" dirty="0"/>
                  <a:t>First, the client would send a initialization packet to collect hop information. This procedure follows a FIFO scheme. Here, </a:t>
                </a:r>
                <a14:m>
                  <m:oMath xmlns:m="http://schemas.openxmlformats.org/officeDocument/2006/math">
                    <m:r>
                      <a:rPr kumimoji="1" lang="en-US" altLang="zh-CN" sz="1600" b="0" i="1" smtClean="0">
                        <a:latin typeface="Cambria Math" panose="02040503050406030204" pitchFamily="18" charset="0"/>
                      </a:rPr>
                      <m:t>𝐷</m:t>
                    </m:r>
                  </m:oMath>
                </a14:m>
                <a:r>
                  <a:rPr kumimoji="1" lang="en-US" altLang="zh-CN" sz="1600" dirty="0"/>
                  <a:t> denotes deadline of the packet, </a:t>
                </a:r>
                <a14:m>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𝑑</m:t>
                        </m:r>
                      </m:e>
                      <m:sub>
                        <m:r>
                          <a:rPr kumimoji="1" lang="en-US" altLang="zh-CN" sz="1600" b="0" i="1" smtClean="0">
                            <a:latin typeface="Cambria Math" panose="02040503050406030204" pitchFamily="18" charset="0"/>
                          </a:rPr>
                          <m:t>𝑖</m:t>
                        </m:r>
                      </m:sub>
                    </m:sSub>
                  </m:oMath>
                </a14:m>
                <a:r>
                  <a:rPr kumimoji="1" lang="en-US" altLang="zh-CN" sz="1600" dirty="0"/>
                  <a:t> denotes the delay at switch </a:t>
                </a:r>
                <a14:m>
                  <m:oMath xmlns:m="http://schemas.openxmlformats.org/officeDocument/2006/math">
                    <m:r>
                      <a:rPr kumimoji="1" lang="en-US" altLang="zh-CN" sz="1600" b="0" i="1" smtClean="0">
                        <a:latin typeface="Cambria Math" panose="02040503050406030204" pitchFamily="18" charset="0"/>
                      </a:rPr>
                      <m:t>𝑖</m:t>
                    </m:r>
                  </m:oMath>
                </a14:m>
                <a:r>
                  <a:rPr kumimoji="1" lang="en-US" altLang="zh-CN" sz="1600" dirty="0"/>
                  <a:t>.</a:t>
                </a:r>
                <a:endParaRPr kumimoji="1" lang="zh-CN" altLang="en-US" sz="1600" dirty="0"/>
              </a:p>
            </p:txBody>
          </p:sp>
        </mc:Choice>
        <mc:Fallback xmlns="">
          <p:sp>
            <p:nvSpPr>
              <p:cNvPr id="45" name="文本框 44">
                <a:extLst>
                  <a:ext uri="{FF2B5EF4-FFF2-40B4-BE49-F238E27FC236}">
                    <a16:creationId xmlns:a16="http://schemas.microsoft.com/office/drawing/2014/main" id="{F614B7E5-F034-1941-A067-ECE595E7D431}"/>
                  </a:ext>
                </a:extLst>
              </p:cNvPr>
              <p:cNvSpPr txBox="1">
                <a:spLocks noRot="1" noChangeAspect="1" noMove="1" noResize="1" noEditPoints="1" noAdjustHandles="1" noChangeArrowheads="1" noChangeShapeType="1" noTextEdit="1"/>
              </p:cNvSpPr>
              <p:nvPr/>
            </p:nvSpPr>
            <p:spPr>
              <a:xfrm>
                <a:off x="1382436" y="1033391"/>
                <a:ext cx="6031896" cy="830997"/>
              </a:xfrm>
              <a:prstGeom prst="rect">
                <a:avLst/>
              </a:prstGeom>
              <a:blipFill>
                <a:blip r:embed="rId7"/>
                <a:stretch>
                  <a:fillRect l="-420" b="-7463"/>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A23A7D5C-8C21-4F47-80E7-0FFFBB6B5588}"/>
              </a:ext>
            </a:extLst>
          </p:cNvPr>
          <p:cNvGrpSpPr/>
          <p:nvPr/>
        </p:nvGrpSpPr>
        <p:grpSpPr>
          <a:xfrm>
            <a:off x="3658744" y="3910359"/>
            <a:ext cx="1334130" cy="695777"/>
            <a:chOff x="1555845" y="3594234"/>
            <a:chExt cx="1334130" cy="695777"/>
          </a:xfrm>
        </p:grpSpPr>
        <p:sp>
          <p:nvSpPr>
            <p:cNvPr id="28" name="矩形 27">
              <a:extLst>
                <a:ext uri="{FF2B5EF4-FFF2-40B4-BE49-F238E27FC236}">
                  <a16:creationId xmlns:a16="http://schemas.microsoft.com/office/drawing/2014/main" id="{F2FF4167-3797-B347-9D16-DA42049CBEC4}"/>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41" name="矩形 40">
              <a:extLst>
                <a:ext uri="{FF2B5EF4-FFF2-40B4-BE49-F238E27FC236}">
                  <a16:creationId xmlns:a16="http://schemas.microsoft.com/office/drawing/2014/main" id="{59F630BD-D773-5B4E-A89E-E897AE86F464}"/>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42" name="矩形 41">
              <a:extLst>
                <a:ext uri="{FF2B5EF4-FFF2-40B4-BE49-F238E27FC236}">
                  <a16:creationId xmlns:a16="http://schemas.microsoft.com/office/drawing/2014/main" id="{06893C94-1F13-7B4B-8756-CC42953F29D6}"/>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sp>
        <p:nvSpPr>
          <p:cNvPr id="43" name="矩形 42">
            <a:extLst>
              <a:ext uri="{FF2B5EF4-FFF2-40B4-BE49-F238E27FC236}">
                <a16:creationId xmlns:a16="http://schemas.microsoft.com/office/drawing/2014/main" id="{BD1ACA4F-E5C3-D54A-9618-B448473041B8}"/>
              </a:ext>
            </a:extLst>
          </p:cNvPr>
          <p:cNvSpPr/>
          <p:nvPr/>
        </p:nvSpPr>
        <p:spPr>
          <a:xfrm>
            <a:off x="3662381" y="3256957"/>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grpSp>
        <p:nvGrpSpPr>
          <p:cNvPr id="14" name="组合 13">
            <a:extLst>
              <a:ext uri="{FF2B5EF4-FFF2-40B4-BE49-F238E27FC236}">
                <a16:creationId xmlns:a16="http://schemas.microsoft.com/office/drawing/2014/main" id="{E9936341-0D68-A44C-B656-88965B413375}"/>
              </a:ext>
            </a:extLst>
          </p:cNvPr>
          <p:cNvGrpSpPr/>
          <p:nvPr/>
        </p:nvGrpSpPr>
        <p:grpSpPr>
          <a:xfrm>
            <a:off x="3661039" y="3547921"/>
            <a:ext cx="1336536" cy="349008"/>
            <a:chOff x="1554503" y="3594234"/>
            <a:chExt cx="1336536" cy="349008"/>
          </a:xfrm>
        </p:grpSpPr>
        <p:sp>
          <p:nvSpPr>
            <p:cNvPr id="12" name="矩形 11">
              <a:extLst>
                <a:ext uri="{FF2B5EF4-FFF2-40B4-BE49-F238E27FC236}">
                  <a16:creationId xmlns:a16="http://schemas.microsoft.com/office/drawing/2014/main" id="{0825E27A-F639-D949-A610-8A992957A935}"/>
                </a:ext>
              </a:extLst>
            </p:cNvPr>
            <p:cNvSpPr/>
            <p:nvPr/>
          </p:nvSpPr>
          <p:spPr>
            <a:xfrm>
              <a:off x="1554503" y="359423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5E194450-8305-BF4E-9277-632EA1569052}"/>
                    </a:ext>
                  </a:extLst>
                </p:cNvPr>
                <p:cNvSpPr/>
                <p:nvPr/>
              </p:nvSpPr>
              <p:spPr>
                <a:xfrm>
                  <a:off x="2219273" y="360766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Sub>
                      </m:oMath>
                    </m:oMathPara>
                  </a14:m>
                  <a:endParaRPr kumimoji="1" lang="zh-CN" altLang="en-US" sz="1200" dirty="0"/>
                </a:p>
              </p:txBody>
            </p:sp>
          </mc:Choice>
          <mc:Fallback xmlns="">
            <p:sp>
              <p:nvSpPr>
                <p:cNvPr id="29" name="矩形 28">
                  <a:extLst>
                    <a:ext uri="{FF2B5EF4-FFF2-40B4-BE49-F238E27FC236}">
                      <a16:creationId xmlns:a16="http://schemas.microsoft.com/office/drawing/2014/main" id="{5E194450-8305-BF4E-9277-632EA1569052}"/>
                    </a:ext>
                  </a:extLst>
                </p:cNvPr>
                <p:cNvSpPr>
                  <a:spLocks noRot="1" noChangeAspect="1" noMove="1" noResize="1" noEditPoints="1" noAdjustHandles="1" noChangeArrowheads="1" noChangeShapeType="1" noTextEdit="1"/>
                </p:cNvSpPr>
                <p:nvPr/>
              </p:nvSpPr>
              <p:spPr>
                <a:xfrm>
                  <a:off x="2219273" y="3607664"/>
                  <a:ext cx="671766" cy="335578"/>
                </a:xfrm>
                <a:prstGeom prst="rect">
                  <a:avLst/>
                </a:prstGeom>
                <a:blipFill>
                  <a:blip r:embed="rId8"/>
                  <a:stretch>
                    <a:fillRect/>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E1B14454-BE8E-7F43-A1E2-E623120D0985}"/>
              </a:ext>
            </a:extLst>
          </p:cNvPr>
          <p:cNvGrpSpPr/>
          <p:nvPr/>
        </p:nvGrpSpPr>
        <p:grpSpPr>
          <a:xfrm>
            <a:off x="3658744" y="3880863"/>
            <a:ext cx="1336425" cy="295760"/>
            <a:chOff x="3658744" y="3910359"/>
            <a:chExt cx="1336425" cy="295760"/>
          </a:xfrm>
        </p:grpSpPr>
        <p:sp>
          <p:nvSpPr>
            <p:cNvPr id="16" name="矩形 15">
              <a:extLst>
                <a:ext uri="{FF2B5EF4-FFF2-40B4-BE49-F238E27FC236}">
                  <a16:creationId xmlns:a16="http://schemas.microsoft.com/office/drawing/2014/main" id="{88105DDB-929C-9446-915B-9914138B6947}"/>
                </a:ext>
              </a:extLst>
            </p:cNvPr>
            <p:cNvSpPr/>
            <p:nvPr/>
          </p:nvSpPr>
          <p:spPr>
            <a:xfrm>
              <a:off x="3658744" y="3910359"/>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B7192428-19C8-ED40-8B50-E90637F3BE82}"/>
                    </a:ext>
                  </a:extLst>
                </p:cNvPr>
                <p:cNvSpPr/>
                <p:nvPr/>
              </p:nvSpPr>
              <p:spPr>
                <a:xfrm>
                  <a:off x="4332805" y="3915155"/>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Sub>
                      </m:oMath>
                    </m:oMathPara>
                  </a14:m>
                  <a:endParaRPr kumimoji="1" lang="zh-CN" altLang="en-US" sz="1200" dirty="0"/>
                </a:p>
              </p:txBody>
            </p:sp>
          </mc:Choice>
          <mc:Fallback xmlns="">
            <p:sp>
              <p:nvSpPr>
                <p:cNvPr id="30" name="矩形 29">
                  <a:extLst>
                    <a:ext uri="{FF2B5EF4-FFF2-40B4-BE49-F238E27FC236}">
                      <a16:creationId xmlns:a16="http://schemas.microsoft.com/office/drawing/2014/main" id="{B7192428-19C8-ED40-8B50-E90637F3BE82}"/>
                    </a:ext>
                  </a:extLst>
                </p:cNvPr>
                <p:cNvSpPr>
                  <a:spLocks noRot="1" noChangeAspect="1" noMove="1" noResize="1" noEditPoints="1" noAdjustHandles="1" noChangeArrowheads="1" noChangeShapeType="1" noTextEdit="1"/>
                </p:cNvSpPr>
                <p:nvPr/>
              </p:nvSpPr>
              <p:spPr>
                <a:xfrm>
                  <a:off x="4332805" y="3915155"/>
                  <a:ext cx="662364" cy="290964"/>
                </a:xfrm>
                <a:prstGeom prst="rect">
                  <a:avLst/>
                </a:prstGeom>
                <a:blipFill>
                  <a:blip r:embed="rId9"/>
                  <a:stretch>
                    <a:fillRect/>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2463876594"/>
      </p:ext>
    </p:extLst>
  </p:cSld>
  <p:clrMapOvr>
    <a:masterClrMapping/>
  </p:clrMapOvr>
  <mc:AlternateContent xmlns:mc="http://schemas.openxmlformats.org/markup-compatibility/2006" xmlns:p14="http://schemas.microsoft.com/office/powerpoint/2010/main">
    <mc:Choice Requires="p14">
      <p:transition spd="slow" p14:dur="2000" advTm="8837"/>
    </mc:Choice>
    <mc:Fallback xmlns="">
      <p:transition spd="slow" advTm="88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7 2.22222E-6 L 0.00052 0.0537 " pathEditMode="relative" rAng="0" ptsTypes="AA">
                                      <p:cBhvr>
                                        <p:cTn id="6" dur="2000" fill="hold"/>
                                        <p:tgtEl>
                                          <p:spTgt spid="11"/>
                                        </p:tgtEl>
                                        <p:attrNameLst>
                                          <p:attrName>ppt_x</p:attrName>
                                          <p:attrName>ppt_y</p:attrName>
                                        </p:attrNameLst>
                                      </p:cBhvr>
                                      <p:rCtr x="17" y="2685"/>
                                    </p:animMotion>
                                  </p:childTnLst>
                                </p:cTn>
                              </p:par>
                            </p:childTnLst>
                          </p:cTn>
                        </p:par>
                        <p:par>
                          <p:cTn id="7" fill="hold">
                            <p:stCondLst>
                              <p:cond delay="2000"/>
                            </p:stCondLst>
                            <p:childTnLst>
                              <p:par>
                                <p:cTn id="8" presetID="22" presetClass="entr" presetSubtype="4"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15</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830997"/>
              </a:xfrm>
              <a:prstGeom prst="rect">
                <a:avLst/>
              </a:prstGeom>
              <a:noFill/>
            </p:spPr>
            <p:txBody>
              <a:bodyPr wrap="square" rtlCol="0">
                <a:spAutoFit/>
              </a:bodyPr>
              <a:lstStyle/>
              <a:p>
                <a:r>
                  <a:rPr kumimoji="1" lang="en-US" altLang="zh-CN" sz="1600" dirty="0"/>
                  <a:t>First, the client would send a initialization packet to collect hop information. This procedure follows a FIFO scheme. Here, </a:t>
                </a:r>
                <a14:m>
                  <m:oMath xmlns:m="http://schemas.openxmlformats.org/officeDocument/2006/math">
                    <m:r>
                      <a:rPr kumimoji="1" lang="en-US" altLang="zh-CN" sz="1600" b="0" i="1" smtClean="0">
                        <a:latin typeface="Cambria Math" panose="02040503050406030204" pitchFamily="18" charset="0"/>
                      </a:rPr>
                      <m:t>𝐷</m:t>
                    </m:r>
                  </m:oMath>
                </a14:m>
                <a:r>
                  <a:rPr kumimoji="1" lang="en-US" altLang="zh-CN" sz="1600" dirty="0"/>
                  <a:t> denotes deadline of the packet, </a:t>
                </a:r>
                <a14:m>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𝑑</m:t>
                        </m:r>
                      </m:e>
                      <m:sub>
                        <m:r>
                          <a:rPr kumimoji="1" lang="en-US" altLang="zh-CN" sz="1600" b="0" i="1" smtClean="0">
                            <a:latin typeface="Cambria Math" panose="02040503050406030204" pitchFamily="18" charset="0"/>
                          </a:rPr>
                          <m:t>𝑖</m:t>
                        </m:r>
                      </m:sub>
                    </m:sSub>
                  </m:oMath>
                </a14:m>
                <a:r>
                  <a:rPr kumimoji="1" lang="en-US" altLang="zh-CN" sz="1600" dirty="0"/>
                  <a:t> denotes the delay at switch </a:t>
                </a:r>
                <a14:m>
                  <m:oMath xmlns:m="http://schemas.openxmlformats.org/officeDocument/2006/math">
                    <m:r>
                      <a:rPr kumimoji="1" lang="en-US" altLang="zh-CN" sz="1600" b="0" i="1" smtClean="0">
                        <a:latin typeface="Cambria Math" panose="02040503050406030204" pitchFamily="18" charset="0"/>
                      </a:rPr>
                      <m:t>𝑖</m:t>
                    </m:r>
                  </m:oMath>
                </a14:m>
                <a:r>
                  <a:rPr kumimoji="1" lang="en-US" altLang="zh-CN" sz="1600" dirty="0"/>
                  <a:t>.</a:t>
                </a:r>
                <a:endParaRPr kumimoji="1" lang="zh-CN" altLang="en-US" sz="1600" dirty="0"/>
              </a:p>
            </p:txBody>
          </p:sp>
        </mc:Choice>
        <mc:Fallback xmlns="">
          <p:sp>
            <p:nvSpPr>
              <p:cNvPr id="45" name="文本框 44">
                <a:extLst>
                  <a:ext uri="{FF2B5EF4-FFF2-40B4-BE49-F238E27FC236}">
                    <a16:creationId xmlns:a16="http://schemas.microsoft.com/office/drawing/2014/main" id="{F614B7E5-F034-1941-A067-ECE595E7D431}"/>
                  </a:ext>
                </a:extLst>
              </p:cNvPr>
              <p:cNvSpPr txBox="1">
                <a:spLocks noRot="1" noChangeAspect="1" noMove="1" noResize="1" noEditPoints="1" noAdjustHandles="1" noChangeArrowheads="1" noChangeShapeType="1" noTextEdit="1"/>
              </p:cNvSpPr>
              <p:nvPr/>
            </p:nvSpPr>
            <p:spPr>
              <a:xfrm>
                <a:off x="1382436" y="1033391"/>
                <a:ext cx="6031896" cy="830997"/>
              </a:xfrm>
              <a:prstGeom prst="rect">
                <a:avLst/>
              </a:prstGeom>
              <a:blipFill>
                <a:blip r:embed="rId7"/>
                <a:stretch>
                  <a:fillRect l="-420" b="-7463"/>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639395BC-A21D-4749-B9C7-74A1CD6E2802}"/>
              </a:ext>
            </a:extLst>
          </p:cNvPr>
          <p:cNvGrpSpPr/>
          <p:nvPr/>
        </p:nvGrpSpPr>
        <p:grpSpPr>
          <a:xfrm>
            <a:off x="3658744" y="3256957"/>
            <a:ext cx="1338831" cy="1617603"/>
            <a:chOff x="3658744" y="3256957"/>
            <a:chExt cx="1338831" cy="1617603"/>
          </a:xfrm>
        </p:grpSpPr>
        <p:grpSp>
          <p:nvGrpSpPr>
            <p:cNvPr id="11" name="组合 10">
              <a:extLst>
                <a:ext uri="{FF2B5EF4-FFF2-40B4-BE49-F238E27FC236}">
                  <a16:creationId xmlns:a16="http://schemas.microsoft.com/office/drawing/2014/main" id="{A23A7D5C-8C21-4F47-80E7-0FFFBB6B5588}"/>
                </a:ext>
              </a:extLst>
            </p:cNvPr>
            <p:cNvGrpSpPr/>
            <p:nvPr/>
          </p:nvGrpSpPr>
          <p:grpSpPr>
            <a:xfrm>
              <a:off x="3658744" y="4178783"/>
              <a:ext cx="1334130" cy="695777"/>
              <a:chOff x="1555845" y="3594234"/>
              <a:chExt cx="1334130" cy="695777"/>
            </a:xfrm>
          </p:grpSpPr>
          <p:sp>
            <p:nvSpPr>
              <p:cNvPr id="28" name="矩形 27">
                <a:extLst>
                  <a:ext uri="{FF2B5EF4-FFF2-40B4-BE49-F238E27FC236}">
                    <a16:creationId xmlns:a16="http://schemas.microsoft.com/office/drawing/2014/main" id="{F2FF4167-3797-B347-9D16-DA42049CBEC4}"/>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41" name="矩形 40">
                <a:extLst>
                  <a:ext uri="{FF2B5EF4-FFF2-40B4-BE49-F238E27FC236}">
                    <a16:creationId xmlns:a16="http://schemas.microsoft.com/office/drawing/2014/main" id="{59F630BD-D773-5B4E-A89E-E897AE86F464}"/>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42" name="矩形 41">
                <a:extLst>
                  <a:ext uri="{FF2B5EF4-FFF2-40B4-BE49-F238E27FC236}">
                    <a16:creationId xmlns:a16="http://schemas.microsoft.com/office/drawing/2014/main" id="{06893C94-1F13-7B4B-8756-CC42953F29D6}"/>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sp>
          <p:nvSpPr>
            <p:cNvPr id="43" name="矩形 42">
              <a:extLst>
                <a:ext uri="{FF2B5EF4-FFF2-40B4-BE49-F238E27FC236}">
                  <a16:creationId xmlns:a16="http://schemas.microsoft.com/office/drawing/2014/main" id="{BD1ACA4F-E5C3-D54A-9618-B448473041B8}"/>
                </a:ext>
              </a:extLst>
            </p:cNvPr>
            <p:cNvSpPr/>
            <p:nvPr/>
          </p:nvSpPr>
          <p:spPr>
            <a:xfrm>
              <a:off x="3662381" y="3256957"/>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grpSp>
          <p:nvGrpSpPr>
            <p:cNvPr id="14" name="组合 13">
              <a:extLst>
                <a:ext uri="{FF2B5EF4-FFF2-40B4-BE49-F238E27FC236}">
                  <a16:creationId xmlns:a16="http://schemas.microsoft.com/office/drawing/2014/main" id="{E9936341-0D68-A44C-B656-88965B413375}"/>
                </a:ext>
              </a:extLst>
            </p:cNvPr>
            <p:cNvGrpSpPr/>
            <p:nvPr/>
          </p:nvGrpSpPr>
          <p:grpSpPr>
            <a:xfrm>
              <a:off x="3661039" y="3547921"/>
              <a:ext cx="1336536" cy="349008"/>
              <a:chOff x="1554503" y="3594234"/>
              <a:chExt cx="1336536" cy="349008"/>
            </a:xfrm>
          </p:grpSpPr>
          <p:sp>
            <p:nvSpPr>
              <p:cNvPr id="12" name="矩形 11">
                <a:extLst>
                  <a:ext uri="{FF2B5EF4-FFF2-40B4-BE49-F238E27FC236}">
                    <a16:creationId xmlns:a16="http://schemas.microsoft.com/office/drawing/2014/main" id="{0825E27A-F639-D949-A610-8A992957A935}"/>
                  </a:ext>
                </a:extLst>
              </p:cNvPr>
              <p:cNvSpPr/>
              <p:nvPr/>
            </p:nvSpPr>
            <p:spPr>
              <a:xfrm>
                <a:off x="1554503" y="359423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5E194450-8305-BF4E-9277-632EA1569052}"/>
                      </a:ext>
                    </a:extLst>
                  </p:cNvPr>
                  <p:cNvSpPr/>
                  <p:nvPr/>
                </p:nvSpPr>
                <p:spPr>
                  <a:xfrm>
                    <a:off x="2219273" y="360766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Sub>
                        </m:oMath>
                      </m:oMathPara>
                    </a14:m>
                    <a:endParaRPr kumimoji="1" lang="zh-CN" altLang="en-US" sz="1200" dirty="0"/>
                  </a:p>
                </p:txBody>
              </p:sp>
            </mc:Choice>
            <mc:Fallback xmlns="">
              <p:sp>
                <p:nvSpPr>
                  <p:cNvPr id="29" name="矩形 28">
                    <a:extLst>
                      <a:ext uri="{FF2B5EF4-FFF2-40B4-BE49-F238E27FC236}">
                        <a16:creationId xmlns:a16="http://schemas.microsoft.com/office/drawing/2014/main" id="{5E194450-8305-BF4E-9277-632EA1569052}"/>
                      </a:ext>
                    </a:extLst>
                  </p:cNvPr>
                  <p:cNvSpPr>
                    <a:spLocks noRot="1" noChangeAspect="1" noMove="1" noResize="1" noEditPoints="1" noAdjustHandles="1" noChangeArrowheads="1" noChangeShapeType="1" noTextEdit="1"/>
                  </p:cNvSpPr>
                  <p:nvPr/>
                </p:nvSpPr>
                <p:spPr>
                  <a:xfrm>
                    <a:off x="2219273" y="3607664"/>
                    <a:ext cx="671766" cy="335578"/>
                  </a:xfrm>
                  <a:prstGeom prst="rect">
                    <a:avLst/>
                  </a:prstGeom>
                  <a:blipFill>
                    <a:blip r:embed="rId8"/>
                    <a:stretch>
                      <a:fillRect/>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E1B14454-BE8E-7F43-A1E2-E623120D0985}"/>
                </a:ext>
              </a:extLst>
            </p:cNvPr>
            <p:cNvGrpSpPr/>
            <p:nvPr/>
          </p:nvGrpSpPr>
          <p:grpSpPr>
            <a:xfrm>
              <a:off x="3658744" y="3880863"/>
              <a:ext cx="1336425" cy="295760"/>
              <a:chOff x="3658744" y="3910359"/>
              <a:chExt cx="1336425" cy="295760"/>
            </a:xfrm>
          </p:grpSpPr>
          <p:sp>
            <p:nvSpPr>
              <p:cNvPr id="16" name="矩形 15">
                <a:extLst>
                  <a:ext uri="{FF2B5EF4-FFF2-40B4-BE49-F238E27FC236}">
                    <a16:creationId xmlns:a16="http://schemas.microsoft.com/office/drawing/2014/main" id="{88105DDB-929C-9446-915B-9914138B6947}"/>
                  </a:ext>
                </a:extLst>
              </p:cNvPr>
              <p:cNvSpPr/>
              <p:nvPr/>
            </p:nvSpPr>
            <p:spPr>
              <a:xfrm>
                <a:off x="3658744" y="3910359"/>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B7192428-19C8-ED40-8B50-E90637F3BE82}"/>
                      </a:ext>
                    </a:extLst>
                  </p:cNvPr>
                  <p:cNvSpPr/>
                  <p:nvPr/>
                </p:nvSpPr>
                <p:spPr>
                  <a:xfrm>
                    <a:off x="4332805" y="3915155"/>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Sub>
                        </m:oMath>
                      </m:oMathPara>
                    </a14:m>
                    <a:endParaRPr kumimoji="1" lang="zh-CN" altLang="en-US" sz="1200" dirty="0"/>
                  </a:p>
                </p:txBody>
              </p:sp>
            </mc:Choice>
            <mc:Fallback xmlns="">
              <p:sp>
                <p:nvSpPr>
                  <p:cNvPr id="30" name="矩形 29">
                    <a:extLst>
                      <a:ext uri="{FF2B5EF4-FFF2-40B4-BE49-F238E27FC236}">
                        <a16:creationId xmlns:a16="http://schemas.microsoft.com/office/drawing/2014/main" id="{B7192428-19C8-ED40-8B50-E90637F3BE82}"/>
                      </a:ext>
                    </a:extLst>
                  </p:cNvPr>
                  <p:cNvSpPr>
                    <a:spLocks noRot="1" noChangeAspect="1" noMove="1" noResize="1" noEditPoints="1" noAdjustHandles="1" noChangeArrowheads="1" noChangeShapeType="1" noTextEdit="1"/>
                  </p:cNvSpPr>
                  <p:nvPr/>
                </p:nvSpPr>
                <p:spPr>
                  <a:xfrm>
                    <a:off x="4332805" y="3915155"/>
                    <a:ext cx="662364" cy="290964"/>
                  </a:xfrm>
                  <a:prstGeom prst="rect">
                    <a:avLst/>
                  </a:prstGeom>
                  <a:blipFill>
                    <a:blip r:embed="rId9"/>
                    <a:stretch>
                      <a:fillRect/>
                    </a:stretch>
                  </a:blipFill>
                </p:spPr>
                <p:txBody>
                  <a:bodyPr/>
                  <a:lstStyle/>
                  <a:p>
                    <a:r>
                      <a:rPr lang="zh-CN" altLang="en-US">
                        <a:noFill/>
                      </a:rPr>
                      <a:t> </a:t>
                    </a:r>
                  </a:p>
                </p:txBody>
              </p:sp>
            </mc:Fallback>
          </mc:AlternateContent>
        </p:grpSp>
      </p:grpSp>
    </p:spTree>
    <p:custDataLst>
      <p:tags r:id="rId1"/>
    </p:custDataLst>
    <p:extLst>
      <p:ext uri="{BB962C8B-B14F-4D97-AF65-F5344CB8AC3E}">
        <p14:creationId xmlns:p14="http://schemas.microsoft.com/office/powerpoint/2010/main" val="1607588370"/>
      </p:ext>
    </p:extLst>
  </p:cSld>
  <p:clrMapOvr>
    <a:masterClrMapping/>
  </p:clrMapOvr>
  <mc:AlternateContent xmlns:mc="http://schemas.openxmlformats.org/markup-compatibility/2006" xmlns:p14="http://schemas.microsoft.com/office/powerpoint/2010/main">
    <mc:Choice Requires="p14">
      <p:transition spd="slow" p14:dur="2000" advTm="3297"/>
    </mc:Choice>
    <mc:Fallback xmlns="">
      <p:transition spd="slow" advTm="32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88889E-6 -2.09877E-6 L 0.23108 -0.00463 " pathEditMode="relative" rAng="0" ptsTypes="AA">
                                      <p:cBhvr>
                                        <p:cTn id="6" dur="2000" fill="hold"/>
                                        <p:tgtEl>
                                          <p:spTgt spid="2"/>
                                        </p:tgtEl>
                                        <p:attrNameLst>
                                          <p:attrName>ppt_x</p:attrName>
                                          <p:attrName>ppt_y</p:attrName>
                                        </p:attrNameLst>
                                      </p:cBhvr>
                                      <p:rCtr x="11545" y="-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16</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830997"/>
              </a:xfrm>
              <a:prstGeom prst="rect">
                <a:avLst/>
              </a:prstGeom>
              <a:noFill/>
            </p:spPr>
            <p:txBody>
              <a:bodyPr wrap="square" rtlCol="0">
                <a:spAutoFit/>
              </a:bodyPr>
              <a:lstStyle/>
              <a:p>
                <a:r>
                  <a:rPr kumimoji="1" lang="en-US" altLang="zh-CN" sz="1600" dirty="0"/>
                  <a:t>First, the client would send a initialization packet to collect hop information. This procedure follows a FIFO scheme. Here, </a:t>
                </a:r>
                <a14:m>
                  <m:oMath xmlns:m="http://schemas.openxmlformats.org/officeDocument/2006/math">
                    <m:r>
                      <a:rPr kumimoji="1" lang="en-US" altLang="zh-CN" sz="1600" b="0" i="1" smtClean="0">
                        <a:latin typeface="Cambria Math" panose="02040503050406030204" pitchFamily="18" charset="0"/>
                      </a:rPr>
                      <m:t>𝐷</m:t>
                    </m:r>
                  </m:oMath>
                </a14:m>
                <a:r>
                  <a:rPr kumimoji="1" lang="en-US" altLang="zh-CN" sz="1600" dirty="0"/>
                  <a:t> denotes deadline of the packet, </a:t>
                </a:r>
                <a14:m>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𝑑</m:t>
                        </m:r>
                      </m:e>
                      <m:sub>
                        <m:r>
                          <a:rPr kumimoji="1" lang="en-US" altLang="zh-CN" sz="1600" b="0" i="1" smtClean="0">
                            <a:latin typeface="Cambria Math" panose="02040503050406030204" pitchFamily="18" charset="0"/>
                          </a:rPr>
                          <m:t>𝑖</m:t>
                        </m:r>
                      </m:sub>
                    </m:sSub>
                  </m:oMath>
                </a14:m>
                <a:r>
                  <a:rPr kumimoji="1" lang="en-US" altLang="zh-CN" sz="1600" dirty="0"/>
                  <a:t> denotes the delay at switch </a:t>
                </a:r>
                <a14:m>
                  <m:oMath xmlns:m="http://schemas.openxmlformats.org/officeDocument/2006/math">
                    <m:r>
                      <a:rPr kumimoji="1" lang="en-US" altLang="zh-CN" sz="1600" b="0" i="1" smtClean="0">
                        <a:latin typeface="Cambria Math" panose="02040503050406030204" pitchFamily="18" charset="0"/>
                      </a:rPr>
                      <m:t>𝑖</m:t>
                    </m:r>
                  </m:oMath>
                </a14:m>
                <a:r>
                  <a:rPr kumimoji="1" lang="en-US" altLang="zh-CN" sz="1600" dirty="0"/>
                  <a:t>.</a:t>
                </a:r>
                <a:endParaRPr kumimoji="1" lang="zh-CN" altLang="en-US" sz="1600" dirty="0"/>
              </a:p>
            </p:txBody>
          </p:sp>
        </mc:Choice>
        <mc:Fallback xmlns="">
          <p:sp>
            <p:nvSpPr>
              <p:cNvPr id="45" name="文本框 44">
                <a:extLst>
                  <a:ext uri="{FF2B5EF4-FFF2-40B4-BE49-F238E27FC236}">
                    <a16:creationId xmlns:a16="http://schemas.microsoft.com/office/drawing/2014/main" id="{F614B7E5-F034-1941-A067-ECE595E7D431}"/>
                  </a:ext>
                </a:extLst>
              </p:cNvPr>
              <p:cNvSpPr txBox="1">
                <a:spLocks noRot="1" noChangeAspect="1" noMove="1" noResize="1" noEditPoints="1" noAdjustHandles="1" noChangeArrowheads="1" noChangeShapeType="1" noTextEdit="1"/>
              </p:cNvSpPr>
              <p:nvPr/>
            </p:nvSpPr>
            <p:spPr>
              <a:xfrm>
                <a:off x="1382436" y="1033391"/>
                <a:ext cx="6031896" cy="830997"/>
              </a:xfrm>
              <a:prstGeom prst="rect">
                <a:avLst/>
              </a:prstGeom>
              <a:blipFill>
                <a:blip r:embed="rId7"/>
                <a:stretch>
                  <a:fillRect l="-420" b="-7463"/>
                </a:stretch>
              </a:blipFill>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A23A7D5C-8C21-4F47-80E7-0FFFBB6B5588}"/>
              </a:ext>
            </a:extLst>
          </p:cNvPr>
          <p:cNvGrpSpPr/>
          <p:nvPr/>
        </p:nvGrpSpPr>
        <p:grpSpPr>
          <a:xfrm>
            <a:off x="5770490" y="4123656"/>
            <a:ext cx="1334130" cy="695777"/>
            <a:chOff x="1555845" y="3594234"/>
            <a:chExt cx="1334130" cy="695777"/>
          </a:xfrm>
        </p:grpSpPr>
        <p:sp>
          <p:nvSpPr>
            <p:cNvPr id="28" name="矩形 27">
              <a:extLst>
                <a:ext uri="{FF2B5EF4-FFF2-40B4-BE49-F238E27FC236}">
                  <a16:creationId xmlns:a16="http://schemas.microsoft.com/office/drawing/2014/main" id="{F2FF4167-3797-B347-9D16-DA42049CBEC4}"/>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41" name="矩形 40">
              <a:extLst>
                <a:ext uri="{FF2B5EF4-FFF2-40B4-BE49-F238E27FC236}">
                  <a16:creationId xmlns:a16="http://schemas.microsoft.com/office/drawing/2014/main" id="{59F630BD-D773-5B4E-A89E-E897AE86F464}"/>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42" name="矩形 41">
              <a:extLst>
                <a:ext uri="{FF2B5EF4-FFF2-40B4-BE49-F238E27FC236}">
                  <a16:creationId xmlns:a16="http://schemas.microsoft.com/office/drawing/2014/main" id="{06893C94-1F13-7B4B-8756-CC42953F29D6}"/>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grpSp>
        <p:nvGrpSpPr>
          <p:cNvPr id="20" name="组合 19">
            <a:extLst>
              <a:ext uri="{FF2B5EF4-FFF2-40B4-BE49-F238E27FC236}">
                <a16:creationId xmlns:a16="http://schemas.microsoft.com/office/drawing/2014/main" id="{9C122070-65BC-8145-B9AA-670D236642C7}"/>
              </a:ext>
            </a:extLst>
          </p:cNvPr>
          <p:cNvGrpSpPr/>
          <p:nvPr/>
        </p:nvGrpSpPr>
        <p:grpSpPr>
          <a:xfrm>
            <a:off x="5770490" y="3201830"/>
            <a:ext cx="1338831" cy="919666"/>
            <a:chOff x="5770490" y="3201830"/>
            <a:chExt cx="1338831" cy="919666"/>
          </a:xfrm>
        </p:grpSpPr>
        <p:sp>
          <p:nvSpPr>
            <p:cNvPr id="43" name="矩形 42">
              <a:extLst>
                <a:ext uri="{FF2B5EF4-FFF2-40B4-BE49-F238E27FC236}">
                  <a16:creationId xmlns:a16="http://schemas.microsoft.com/office/drawing/2014/main" id="{BD1ACA4F-E5C3-D54A-9618-B448473041B8}"/>
                </a:ext>
              </a:extLst>
            </p:cNvPr>
            <p:cNvSpPr/>
            <p:nvPr/>
          </p:nvSpPr>
          <p:spPr>
            <a:xfrm>
              <a:off x="5774127" y="3201830"/>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grpSp>
          <p:nvGrpSpPr>
            <p:cNvPr id="14" name="组合 13">
              <a:extLst>
                <a:ext uri="{FF2B5EF4-FFF2-40B4-BE49-F238E27FC236}">
                  <a16:creationId xmlns:a16="http://schemas.microsoft.com/office/drawing/2014/main" id="{E9936341-0D68-A44C-B656-88965B413375}"/>
                </a:ext>
              </a:extLst>
            </p:cNvPr>
            <p:cNvGrpSpPr/>
            <p:nvPr/>
          </p:nvGrpSpPr>
          <p:grpSpPr>
            <a:xfrm>
              <a:off x="5772785" y="3492794"/>
              <a:ext cx="1336536" cy="349008"/>
              <a:chOff x="1554503" y="3594234"/>
              <a:chExt cx="1336536" cy="349008"/>
            </a:xfrm>
          </p:grpSpPr>
          <p:sp>
            <p:nvSpPr>
              <p:cNvPr id="12" name="矩形 11">
                <a:extLst>
                  <a:ext uri="{FF2B5EF4-FFF2-40B4-BE49-F238E27FC236}">
                    <a16:creationId xmlns:a16="http://schemas.microsoft.com/office/drawing/2014/main" id="{0825E27A-F639-D949-A610-8A992957A935}"/>
                  </a:ext>
                </a:extLst>
              </p:cNvPr>
              <p:cNvSpPr/>
              <p:nvPr/>
            </p:nvSpPr>
            <p:spPr>
              <a:xfrm>
                <a:off x="1554503" y="359423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5E194450-8305-BF4E-9277-632EA1569052}"/>
                      </a:ext>
                    </a:extLst>
                  </p:cNvPr>
                  <p:cNvSpPr/>
                  <p:nvPr/>
                </p:nvSpPr>
                <p:spPr>
                  <a:xfrm>
                    <a:off x="2219273" y="360766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Sub>
                        </m:oMath>
                      </m:oMathPara>
                    </a14:m>
                    <a:endParaRPr kumimoji="1" lang="zh-CN" altLang="en-US" sz="1200" dirty="0"/>
                  </a:p>
                </p:txBody>
              </p:sp>
            </mc:Choice>
            <mc:Fallback xmlns="">
              <p:sp>
                <p:nvSpPr>
                  <p:cNvPr id="29" name="矩形 28">
                    <a:extLst>
                      <a:ext uri="{FF2B5EF4-FFF2-40B4-BE49-F238E27FC236}">
                        <a16:creationId xmlns:a16="http://schemas.microsoft.com/office/drawing/2014/main" id="{5E194450-8305-BF4E-9277-632EA1569052}"/>
                      </a:ext>
                    </a:extLst>
                  </p:cNvPr>
                  <p:cNvSpPr>
                    <a:spLocks noRot="1" noChangeAspect="1" noMove="1" noResize="1" noEditPoints="1" noAdjustHandles="1" noChangeArrowheads="1" noChangeShapeType="1" noTextEdit="1"/>
                  </p:cNvSpPr>
                  <p:nvPr/>
                </p:nvSpPr>
                <p:spPr>
                  <a:xfrm>
                    <a:off x="2219273" y="3607664"/>
                    <a:ext cx="671766" cy="335578"/>
                  </a:xfrm>
                  <a:prstGeom prst="rect">
                    <a:avLst/>
                  </a:prstGeom>
                  <a:blipFill>
                    <a:blip r:embed="rId8"/>
                    <a:stretch>
                      <a:fillRect/>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E1B14454-BE8E-7F43-A1E2-E623120D0985}"/>
                </a:ext>
              </a:extLst>
            </p:cNvPr>
            <p:cNvGrpSpPr/>
            <p:nvPr/>
          </p:nvGrpSpPr>
          <p:grpSpPr>
            <a:xfrm>
              <a:off x="5770490" y="3825736"/>
              <a:ext cx="1336425" cy="295760"/>
              <a:chOff x="3658744" y="3910359"/>
              <a:chExt cx="1336425" cy="295760"/>
            </a:xfrm>
          </p:grpSpPr>
          <p:sp>
            <p:nvSpPr>
              <p:cNvPr id="16" name="矩形 15">
                <a:extLst>
                  <a:ext uri="{FF2B5EF4-FFF2-40B4-BE49-F238E27FC236}">
                    <a16:creationId xmlns:a16="http://schemas.microsoft.com/office/drawing/2014/main" id="{88105DDB-929C-9446-915B-9914138B6947}"/>
                  </a:ext>
                </a:extLst>
              </p:cNvPr>
              <p:cNvSpPr/>
              <p:nvPr/>
            </p:nvSpPr>
            <p:spPr>
              <a:xfrm>
                <a:off x="3658744" y="3910359"/>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B7192428-19C8-ED40-8B50-E90637F3BE82}"/>
                      </a:ext>
                    </a:extLst>
                  </p:cNvPr>
                  <p:cNvSpPr/>
                  <p:nvPr/>
                </p:nvSpPr>
                <p:spPr>
                  <a:xfrm>
                    <a:off x="4332805" y="3915155"/>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Sub>
                        </m:oMath>
                      </m:oMathPara>
                    </a14:m>
                    <a:endParaRPr kumimoji="1" lang="zh-CN" altLang="en-US" sz="1200" dirty="0"/>
                  </a:p>
                </p:txBody>
              </p:sp>
            </mc:Choice>
            <mc:Fallback xmlns="">
              <p:sp>
                <p:nvSpPr>
                  <p:cNvPr id="30" name="矩形 29">
                    <a:extLst>
                      <a:ext uri="{FF2B5EF4-FFF2-40B4-BE49-F238E27FC236}">
                        <a16:creationId xmlns:a16="http://schemas.microsoft.com/office/drawing/2014/main" id="{B7192428-19C8-ED40-8B50-E90637F3BE82}"/>
                      </a:ext>
                    </a:extLst>
                  </p:cNvPr>
                  <p:cNvSpPr>
                    <a:spLocks noRot="1" noChangeAspect="1" noMove="1" noResize="1" noEditPoints="1" noAdjustHandles="1" noChangeArrowheads="1" noChangeShapeType="1" noTextEdit="1"/>
                  </p:cNvSpPr>
                  <p:nvPr/>
                </p:nvSpPr>
                <p:spPr>
                  <a:xfrm>
                    <a:off x="4332805" y="3915155"/>
                    <a:ext cx="662364" cy="290964"/>
                  </a:xfrm>
                  <a:prstGeom prst="rect">
                    <a:avLst/>
                  </a:prstGeom>
                  <a:blipFill>
                    <a:blip r:embed="rId9"/>
                    <a:stretch>
                      <a:fillRect/>
                    </a:stretch>
                  </a:blipFill>
                </p:spPr>
                <p:txBody>
                  <a:bodyPr/>
                  <a:lstStyle/>
                  <a:p>
                    <a:r>
                      <a:rPr lang="zh-CN" altLang="en-US">
                        <a:noFill/>
                      </a:rPr>
                      <a:t> </a:t>
                    </a:r>
                  </a:p>
                </p:txBody>
              </p:sp>
            </mc:Fallback>
          </mc:AlternateContent>
        </p:grpSp>
      </p:grpSp>
      <p:grpSp>
        <p:nvGrpSpPr>
          <p:cNvPr id="27" name="组合 26">
            <a:extLst>
              <a:ext uri="{FF2B5EF4-FFF2-40B4-BE49-F238E27FC236}">
                <a16:creationId xmlns:a16="http://schemas.microsoft.com/office/drawing/2014/main" id="{12622DD9-39D8-5E44-A646-5E6F38D3CD40}"/>
              </a:ext>
            </a:extLst>
          </p:cNvPr>
          <p:cNvGrpSpPr/>
          <p:nvPr/>
        </p:nvGrpSpPr>
        <p:grpSpPr>
          <a:xfrm>
            <a:off x="5770490" y="3841802"/>
            <a:ext cx="1348233" cy="285987"/>
            <a:chOff x="5770490" y="3841802"/>
            <a:chExt cx="1348233" cy="285987"/>
          </a:xfrm>
        </p:grpSpPr>
        <p:sp>
          <p:nvSpPr>
            <p:cNvPr id="23" name="矩形 22">
              <a:extLst>
                <a:ext uri="{FF2B5EF4-FFF2-40B4-BE49-F238E27FC236}">
                  <a16:creationId xmlns:a16="http://schemas.microsoft.com/office/drawing/2014/main" id="{A59DA861-56F5-2046-B8F9-16CDE9A30443}"/>
                </a:ext>
              </a:extLst>
            </p:cNvPr>
            <p:cNvSpPr/>
            <p:nvPr/>
          </p:nvSpPr>
          <p:spPr>
            <a:xfrm>
              <a:off x="5770490" y="3841802"/>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S3</a:t>
              </a:r>
              <a:endParaRPr kumimoji="1" lang="zh-CN" altLang="en-US" sz="1200" dirty="0"/>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D43C7E92-9084-EA4F-B42C-2944195765CB}"/>
                    </a:ext>
                  </a:extLst>
                </p:cNvPr>
                <p:cNvSpPr/>
                <p:nvPr/>
              </p:nvSpPr>
              <p:spPr>
                <a:xfrm>
                  <a:off x="6446957" y="3845935"/>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Sub>
                      </m:oMath>
                    </m:oMathPara>
                  </a14:m>
                  <a:endParaRPr kumimoji="1" lang="zh-CN" altLang="en-US" sz="1200" dirty="0"/>
                </a:p>
              </p:txBody>
            </p:sp>
          </mc:Choice>
          <mc:Fallback xmlns="">
            <p:sp>
              <p:nvSpPr>
                <p:cNvPr id="34" name="矩形 33">
                  <a:extLst>
                    <a:ext uri="{FF2B5EF4-FFF2-40B4-BE49-F238E27FC236}">
                      <a16:creationId xmlns:a16="http://schemas.microsoft.com/office/drawing/2014/main" id="{D43C7E92-9084-EA4F-B42C-2944195765CB}"/>
                    </a:ext>
                  </a:extLst>
                </p:cNvPr>
                <p:cNvSpPr>
                  <a:spLocks noRot="1" noChangeAspect="1" noMove="1" noResize="1" noEditPoints="1" noAdjustHandles="1" noChangeArrowheads="1" noChangeShapeType="1" noTextEdit="1"/>
                </p:cNvSpPr>
                <p:nvPr/>
              </p:nvSpPr>
              <p:spPr>
                <a:xfrm>
                  <a:off x="6446957" y="3845935"/>
                  <a:ext cx="671766" cy="281854"/>
                </a:xfrm>
                <a:prstGeom prst="rect">
                  <a:avLst/>
                </a:prstGeom>
                <a:blipFill>
                  <a:blip r:embed="rId10"/>
                  <a:stretch>
                    <a:fillRect/>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2188948985"/>
      </p:ext>
    </p:extLst>
  </p:cSld>
  <p:clrMapOvr>
    <a:masterClrMapping/>
  </p:clrMapOvr>
  <mc:AlternateContent xmlns:mc="http://schemas.openxmlformats.org/markup-compatibility/2006" xmlns:p14="http://schemas.microsoft.com/office/powerpoint/2010/main">
    <mc:Choice Requires="p14">
      <p:transition spd="slow" p14:dur="2000" advTm="5639"/>
    </mc:Choice>
    <mc:Fallback xmlns="">
      <p:transition spd="slow" advTm="56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34 0.01543 L 0.00034 -0.04753 " pathEditMode="relative" ptsTypes="AA">
                                      <p:cBhvr>
                                        <p:cTn id="6" dur="2000" fill="hold"/>
                                        <p:tgtEl>
                                          <p:spTgt spid="20"/>
                                        </p:tgtEl>
                                        <p:attrNameLst>
                                          <p:attrName>ppt_x</p:attrName>
                                          <p:attrName>ppt_y</p:attrName>
                                        </p:attrNameLst>
                                      </p:cBhvr>
                                    </p:animMotion>
                                  </p:childTnLst>
                                </p:cTn>
                              </p:par>
                              <p:par>
                                <p:cTn id="7" presetID="21" presetClass="entr" presetSubtype="1" fill="hold" nodeType="withEffect">
                                  <p:stCondLst>
                                    <p:cond delay="0"/>
                                  </p:stCondLst>
                                  <p:childTnLst>
                                    <p:set>
                                      <p:cBhvr>
                                        <p:cTn id="8" dur="1" fill="hold">
                                          <p:stCondLst>
                                            <p:cond delay="0"/>
                                          </p:stCondLst>
                                        </p:cTn>
                                        <p:tgtEl>
                                          <p:spTgt spid="27"/>
                                        </p:tgtEl>
                                        <p:attrNameLst>
                                          <p:attrName>style.visibility</p:attrName>
                                        </p:attrNameLst>
                                      </p:cBhvr>
                                      <p:to>
                                        <p:strVal val="visible"/>
                                      </p:to>
                                    </p:set>
                                    <p:animEffect transition="in" filter="wheel(1)">
                                      <p:cBhvr>
                                        <p:cTn id="9"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17</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830997"/>
          </a:xfrm>
          <a:prstGeom prst="rect">
            <a:avLst/>
          </a:prstGeom>
          <a:noFill/>
        </p:spPr>
        <p:txBody>
          <a:bodyPr wrap="square" rtlCol="0">
            <a:spAutoFit/>
          </a:bodyPr>
          <a:lstStyle/>
          <a:p>
            <a:r>
              <a:rPr kumimoji="1" lang="en-US" altLang="zh-CN" sz="1600" dirty="0"/>
              <a:t>After collecting all hop‘s delay, the packet will arrive at the end host, the end host will insert all INT header and metadata into ACK packet and send back to client. </a:t>
            </a:r>
            <a:endParaRPr kumimoji="1" lang="zh-CN" altLang="en-US" sz="1600" dirty="0"/>
          </a:p>
        </p:txBody>
      </p:sp>
      <p:grpSp>
        <p:nvGrpSpPr>
          <p:cNvPr id="2" name="组合 1">
            <a:extLst>
              <a:ext uri="{FF2B5EF4-FFF2-40B4-BE49-F238E27FC236}">
                <a16:creationId xmlns:a16="http://schemas.microsoft.com/office/drawing/2014/main" id="{E87294F6-70B5-BF4E-BB2B-B3C9FF1CC93E}"/>
              </a:ext>
            </a:extLst>
          </p:cNvPr>
          <p:cNvGrpSpPr/>
          <p:nvPr/>
        </p:nvGrpSpPr>
        <p:grpSpPr>
          <a:xfrm>
            <a:off x="5770490" y="2927867"/>
            <a:ext cx="1348233" cy="1891566"/>
            <a:chOff x="5770490" y="2927867"/>
            <a:chExt cx="1348233" cy="1891566"/>
          </a:xfrm>
        </p:grpSpPr>
        <p:grpSp>
          <p:nvGrpSpPr>
            <p:cNvPr id="11" name="组合 10">
              <a:extLst>
                <a:ext uri="{FF2B5EF4-FFF2-40B4-BE49-F238E27FC236}">
                  <a16:creationId xmlns:a16="http://schemas.microsoft.com/office/drawing/2014/main" id="{A23A7D5C-8C21-4F47-80E7-0FFFBB6B5588}"/>
                </a:ext>
              </a:extLst>
            </p:cNvPr>
            <p:cNvGrpSpPr/>
            <p:nvPr/>
          </p:nvGrpSpPr>
          <p:grpSpPr>
            <a:xfrm>
              <a:off x="5770490" y="4123656"/>
              <a:ext cx="1334130" cy="695777"/>
              <a:chOff x="1555845" y="3594234"/>
              <a:chExt cx="1334130" cy="695777"/>
            </a:xfrm>
          </p:grpSpPr>
          <p:sp>
            <p:nvSpPr>
              <p:cNvPr id="28" name="矩形 27">
                <a:extLst>
                  <a:ext uri="{FF2B5EF4-FFF2-40B4-BE49-F238E27FC236}">
                    <a16:creationId xmlns:a16="http://schemas.microsoft.com/office/drawing/2014/main" id="{F2FF4167-3797-B347-9D16-DA42049CBEC4}"/>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41" name="矩形 40">
                <a:extLst>
                  <a:ext uri="{FF2B5EF4-FFF2-40B4-BE49-F238E27FC236}">
                    <a16:creationId xmlns:a16="http://schemas.microsoft.com/office/drawing/2014/main" id="{59F630BD-D773-5B4E-A89E-E897AE86F464}"/>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42" name="矩形 41">
                <a:extLst>
                  <a:ext uri="{FF2B5EF4-FFF2-40B4-BE49-F238E27FC236}">
                    <a16:creationId xmlns:a16="http://schemas.microsoft.com/office/drawing/2014/main" id="{06893C94-1F13-7B4B-8756-CC42953F29D6}"/>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grpSp>
          <p:nvGrpSpPr>
            <p:cNvPr id="20" name="组合 19">
              <a:extLst>
                <a:ext uri="{FF2B5EF4-FFF2-40B4-BE49-F238E27FC236}">
                  <a16:creationId xmlns:a16="http://schemas.microsoft.com/office/drawing/2014/main" id="{9C122070-65BC-8145-B9AA-670D236642C7}"/>
                </a:ext>
              </a:extLst>
            </p:cNvPr>
            <p:cNvGrpSpPr/>
            <p:nvPr/>
          </p:nvGrpSpPr>
          <p:grpSpPr>
            <a:xfrm>
              <a:off x="5773270" y="2927867"/>
              <a:ext cx="1338831" cy="919666"/>
              <a:chOff x="5770490" y="3201830"/>
              <a:chExt cx="1338831" cy="919666"/>
            </a:xfrm>
          </p:grpSpPr>
          <p:sp>
            <p:nvSpPr>
              <p:cNvPr id="43" name="矩形 42">
                <a:extLst>
                  <a:ext uri="{FF2B5EF4-FFF2-40B4-BE49-F238E27FC236}">
                    <a16:creationId xmlns:a16="http://schemas.microsoft.com/office/drawing/2014/main" id="{BD1ACA4F-E5C3-D54A-9618-B448473041B8}"/>
                  </a:ext>
                </a:extLst>
              </p:cNvPr>
              <p:cNvSpPr/>
              <p:nvPr/>
            </p:nvSpPr>
            <p:spPr>
              <a:xfrm>
                <a:off x="5774127" y="3201830"/>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grpSp>
            <p:nvGrpSpPr>
              <p:cNvPr id="14" name="组合 13">
                <a:extLst>
                  <a:ext uri="{FF2B5EF4-FFF2-40B4-BE49-F238E27FC236}">
                    <a16:creationId xmlns:a16="http://schemas.microsoft.com/office/drawing/2014/main" id="{E9936341-0D68-A44C-B656-88965B413375}"/>
                  </a:ext>
                </a:extLst>
              </p:cNvPr>
              <p:cNvGrpSpPr/>
              <p:nvPr/>
            </p:nvGrpSpPr>
            <p:grpSpPr>
              <a:xfrm>
                <a:off x="5772785" y="3492794"/>
                <a:ext cx="1336536" cy="349008"/>
                <a:chOff x="1554503" y="3594234"/>
                <a:chExt cx="1336536" cy="349008"/>
              </a:xfrm>
            </p:grpSpPr>
            <p:sp>
              <p:nvSpPr>
                <p:cNvPr id="12" name="矩形 11">
                  <a:extLst>
                    <a:ext uri="{FF2B5EF4-FFF2-40B4-BE49-F238E27FC236}">
                      <a16:creationId xmlns:a16="http://schemas.microsoft.com/office/drawing/2014/main" id="{0825E27A-F639-D949-A610-8A992957A935}"/>
                    </a:ext>
                  </a:extLst>
                </p:cNvPr>
                <p:cNvSpPr/>
                <p:nvPr/>
              </p:nvSpPr>
              <p:spPr>
                <a:xfrm>
                  <a:off x="1554503" y="359423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5E194450-8305-BF4E-9277-632EA1569052}"/>
                        </a:ext>
                      </a:extLst>
                    </p:cNvPr>
                    <p:cNvSpPr/>
                    <p:nvPr/>
                  </p:nvSpPr>
                  <p:spPr>
                    <a:xfrm>
                      <a:off x="2219273" y="360766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Sub>
                          </m:oMath>
                        </m:oMathPara>
                      </a14:m>
                      <a:endParaRPr kumimoji="1" lang="zh-CN" altLang="en-US" sz="1200" dirty="0"/>
                    </a:p>
                  </p:txBody>
                </p:sp>
              </mc:Choice>
              <mc:Fallback xmlns="">
                <p:sp>
                  <p:nvSpPr>
                    <p:cNvPr id="29" name="矩形 28">
                      <a:extLst>
                        <a:ext uri="{FF2B5EF4-FFF2-40B4-BE49-F238E27FC236}">
                          <a16:creationId xmlns:a16="http://schemas.microsoft.com/office/drawing/2014/main" id="{5E194450-8305-BF4E-9277-632EA1569052}"/>
                        </a:ext>
                      </a:extLst>
                    </p:cNvPr>
                    <p:cNvSpPr>
                      <a:spLocks noRot="1" noChangeAspect="1" noMove="1" noResize="1" noEditPoints="1" noAdjustHandles="1" noChangeArrowheads="1" noChangeShapeType="1" noTextEdit="1"/>
                    </p:cNvSpPr>
                    <p:nvPr/>
                  </p:nvSpPr>
                  <p:spPr>
                    <a:xfrm>
                      <a:off x="2219273" y="3607664"/>
                      <a:ext cx="671766" cy="335578"/>
                    </a:xfrm>
                    <a:prstGeom prst="rect">
                      <a:avLst/>
                    </a:prstGeom>
                    <a:blipFill>
                      <a:blip r:embed="rId7"/>
                      <a:stretch>
                        <a:fillRect/>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E1B14454-BE8E-7F43-A1E2-E623120D0985}"/>
                  </a:ext>
                </a:extLst>
              </p:cNvPr>
              <p:cNvGrpSpPr/>
              <p:nvPr/>
            </p:nvGrpSpPr>
            <p:grpSpPr>
              <a:xfrm>
                <a:off x="5770490" y="3825736"/>
                <a:ext cx="1336425" cy="295760"/>
                <a:chOff x="3658744" y="3910359"/>
                <a:chExt cx="1336425" cy="295760"/>
              </a:xfrm>
            </p:grpSpPr>
            <p:sp>
              <p:nvSpPr>
                <p:cNvPr id="16" name="矩形 15">
                  <a:extLst>
                    <a:ext uri="{FF2B5EF4-FFF2-40B4-BE49-F238E27FC236}">
                      <a16:creationId xmlns:a16="http://schemas.microsoft.com/office/drawing/2014/main" id="{88105DDB-929C-9446-915B-9914138B6947}"/>
                    </a:ext>
                  </a:extLst>
                </p:cNvPr>
                <p:cNvSpPr/>
                <p:nvPr/>
              </p:nvSpPr>
              <p:spPr>
                <a:xfrm>
                  <a:off x="3658744" y="3910359"/>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B7192428-19C8-ED40-8B50-E90637F3BE82}"/>
                        </a:ext>
                      </a:extLst>
                    </p:cNvPr>
                    <p:cNvSpPr/>
                    <p:nvPr/>
                  </p:nvSpPr>
                  <p:spPr>
                    <a:xfrm>
                      <a:off x="4332805" y="3915155"/>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Sub>
                          </m:oMath>
                        </m:oMathPara>
                      </a14:m>
                      <a:endParaRPr kumimoji="1" lang="zh-CN" altLang="en-US" sz="1200" dirty="0"/>
                    </a:p>
                  </p:txBody>
                </p:sp>
              </mc:Choice>
              <mc:Fallback xmlns="">
                <p:sp>
                  <p:nvSpPr>
                    <p:cNvPr id="30" name="矩形 29">
                      <a:extLst>
                        <a:ext uri="{FF2B5EF4-FFF2-40B4-BE49-F238E27FC236}">
                          <a16:creationId xmlns:a16="http://schemas.microsoft.com/office/drawing/2014/main" id="{B7192428-19C8-ED40-8B50-E90637F3BE82}"/>
                        </a:ext>
                      </a:extLst>
                    </p:cNvPr>
                    <p:cNvSpPr>
                      <a:spLocks noRot="1" noChangeAspect="1" noMove="1" noResize="1" noEditPoints="1" noAdjustHandles="1" noChangeArrowheads="1" noChangeShapeType="1" noTextEdit="1"/>
                    </p:cNvSpPr>
                    <p:nvPr/>
                  </p:nvSpPr>
                  <p:spPr>
                    <a:xfrm>
                      <a:off x="4332805" y="3915155"/>
                      <a:ext cx="662364" cy="290964"/>
                    </a:xfrm>
                    <a:prstGeom prst="rect">
                      <a:avLst/>
                    </a:prstGeom>
                    <a:blipFill>
                      <a:blip r:embed="rId8"/>
                      <a:stretch>
                        <a:fillRect/>
                      </a:stretch>
                    </a:blipFill>
                  </p:spPr>
                  <p:txBody>
                    <a:bodyPr/>
                    <a:lstStyle/>
                    <a:p>
                      <a:r>
                        <a:rPr lang="zh-CN" altLang="en-US">
                          <a:noFill/>
                        </a:rPr>
                        <a:t> </a:t>
                      </a:r>
                    </a:p>
                  </p:txBody>
                </p:sp>
              </mc:Fallback>
            </mc:AlternateContent>
          </p:grpSp>
        </p:grpSp>
        <p:grpSp>
          <p:nvGrpSpPr>
            <p:cNvPr id="27" name="组合 26">
              <a:extLst>
                <a:ext uri="{FF2B5EF4-FFF2-40B4-BE49-F238E27FC236}">
                  <a16:creationId xmlns:a16="http://schemas.microsoft.com/office/drawing/2014/main" id="{12622DD9-39D8-5E44-A646-5E6F38D3CD40}"/>
                </a:ext>
              </a:extLst>
            </p:cNvPr>
            <p:cNvGrpSpPr/>
            <p:nvPr/>
          </p:nvGrpSpPr>
          <p:grpSpPr>
            <a:xfrm>
              <a:off x="5770490" y="3841802"/>
              <a:ext cx="1348233" cy="285987"/>
              <a:chOff x="5770490" y="3841802"/>
              <a:chExt cx="1348233" cy="285987"/>
            </a:xfrm>
          </p:grpSpPr>
          <p:sp>
            <p:nvSpPr>
              <p:cNvPr id="23" name="矩形 22">
                <a:extLst>
                  <a:ext uri="{FF2B5EF4-FFF2-40B4-BE49-F238E27FC236}">
                    <a16:creationId xmlns:a16="http://schemas.microsoft.com/office/drawing/2014/main" id="{A59DA861-56F5-2046-B8F9-16CDE9A30443}"/>
                  </a:ext>
                </a:extLst>
              </p:cNvPr>
              <p:cNvSpPr/>
              <p:nvPr/>
            </p:nvSpPr>
            <p:spPr>
              <a:xfrm>
                <a:off x="5770490" y="3841802"/>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S3</a:t>
                </a:r>
                <a:endParaRPr kumimoji="1" lang="zh-CN" altLang="en-US" sz="1200" dirty="0"/>
              </a:p>
            </p:txBody>
          </p: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D43C7E92-9084-EA4F-B42C-2944195765CB}"/>
                      </a:ext>
                    </a:extLst>
                  </p:cNvPr>
                  <p:cNvSpPr/>
                  <p:nvPr/>
                </p:nvSpPr>
                <p:spPr>
                  <a:xfrm>
                    <a:off x="6446957" y="3845935"/>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Sub>
                        </m:oMath>
                      </m:oMathPara>
                    </a14:m>
                    <a:endParaRPr kumimoji="1" lang="zh-CN" altLang="en-US" sz="1200" dirty="0"/>
                  </a:p>
                </p:txBody>
              </p:sp>
            </mc:Choice>
            <mc:Fallback xmlns="">
              <p:sp>
                <p:nvSpPr>
                  <p:cNvPr id="34" name="矩形 33">
                    <a:extLst>
                      <a:ext uri="{FF2B5EF4-FFF2-40B4-BE49-F238E27FC236}">
                        <a16:creationId xmlns:a16="http://schemas.microsoft.com/office/drawing/2014/main" id="{D43C7E92-9084-EA4F-B42C-2944195765CB}"/>
                      </a:ext>
                    </a:extLst>
                  </p:cNvPr>
                  <p:cNvSpPr>
                    <a:spLocks noRot="1" noChangeAspect="1" noMove="1" noResize="1" noEditPoints="1" noAdjustHandles="1" noChangeArrowheads="1" noChangeShapeType="1" noTextEdit="1"/>
                  </p:cNvSpPr>
                  <p:nvPr/>
                </p:nvSpPr>
                <p:spPr>
                  <a:xfrm>
                    <a:off x="6446957" y="3845935"/>
                    <a:ext cx="671766" cy="281854"/>
                  </a:xfrm>
                  <a:prstGeom prst="rect">
                    <a:avLst/>
                  </a:prstGeom>
                  <a:blipFill>
                    <a:blip r:embed="rId9"/>
                    <a:stretch>
                      <a:fillRect/>
                    </a:stretch>
                  </a:blipFill>
                </p:spPr>
                <p:txBody>
                  <a:bodyPr/>
                  <a:lstStyle/>
                  <a:p>
                    <a:r>
                      <a:rPr lang="zh-CN" altLang="en-US">
                        <a:noFill/>
                      </a:rPr>
                      <a:t> </a:t>
                    </a:r>
                  </a:p>
                </p:txBody>
              </p:sp>
            </mc:Fallback>
          </mc:AlternateContent>
        </p:grpSp>
      </p:grpSp>
      <p:grpSp>
        <p:nvGrpSpPr>
          <p:cNvPr id="33" name="组合 32">
            <a:extLst>
              <a:ext uri="{FF2B5EF4-FFF2-40B4-BE49-F238E27FC236}">
                <a16:creationId xmlns:a16="http://schemas.microsoft.com/office/drawing/2014/main" id="{890AD7B4-318F-A345-87EF-EDCA95579366}"/>
              </a:ext>
            </a:extLst>
          </p:cNvPr>
          <p:cNvGrpSpPr/>
          <p:nvPr/>
        </p:nvGrpSpPr>
        <p:grpSpPr>
          <a:xfrm>
            <a:off x="7481249" y="2302565"/>
            <a:ext cx="1348233" cy="1529689"/>
            <a:chOff x="7481249" y="2302565"/>
            <a:chExt cx="1348233" cy="1529689"/>
          </a:xfrm>
        </p:grpSpPr>
        <p:sp>
          <p:nvSpPr>
            <p:cNvPr id="31" name="矩形 30">
              <a:extLst>
                <a:ext uri="{FF2B5EF4-FFF2-40B4-BE49-F238E27FC236}">
                  <a16:creationId xmlns:a16="http://schemas.microsoft.com/office/drawing/2014/main" id="{5C651AF2-3720-D548-9880-5AF53C4416AD}"/>
                </a:ext>
              </a:extLst>
            </p:cNvPr>
            <p:cNvSpPr/>
            <p:nvPr/>
          </p:nvSpPr>
          <p:spPr>
            <a:xfrm>
              <a:off x="7481249" y="2302565"/>
              <a:ext cx="1348233" cy="3077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ACK</a:t>
              </a:r>
              <a:endParaRPr kumimoji="1" lang="zh-CN" altLang="en-US" sz="1200" dirty="0"/>
            </a:p>
          </p:txBody>
        </p:sp>
        <p:grpSp>
          <p:nvGrpSpPr>
            <p:cNvPr id="32" name="组合 31">
              <a:extLst>
                <a:ext uri="{FF2B5EF4-FFF2-40B4-BE49-F238E27FC236}">
                  <a16:creationId xmlns:a16="http://schemas.microsoft.com/office/drawing/2014/main" id="{144A76EB-015B-DC49-B44F-033784625388}"/>
                </a:ext>
              </a:extLst>
            </p:cNvPr>
            <p:cNvGrpSpPr/>
            <p:nvPr/>
          </p:nvGrpSpPr>
          <p:grpSpPr>
            <a:xfrm>
              <a:off x="7481249" y="2610152"/>
              <a:ext cx="1348233" cy="1222102"/>
              <a:chOff x="7481249" y="2610152"/>
              <a:chExt cx="1348233" cy="1222102"/>
            </a:xfrm>
          </p:grpSpPr>
          <p:sp>
            <p:nvSpPr>
              <p:cNvPr id="37" name="矩形 36">
                <a:extLst>
                  <a:ext uri="{FF2B5EF4-FFF2-40B4-BE49-F238E27FC236}">
                    <a16:creationId xmlns:a16="http://schemas.microsoft.com/office/drawing/2014/main" id="{09D8BE1B-A8C7-EC4D-AB75-5C553CC68805}"/>
                  </a:ext>
                </a:extLst>
              </p:cNvPr>
              <p:cNvSpPr/>
              <p:nvPr/>
            </p:nvSpPr>
            <p:spPr>
              <a:xfrm>
                <a:off x="7481249" y="3514977"/>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38" name="矩形 37">
                <a:extLst>
                  <a:ext uri="{FF2B5EF4-FFF2-40B4-BE49-F238E27FC236}">
                    <a16:creationId xmlns:a16="http://schemas.microsoft.com/office/drawing/2014/main" id="{40448CC0-C4DB-1F46-B5D3-75AD3D5AC27A}"/>
                  </a:ext>
                </a:extLst>
              </p:cNvPr>
              <p:cNvSpPr/>
              <p:nvPr/>
            </p:nvSpPr>
            <p:spPr>
              <a:xfrm>
                <a:off x="8153015" y="3518528"/>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sp>
            <p:nvSpPr>
              <p:cNvPr id="39" name="矩形 38">
                <a:extLst>
                  <a:ext uri="{FF2B5EF4-FFF2-40B4-BE49-F238E27FC236}">
                    <a16:creationId xmlns:a16="http://schemas.microsoft.com/office/drawing/2014/main" id="{DEAC37CC-3DFE-A547-9CB0-B982255F5A1B}"/>
                  </a:ext>
                </a:extLst>
              </p:cNvPr>
              <p:cNvSpPr/>
              <p:nvPr/>
            </p:nvSpPr>
            <p:spPr>
              <a:xfrm>
                <a:off x="7486324" y="2610152"/>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5DB6D166-C72E-DC4A-B1A4-6179798B209B}"/>
                      </a:ext>
                    </a:extLst>
                  </p:cNvPr>
                  <p:cNvSpPr/>
                  <p:nvPr/>
                </p:nvSpPr>
                <p:spPr>
                  <a:xfrm>
                    <a:off x="8151094" y="2623582"/>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Sub>
                        </m:oMath>
                      </m:oMathPara>
                    </a14:m>
                    <a:endParaRPr kumimoji="1" lang="zh-CN" altLang="en-US" sz="1200" dirty="0"/>
                  </a:p>
                </p:txBody>
              </p:sp>
            </mc:Choice>
            <mc:Fallback xmlns="">
              <p:sp>
                <p:nvSpPr>
                  <p:cNvPr id="40" name="矩形 39">
                    <a:extLst>
                      <a:ext uri="{FF2B5EF4-FFF2-40B4-BE49-F238E27FC236}">
                        <a16:creationId xmlns:a16="http://schemas.microsoft.com/office/drawing/2014/main" id="{5DB6D166-C72E-DC4A-B1A4-6179798B209B}"/>
                      </a:ext>
                    </a:extLst>
                  </p:cNvPr>
                  <p:cNvSpPr>
                    <a:spLocks noRot="1" noChangeAspect="1" noMove="1" noResize="1" noEditPoints="1" noAdjustHandles="1" noChangeArrowheads="1" noChangeShapeType="1" noTextEdit="1"/>
                  </p:cNvSpPr>
                  <p:nvPr/>
                </p:nvSpPr>
                <p:spPr>
                  <a:xfrm>
                    <a:off x="8151094" y="2623582"/>
                    <a:ext cx="671766" cy="335578"/>
                  </a:xfrm>
                  <a:prstGeom prst="rect">
                    <a:avLst/>
                  </a:prstGeom>
                  <a:blipFill>
                    <a:blip r:embed="rId10"/>
                    <a:stretch>
                      <a:fillRect/>
                    </a:stretch>
                  </a:blipFill>
                </p:spPr>
                <p:txBody>
                  <a:bodyPr/>
                  <a:lstStyle/>
                  <a:p>
                    <a:r>
                      <a:rPr lang="zh-CN" altLang="en-US">
                        <a:noFill/>
                      </a:rPr>
                      <a:t> </a:t>
                    </a:r>
                  </a:p>
                </p:txBody>
              </p:sp>
            </mc:Fallback>
          </mc:AlternateContent>
          <p:sp>
            <p:nvSpPr>
              <p:cNvPr id="44" name="矩形 43">
                <a:extLst>
                  <a:ext uri="{FF2B5EF4-FFF2-40B4-BE49-F238E27FC236}">
                    <a16:creationId xmlns:a16="http://schemas.microsoft.com/office/drawing/2014/main" id="{644EE6D3-3D68-5D48-B14C-13A85ABDF8BB}"/>
                  </a:ext>
                </a:extLst>
              </p:cNvPr>
              <p:cNvSpPr/>
              <p:nvPr/>
            </p:nvSpPr>
            <p:spPr>
              <a:xfrm>
                <a:off x="7484029" y="2943094"/>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5D600BDC-EB31-414E-9012-98934A472694}"/>
                      </a:ext>
                    </a:extLst>
                  </p:cNvPr>
                  <p:cNvSpPr/>
                  <p:nvPr/>
                </p:nvSpPr>
                <p:spPr>
                  <a:xfrm>
                    <a:off x="8158090" y="2947890"/>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Sub>
                        </m:oMath>
                      </m:oMathPara>
                    </a14:m>
                    <a:endParaRPr kumimoji="1" lang="zh-CN" altLang="en-US" sz="1200" dirty="0"/>
                  </a:p>
                </p:txBody>
              </p:sp>
            </mc:Choice>
            <mc:Fallback xmlns="">
              <p:sp>
                <p:nvSpPr>
                  <p:cNvPr id="46" name="矩形 45">
                    <a:extLst>
                      <a:ext uri="{FF2B5EF4-FFF2-40B4-BE49-F238E27FC236}">
                        <a16:creationId xmlns:a16="http://schemas.microsoft.com/office/drawing/2014/main" id="{5D600BDC-EB31-414E-9012-98934A472694}"/>
                      </a:ext>
                    </a:extLst>
                  </p:cNvPr>
                  <p:cNvSpPr>
                    <a:spLocks noRot="1" noChangeAspect="1" noMove="1" noResize="1" noEditPoints="1" noAdjustHandles="1" noChangeArrowheads="1" noChangeShapeType="1" noTextEdit="1"/>
                  </p:cNvSpPr>
                  <p:nvPr/>
                </p:nvSpPr>
                <p:spPr>
                  <a:xfrm>
                    <a:off x="8158090" y="2947890"/>
                    <a:ext cx="662364" cy="290964"/>
                  </a:xfrm>
                  <a:prstGeom prst="rect">
                    <a:avLst/>
                  </a:prstGeom>
                  <a:blipFill>
                    <a:blip r:embed="rId11"/>
                    <a:stretch>
                      <a:fillRect/>
                    </a:stretch>
                  </a:blipFill>
                </p:spPr>
                <p:txBody>
                  <a:bodyPr/>
                  <a:lstStyle/>
                  <a:p>
                    <a:r>
                      <a:rPr lang="zh-CN" altLang="en-US">
                        <a:noFill/>
                      </a:rPr>
                      <a:t> </a:t>
                    </a:r>
                  </a:p>
                </p:txBody>
              </p:sp>
            </mc:Fallback>
          </mc:AlternateContent>
          <p:sp>
            <p:nvSpPr>
              <p:cNvPr id="47" name="矩形 46">
                <a:extLst>
                  <a:ext uri="{FF2B5EF4-FFF2-40B4-BE49-F238E27FC236}">
                    <a16:creationId xmlns:a16="http://schemas.microsoft.com/office/drawing/2014/main" id="{6698CC6B-19C9-8942-93B9-B8D1D491814B}"/>
                  </a:ext>
                </a:extLst>
              </p:cNvPr>
              <p:cNvSpPr/>
              <p:nvPr/>
            </p:nvSpPr>
            <p:spPr>
              <a:xfrm>
                <a:off x="7481249" y="3233123"/>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S3</a:t>
                </a:r>
                <a:endParaRPr kumimoji="1" lang="zh-CN" altLang="en-US" sz="1200" dirty="0"/>
              </a:p>
            </p:txBody>
          </p:sp>
          <mc:AlternateContent xmlns:mc="http://schemas.openxmlformats.org/markup-compatibility/2006" xmlns:a14="http://schemas.microsoft.com/office/drawing/2010/main">
            <mc:Choice Requires="a14">
              <p:sp>
                <p:nvSpPr>
                  <p:cNvPr id="48" name="矩形 47">
                    <a:extLst>
                      <a:ext uri="{FF2B5EF4-FFF2-40B4-BE49-F238E27FC236}">
                        <a16:creationId xmlns:a16="http://schemas.microsoft.com/office/drawing/2014/main" id="{B0529E09-6570-7F47-AF14-A40C57A9F2E6}"/>
                      </a:ext>
                    </a:extLst>
                  </p:cNvPr>
                  <p:cNvSpPr/>
                  <p:nvPr/>
                </p:nvSpPr>
                <p:spPr>
                  <a:xfrm>
                    <a:off x="8157716" y="3237256"/>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Sub>
                        </m:oMath>
                      </m:oMathPara>
                    </a14:m>
                    <a:endParaRPr kumimoji="1" lang="zh-CN" altLang="en-US" sz="1200" dirty="0"/>
                  </a:p>
                </p:txBody>
              </p:sp>
            </mc:Choice>
            <mc:Fallback xmlns="">
              <p:sp>
                <p:nvSpPr>
                  <p:cNvPr id="48" name="矩形 47">
                    <a:extLst>
                      <a:ext uri="{FF2B5EF4-FFF2-40B4-BE49-F238E27FC236}">
                        <a16:creationId xmlns:a16="http://schemas.microsoft.com/office/drawing/2014/main" id="{B0529E09-6570-7F47-AF14-A40C57A9F2E6}"/>
                      </a:ext>
                    </a:extLst>
                  </p:cNvPr>
                  <p:cNvSpPr>
                    <a:spLocks noRot="1" noChangeAspect="1" noMove="1" noResize="1" noEditPoints="1" noAdjustHandles="1" noChangeArrowheads="1" noChangeShapeType="1" noTextEdit="1"/>
                  </p:cNvSpPr>
                  <p:nvPr/>
                </p:nvSpPr>
                <p:spPr>
                  <a:xfrm>
                    <a:off x="8157716" y="3237256"/>
                    <a:ext cx="671766" cy="281854"/>
                  </a:xfrm>
                  <a:prstGeom prst="rect">
                    <a:avLst/>
                  </a:prstGeom>
                  <a:blipFill>
                    <a:blip r:embed="rId12"/>
                    <a:stretch>
                      <a:fillRect/>
                    </a:stretch>
                  </a:blipFill>
                </p:spPr>
                <p:txBody>
                  <a:bodyPr/>
                  <a:lstStyle/>
                  <a:p>
                    <a:r>
                      <a:rPr lang="zh-CN" altLang="en-US">
                        <a:noFill/>
                      </a:rPr>
                      <a:t> </a:t>
                    </a:r>
                  </a:p>
                </p:txBody>
              </p:sp>
            </mc:Fallback>
          </mc:AlternateContent>
        </p:grpSp>
      </p:grpSp>
    </p:spTree>
    <p:custDataLst>
      <p:tags r:id="rId1"/>
    </p:custDataLst>
    <p:extLst>
      <p:ext uri="{BB962C8B-B14F-4D97-AF65-F5344CB8AC3E}">
        <p14:creationId xmlns:p14="http://schemas.microsoft.com/office/powerpoint/2010/main" val="2947696564"/>
      </p:ext>
    </p:extLst>
  </p:cSld>
  <p:clrMapOvr>
    <a:masterClrMapping/>
  </p:clrMapOvr>
  <mc:AlternateContent xmlns:mc="http://schemas.openxmlformats.org/markup-compatibility/2006" xmlns:p14="http://schemas.microsoft.com/office/powerpoint/2010/main">
    <mc:Choice Requires="p14">
      <p:transition spd="slow" p14:dur="2000" advTm="31609"/>
    </mc:Choice>
    <mc:Fallback xmlns="">
      <p:transition spd="slow" advTm="316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3.58025E-6 L 0.17587 -0.17161 " pathEditMode="relative" rAng="0" ptsTypes="AA">
                                      <p:cBhvr>
                                        <p:cTn id="6" dur="2000" fill="hold"/>
                                        <p:tgtEl>
                                          <p:spTgt spid="2"/>
                                        </p:tgtEl>
                                        <p:attrNameLst>
                                          <p:attrName>ppt_x</p:attrName>
                                          <p:attrName>ppt_y</p:attrName>
                                        </p:attrNameLst>
                                      </p:cBhvr>
                                      <p:rCtr x="8785" y="-858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0"/>
                            </p:stCondLst>
                            <p:childTnLst>
                              <p:par>
                                <p:cTn id="12" presetID="5" presetClass="entr" presetSubtype="10"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checkerboard(across)">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1007 0.03426 C -0.09566 0.15802 -0.18108 0.28148 -0.30799 0.2753 C -0.4349 0.26882 -0.69062 0.04444 -0.77135 -0.00371 " pathEditMode="relative" ptsTypes="AAA">
                                      <p:cBhvr>
                                        <p:cTn id="18" dur="2000" fill="hold"/>
                                        <p:tgtEl>
                                          <p:spTgt spid="3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18</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1088888"/>
              </a:xfrm>
              <a:prstGeom prst="rect">
                <a:avLst/>
              </a:prstGeom>
              <a:noFill/>
            </p:spPr>
            <p:txBody>
              <a:bodyPr wrap="square" rtlCol="0">
                <a:spAutoFit/>
              </a:bodyPr>
              <a:lstStyle/>
              <a:p>
                <a:r>
                  <a:rPr kumimoji="1" lang="en-US" altLang="zh-CN" sz="1600" dirty="0"/>
                  <a:t>Then the proceeding packet will bring all INT data(hop delay) for queueing at each switch.  Here, we use </a:t>
                </a:r>
                <a14:m>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𝑈</m:t>
                        </m:r>
                      </m:e>
                      <m:sub>
                        <m:r>
                          <a:rPr kumimoji="1" lang="en-US" altLang="zh-CN" sz="1600" b="0" i="1" smtClean="0">
                            <a:latin typeface="Cambria Math" panose="02040503050406030204" pitchFamily="18" charset="0"/>
                          </a:rPr>
                          <m:t>𝑖</m:t>
                        </m:r>
                      </m:sub>
                    </m:sSub>
                  </m:oMath>
                </a14:m>
                <a:r>
                  <a:rPr kumimoji="1" lang="en-US" altLang="zh-CN" sz="1600" dirty="0"/>
                  <a:t> to denote the urgency, the lower urgency will acquire higher priority. </a:t>
                </a:r>
                <a14:m>
                  <m:oMath xmlns:m="http://schemas.openxmlformats.org/officeDocument/2006/math">
                    <m:sSubSup>
                      <m:sSubSupPr>
                        <m:ctrlPr>
                          <a:rPr kumimoji="1" lang="en-US" altLang="zh-CN" sz="1600" b="0" i="1" smtClean="0">
                            <a:latin typeface="Cambria Math" panose="02040503050406030204" pitchFamily="18" charset="0"/>
                          </a:rPr>
                        </m:ctrlPr>
                      </m:sSubSupPr>
                      <m:e>
                        <m:r>
                          <a:rPr kumimoji="1" lang="en-US" altLang="zh-CN" sz="1600" b="0" i="1" smtClean="0">
                            <a:latin typeface="Cambria Math" panose="02040503050406030204" pitchFamily="18" charset="0"/>
                          </a:rPr>
                          <m:t>𝑑</m:t>
                        </m:r>
                      </m:e>
                      <m:sub>
                        <m:r>
                          <a:rPr kumimoji="1" lang="en-US" altLang="zh-CN" sz="1600" b="0" i="1" smtClean="0">
                            <a:latin typeface="Cambria Math" panose="02040503050406030204" pitchFamily="18" charset="0"/>
                          </a:rPr>
                          <m:t>𝑖</m:t>
                        </m:r>
                      </m:sub>
                      <m:sup>
                        <m:r>
                          <a:rPr kumimoji="1" lang="en-US" altLang="zh-CN" sz="1600" b="0" i="1" smtClean="0">
                            <a:latin typeface="Cambria Math" panose="02040503050406030204" pitchFamily="18" charset="0"/>
                          </a:rPr>
                          <m:t>𝑡</m:t>
                        </m:r>
                      </m:sup>
                    </m:sSubSup>
                  </m:oMath>
                </a14:m>
                <a:r>
                  <a:rPr kumimoji="1" lang="en-US" altLang="zh-CN" sz="1600" dirty="0"/>
                  <a:t>  to denote the delay at hop </a:t>
                </a:r>
                <a14:m>
                  <m:oMath xmlns:m="http://schemas.openxmlformats.org/officeDocument/2006/math">
                    <m:r>
                      <a:rPr kumimoji="1" lang="en-US" altLang="zh-CN" sz="1600" b="0" i="1" smtClean="0">
                        <a:latin typeface="Cambria Math" panose="02040503050406030204" pitchFamily="18" charset="0"/>
                      </a:rPr>
                      <m:t>𝑖</m:t>
                    </m:r>
                  </m:oMath>
                </a14:m>
                <a:r>
                  <a:rPr kumimoji="1" lang="en-US" altLang="zh-CN" sz="1600" dirty="0"/>
                  <a:t> for packet </a:t>
                </a:r>
                <a14:m>
                  <m:oMath xmlns:m="http://schemas.openxmlformats.org/officeDocument/2006/math">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𝑝</m:t>
                        </m:r>
                      </m:e>
                      <m:sub>
                        <m:r>
                          <a:rPr kumimoji="1" lang="en-US" altLang="zh-CN" sz="1600" b="0" i="1" smtClean="0">
                            <a:latin typeface="Cambria Math" panose="02040503050406030204" pitchFamily="18" charset="0"/>
                          </a:rPr>
                          <m:t>𝑡</m:t>
                        </m:r>
                      </m:sub>
                    </m:sSub>
                  </m:oMath>
                </a14:m>
                <a:r>
                  <a:rPr kumimoji="1" lang="en-US" altLang="zh-CN" sz="1600" dirty="0"/>
                  <a:t>, </a:t>
                </a:r>
                <a14:m>
                  <m:oMath xmlns:m="http://schemas.openxmlformats.org/officeDocument/2006/math">
                    <m:r>
                      <a:rPr kumimoji="1" lang="en-US" altLang="zh-CN" sz="1600" b="0" i="1" smtClean="0">
                        <a:latin typeface="Cambria Math" panose="02040503050406030204" pitchFamily="18" charset="0"/>
                      </a:rPr>
                      <m:t>𝐷</m:t>
                    </m:r>
                  </m:oMath>
                </a14:m>
                <a:r>
                  <a:rPr kumimoji="1" lang="en-US" altLang="zh-CN" sz="1600" dirty="0"/>
                  <a:t> to denote the deadline.</a:t>
                </a:r>
                <a:endParaRPr kumimoji="1" lang="zh-CN" altLang="en-US" sz="1600" dirty="0"/>
              </a:p>
            </p:txBody>
          </p:sp>
        </mc:Choice>
        <mc:Fallback xmlns="">
          <p:sp>
            <p:nvSpPr>
              <p:cNvPr id="45" name="文本框 44">
                <a:extLst>
                  <a:ext uri="{FF2B5EF4-FFF2-40B4-BE49-F238E27FC236}">
                    <a16:creationId xmlns:a16="http://schemas.microsoft.com/office/drawing/2014/main" id="{F614B7E5-F034-1941-A067-ECE595E7D431}"/>
                  </a:ext>
                </a:extLst>
              </p:cNvPr>
              <p:cNvSpPr txBox="1">
                <a:spLocks noRot="1" noChangeAspect="1" noMove="1" noResize="1" noEditPoints="1" noAdjustHandles="1" noChangeArrowheads="1" noChangeShapeType="1" noTextEdit="1"/>
              </p:cNvSpPr>
              <p:nvPr/>
            </p:nvSpPr>
            <p:spPr>
              <a:xfrm>
                <a:off x="1382436" y="1033391"/>
                <a:ext cx="6031896" cy="1088888"/>
              </a:xfrm>
              <a:prstGeom prst="rect">
                <a:avLst/>
              </a:prstGeom>
              <a:blipFill>
                <a:blip r:embed="rId7"/>
                <a:stretch>
                  <a:fillRect l="-420" r="-2311" b="-5747"/>
                </a:stretch>
              </a:blipFill>
            </p:spPr>
            <p:txBody>
              <a:bodyPr/>
              <a:lstStyle/>
              <a:p>
                <a:r>
                  <a:rPr lang="zh-CN" altLang="en-US">
                    <a:noFill/>
                  </a:rPr>
                  <a:t> </a:t>
                </a:r>
              </a:p>
            </p:txBody>
          </p:sp>
        </mc:Fallback>
      </mc:AlternateContent>
      <p:grpSp>
        <p:nvGrpSpPr>
          <p:cNvPr id="49" name="组合 48">
            <a:extLst>
              <a:ext uri="{FF2B5EF4-FFF2-40B4-BE49-F238E27FC236}">
                <a16:creationId xmlns:a16="http://schemas.microsoft.com/office/drawing/2014/main" id="{DD772415-AD03-C949-B891-DDC0C33D2FBB}"/>
              </a:ext>
            </a:extLst>
          </p:cNvPr>
          <p:cNvGrpSpPr/>
          <p:nvPr/>
        </p:nvGrpSpPr>
        <p:grpSpPr>
          <a:xfrm>
            <a:off x="143157" y="2136876"/>
            <a:ext cx="1348233" cy="1891566"/>
            <a:chOff x="5770490" y="2927867"/>
            <a:chExt cx="1348233" cy="1891566"/>
          </a:xfrm>
        </p:grpSpPr>
        <p:grpSp>
          <p:nvGrpSpPr>
            <p:cNvPr id="50" name="组合 49">
              <a:extLst>
                <a:ext uri="{FF2B5EF4-FFF2-40B4-BE49-F238E27FC236}">
                  <a16:creationId xmlns:a16="http://schemas.microsoft.com/office/drawing/2014/main" id="{88A24A5D-9269-314F-BFF1-FCC5CCE3F19D}"/>
                </a:ext>
              </a:extLst>
            </p:cNvPr>
            <p:cNvGrpSpPr/>
            <p:nvPr/>
          </p:nvGrpSpPr>
          <p:grpSpPr>
            <a:xfrm>
              <a:off x="5770490" y="4123656"/>
              <a:ext cx="1334130" cy="695777"/>
              <a:chOff x="1555845" y="3594234"/>
              <a:chExt cx="1334130" cy="695777"/>
            </a:xfrm>
          </p:grpSpPr>
          <p:sp>
            <p:nvSpPr>
              <p:cNvPr id="62" name="矩形 61">
                <a:extLst>
                  <a:ext uri="{FF2B5EF4-FFF2-40B4-BE49-F238E27FC236}">
                    <a16:creationId xmlns:a16="http://schemas.microsoft.com/office/drawing/2014/main" id="{51360F30-24FA-EF40-B5BA-8B68190CBC8A}"/>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63" name="矩形 62">
                <a:extLst>
                  <a:ext uri="{FF2B5EF4-FFF2-40B4-BE49-F238E27FC236}">
                    <a16:creationId xmlns:a16="http://schemas.microsoft.com/office/drawing/2014/main" id="{A247D6A6-5240-D642-9BD2-AF7482820A96}"/>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64" name="矩形 63">
                <a:extLst>
                  <a:ext uri="{FF2B5EF4-FFF2-40B4-BE49-F238E27FC236}">
                    <a16:creationId xmlns:a16="http://schemas.microsoft.com/office/drawing/2014/main" id="{B161FEE2-9E96-8C45-8143-9C665EC2C318}"/>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grpSp>
          <p:nvGrpSpPr>
            <p:cNvPr id="51" name="组合 50">
              <a:extLst>
                <a:ext uri="{FF2B5EF4-FFF2-40B4-BE49-F238E27FC236}">
                  <a16:creationId xmlns:a16="http://schemas.microsoft.com/office/drawing/2014/main" id="{E0F917A7-B0C1-7548-8216-E9D179684153}"/>
                </a:ext>
              </a:extLst>
            </p:cNvPr>
            <p:cNvGrpSpPr/>
            <p:nvPr/>
          </p:nvGrpSpPr>
          <p:grpSpPr>
            <a:xfrm>
              <a:off x="5773270" y="2927867"/>
              <a:ext cx="1338831" cy="919666"/>
              <a:chOff x="5770490" y="3201830"/>
              <a:chExt cx="1338831" cy="919666"/>
            </a:xfrm>
          </p:grpSpPr>
          <p:sp>
            <p:nvSpPr>
              <p:cNvPr id="55" name="矩形 54">
                <a:extLst>
                  <a:ext uri="{FF2B5EF4-FFF2-40B4-BE49-F238E27FC236}">
                    <a16:creationId xmlns:a16="http://schemas.microsoft.com/office/drawing/2014/main" id="{4E74EBCE-D138-274D-9437-BF30223819F3}"/>
                  </a:ext>
                </a:extLst>
              </p:cNvPr>
              <p:cNvSpPr/>
              <p:nvPr/>
            </p:nvSpPr>
            <p:spPr>
              <a:xfrm>
                <a:off x="5774127" y="3201830"/>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grpSp>
            <p:nvGrpSpPr>
              <p:cNvPr id="56" name="组合 55">
                <a:extLst>
                  <a:ext uri="{FF2B5EF4-FFF2-40B4-BE49-F238E27FC236}">
                    <a16:creationId xmlns:a16="http://schemas.microsoft.com/office/drawing/2014/main" id="{29E835E1-A32A-B340-B46D-5EF6CD4561CF}"/>
                  </a:ext>
                </a:extLst>
              </p:cNvPr>
              <p:cNvGrpSpPr/>
              <p:nvPr/>
            </p:nvGrpSpPr>
            <p:grpSpPr>
              <a:xfrm>
                <a:off x="5772785" y="3492794"/>
                <a:ext cx="1336536" cy="349008"/>
                <a:chOff x="1554503" y="3594234"/>
                <a:chExt cx="1336536" cy="349008"/>
              </a:xfrm>
            </p:grpSpPr>
            <p:sp>
              <p:nvSpPr>
                <p:cNvPr id="60" name="矩形 59">
                  <a:extLst>
                    <a:ext uri="{FF2B5EF4-FFF2-40B4-BE49-F238E27FC236}">
                      <a16:creationId xmlns:a16="http://schemas.microsoft.com/office/drawing/2014/main" id="{D1227EA4-EF95-E349-A158-498452CEF4A0}"/>
                    </a:ext>
                  </a:extLst>
                </p:cNvPr>
                <p:cNvSpPr/>
                <p:nvPr/>
              </p:nvSpPr>
              <p:spPr>
                <a:xfrm>
                  <a:off x="1554503" y="359423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A715D01C-8075-0F4F-B56F-54D5F10D73F8}"/>
                        </a:ext>
                      </a:extLst>
                    </p:cNvPr>
                    <p:cNvSpPr/>
                    <p:nvPr/>
                  </p:nvSpPr>
                  <p:spPr>
                    <a:xfrm>
                      <a:off x="2219273" y="360766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61" name="矩形 60">
                      <a:extLst>
                        <a:ext uri="{FF2B5EF4-FFF2-40B4-BE49-F238E27FC236}">
                          <a16:creationId xmlns:a16="http://schemas.microsoft.com/office/drawing/2014/main" id="{A715D01C-8075-0F4F-B56F-54D5F10D73F8}"/>
                        </a:ext>
                      </a:extLst>
                    </p:cNvPr>
                    <p:cNvSpPr>
                      <a:spLocks noRot="1" noChangeAspect="1" noMove="1" noResize="1" noEditPoints="1" noAdjustHandles="1" noChangeArrowheads="1" noChangeShapeType="1" noTextEdit="1"/>
                    </p:cNvSpPr>
                    <p:nvPr/>
                  </p:nvSpPr>
                  <p:spPr>
                    <a:xfrm>
                      <a:off x="2219273" y="3607664"/>
                      <a:ext cx="671766" cy="335578"/>
                    </a:xfrm>
                    <a:prstGeom prst="rect">
                      <a:avLst/>
                    </a:prstGeom>
                    <a:blipFill>
                      <a:blip r:embed="rId8"/>
                      <a:stretch>
                        <a:fillRect/>
                      </a:stretch>
                    </a:blipFill>
                  </p:spPr>
                  <p:txBody>
                    <a:bodyPr/>
                    <a:lstStyle/>
                    <a:p>
                      <a:r>
                        <a:rPr lang="zh-CN" altLang="en-US">
                          <a:noFill/>
                        </a:rPr>
                        <a:t> </a:t>
                      </a:r>
                    </a:p>
                  </p:txBody>
                </p:sp>
              </mc:Fallback>
            </mc:AlternateContent>
          </p:grpSp>
          <p:grpSp>
            <p:nvGrpSpPr>
              <p:cNvPr id="57" name="组合 56">
                <a:extLst>
                  <a:ext uri="{FF2B5EF4-FFF2-40B4-BE49-F238E27FC236}">
                    <a16:creationId xmlns:a16="http://schemas.microsoft.com/office/drawing/2014/main" id="{ED7CC8FF-292A-FD43-9FFF-72AAB1D7017E}"/>
                  </a:ext>
                </a:extLst>
              </p:cNvPr>
              <p:cNvGrpSpPr/>
              <p:nvPr/>
            </p:nvGrpSpPr>
            <p:grpSpPr>
              <a:xfrm>
                <a:off x="5770490" y="3825736"/>
                <a:ext cx="1336425" cy="295760"/>
                <a:chOff x="3658744" y="3910359"/>
                <a:chExt cx="1336425" cy="295760"/>
              </a:xfrm>
            </p:grpSpPr>
            <p:sp>
              <p:nvSpPr>
                <p:cNvPr id="58" name="矩形 57">
                  <a:extLst>
                    <a:ext uri="{FF2B5EF4-FFF2-40B4-BE49-F238E27FC236}">
                      <a16:creationId xmlns:a16="http://schemas.microsoft.com/office/drawing/2014/main" id="{D5968C77-53F6-DD47-B88A-17E9BF3A8C97}"/>
                    </a:ext>
                  </a:extLst>
                </p:cNvPr>
                <p:cNvSpPr/>
                <p:nvPr/>
              </p:nvSpPr>
              <p:spPr>
                <a:xfrm>
                  <a:off x="3658744" y="3910359"/>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FABDC219-AB2D-7B47-963E-FD293BD3F353}"/>
                        </a:ext>
                      </a:extLst>
                    </p:cNvPr>
                    <p:cNvSpPr/>
                    <p:nvPr/>
                  </p:nvSpPr>
                  <p:spPr>
                    <a:xfrm>
                      <a:off x="4332805" y="3915155"/>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59" name="矩形 58">
                      <a:extLst>
                        <a:ext uri="{FF2B5EF4-FFF2-40B4-BE49-F238E27FC236}">
                          <a16:creationId xmlns:a16="http://schemas.microsoft.com/office/drawing/2014/main" id="{FABDC219-AB2D-7B47-963E-FD293BD3F353}"/>
                        </a:ext>
                      </a:extLst>
                    </p:cNvPr>
                    <p:cNvSpPr>
                      <a:spLocks noRot="1" noChangeAspect="1" noMove="1" noResize="1" noEditPoints="1" noAdjustHandles="1" noChangeArrowheads="1" noChangeShapeType="1" noTextEdit="1"/>
                    </p:cNvSpPr>
                    <p:nvPr/>
                  </p:nvSpPr>
                  <p:spPr>
                    <a:xfrm>
                      <a:off x="4332805" y="3915155"/>
                      <a:ext cx="662364" cy="290964"/>
                    </a:xfrm>
                    <a:prstGeom prst="rect">
                      <a:avLst/>
                    </a:prstGeom>
                    <a:blipFill>
                      <a:blip r:embed="rId9"/>
                      <a:stretch>
                        <a:fillRect/>
                      </a:stretch>
                    </a:blipFill>
                  </p:spPr>
                  <p:txBody>
                    <a:bodyPr/>
                    <a:lstStyle/>
                    <a:p>
                      <a:r>
                        <a:rPr lang="zh-CN" altLang="en-US">
                          <a:noFill/>
                        </a:rPr>
                        <a:t> </a:t>
                      </a:r>
                    </a:p>
                  </p:txBody>
                </p:sp>
              </mc:Fallback>
            </mc:AlternateContent>
          </p:grpSp>
        </p:grpSp>
        <p:grpSp>
          <p:nvGrpSpPr>
            <p:cNvPr id="52" name="组合 51">
              <a:extLst>
                <a:ext uri="{FF2B5EF4-FFF2-40B4-BE49-F238E27FC236}">
                  <a16:creationId xmlns:a16="http://schemas.microsoft.com/office/drawing/2014/main" id="{51F6B564-0C89-5A43-9407-529853F62311}"/>
                </a:ext>
              </a:extLst>
            </p:cNvPr>
            <p:cNvGrpSpPr/>
            <p:nvPr/>
          </p:nvGrpSpPr>
          <p:grpSpPr>
            <a:xfrm>
              <a:off x="5770490" y="3841802"/>
              <a:ext cx="1348233" cy="285987"/>
              <a:chOff x="5770490" y="3841802"/>
              <a:chExt cx="1348233" cy="285987"/>
            </a:xfrm>
          </p:grpSpPr>
          <p:sp>
            <p:nvSpPr>
              <p:cNvPr id="53" name="矩形 52">
                <a:extLst>
                  <a:ext uri="{FF2B5EF4-FFF2-40B4-BE49-F238E27FC236}">
                    <a16:creationId xmlns:a16="http://schemas.microsoft.com/office/drawing/2014/main" id="{945DEA82-CA10-424E-A583-966622D0199A}"/>
                  </a:ext>
                </a:extLst>
              </p:cNvPr>
              <p:cNvSpPr/>
              <p:nvPr/>
            </p:nvSpPr>
            <p:spPr>
              <a:xfrm>
                <a:off x="5770490" y="3841802"/>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S3</a:t>
                </a:r>
                <a:endParaRPr kumimoji="1" lang="zh-CN" altLang="en-US" sz="1200" dirty="0"/>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CA656E0A-1D38-4246-A139-DE0B142A38E0}"/>
                      </a:ext>
                    </a:extLst>
                  </p:cNvPr>
                  <p:cNvSpPr/>
                  <p:nvPr/>
                </p:nvSpPr>
                <p:spPr>
                  <a:xfrm>
                    <a:off x="6446957" y="3845935"/>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54" name="矩形 53">
                    <a:extLst>
                      <a:ext uri="{FF2B5EF4-FFF2-40B4-BE49-F238E27FC236}">
                        <a16:creationId xmlns:a16="http://schemas.microsoft.com/office/drawing/2014/main" id="{CA656E0A-1D38-4246-A139-DE0B142A38E0}"/>
                      </a:ext>
                    </a:extLst>
                  </p:cNvPr>
                  <p:cNvSpPr>
                    <a:spLocks noRot="1" noChangeAspect="1" noMove="1" noResize="1" noEditPoints="1" noAdjustHandles="1" noChangeArrowheads="1" noChangeShapeType="1" noTextEdit="1"/>
                  </p:cNvSpPr>
                  <p:nvPr/>
                </p:nvSpPr>
                <p:spPr>
                  <a:xfrm>
                    <a:off x="6446957" y="3845935"/>
                    <a:ext cx="671766" cy="281854"/>
                  </a:xfrm>
                  <a:prstGeom prst="rect">
                    <a:avLst/>
                  </a:prstGeom>
                  <a:blipFill>
                    <a:blip r:embed="rId10"/>
                    <a:stretch>
                      <a:fillRect/>
                    </a:stretch>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29CDC521-8467-4A42-B6D4-4B138759A493}"/>
                  </a:ext>
                </a:extLst>
              </p:cNvPr>
              <p:cNvSpPr txBox="1"/>
              <p:nvPr/>
            </p:nvSpPr>
            <p:spPr>
              <a:xfrm>
                <a:off x="3165987" y="3646391"/>
                <a:ext cx="1406013" cy="6173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𝑈</m:t>
                          </m:r>
                        </m:e>
                        <m:sub>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𝑡</m:t>
                          </m:r>
                        </m:sup>
                      </m:sSubSup>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𝐷</m:t>
                      </m:r>
                      <m:r>
                        <a:rPr kumimoji="1" lang="en-US" altLang="zh-CN" sz="1200" b="0" i="1" smtClean="0">
                          <a:latin typeface="Cambria Math" panose="02040503050406030204" pitchFamily="18" charset="0"/>
                        </a:rPr>
                        <m:t>−</m:t>
                      </m:r>
                      <m:nary>
                        <m:naryPr>
                          <m:chr m:val="∑"/>
                          <m:ctrlPr>
                            <a:rPr kumimoji="1" lang="en-US" altLang="zh-CN" sz="1200" b="0" i="1" smtClean="0">
                              <a:latin typeface="Cambria Math" panose="02040503050406030204" pitchFamily="18" charset="0"/>
                            </a:rPr>
                          </m:ctrlPr>
                        </m:naryPr>
                        <m:sub>
                          <m:r>
                            <m:rPr>
                              <m:brk m:alnAt="23"/>
                            </m:rPr>
                            <a:rPr kumimoji="1" lang="en-US" altLang="zh-CN" sz="1200" b="0" i="1" smtClean="0">
                              <a:latin typeface="Cambria Math" panose="02040503050406030204" pitchFamily="18" charset="0"/>
                            </a:rPr>
                            <m:t>𝑗</m:t>
                          </m:r>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𝑛</m:t>
                          </m:r>
                        </m:sup>
                        <m:e>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𝑗</m:t>
                              </m:r>
                            </m:sub>
                          </m:sSub>
                        </m:e>
                      </m:nary>
                    </m:oMath>
                  </m:oMathPara>
                </a14:m>
                <a:endParaRPr kumimoji="1" lang="zh-CN" altLang="en-US" sz="1200" dirty="0"/>
              </a:p>
            </p:txBody>
          </p:sp>
        </mc:Choice>
        <mc:Fallback xmlns="">
          <p:sp>
            <p:nvSpPr>
              <p:cNvPr id="36" name="文本框 35">
                <a:extLst>
                  <a:ext uri="{FF2B5EF4-FFF2-40B4-BE49-F238E27FC236}">
                    <a16:creationId xmlns:a16="http://schemas.microsoft.com/office/drawing/2014/main" id="{29CDC521-8467-4A42-B6D4-4B138759A493}"/>
                  </a:ext>
                </a:extLst>
              </p:cNvPr>
              <p:cNvSpPr txBox="1">
                <a:spLocks noRot="1" noChangeAspect="1" noMove="1" noResize="1" noEditPoints="1" noAdjustHandles="1" noChangeArrowheads="1" noChangeShapeType="1" noTextEdit="1"/>
              </p:cNvSpPr>
              <p:nvPr/>
            </p:nvSpPr>
            <p:spPr>
              <a:xfrm>
                <a:off x="3165987" y="3646391"/>
                <a:ext cx="1406013" cy="617348"/>
              </a:xfrm>
              <a:prstGeom prst="rect">
                <a:avLst/>
              </a:prstGeom>
              <a:blipFill>
                <a:blip r:embed="rId11"/>
                <a:stretch>
                  <a:fillRect t="-88000" r="-1786" b="-136000"/>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354598195"/>
      </p:ext>
    </p:extLst>
  </p:cSld>
  <p:clrMapOvr>
    <a:masterClrMapping/>
  </p:clrMapOvr>
  <mc:AlternateContent xmlns:mc="http://schemas.openxmlformats.org/markup-compatibility/2006" xmlns:p14="http://schemas.microsoft.com/office/powerpoint/2010/main">
    <mc:Choice Requires="p14">
      <p:transition spd="slow" p14:dur="2000" advTm="172508"/>
    </mc:Choice>
    <mc:Fallback xmlns="">
      <p:transition spd="slow" advTm="1725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88889E-6 -2.71605E-6 L 0.15816 0.1929 " pathEditMode="relative" rAng="0" ptsTypes="AA">
                                      <p:cBhvr>
                                        <p:cTn id="6" dur="2000" fill="hold"/>
                                        <p:tgtEl>
                                          <p:spTgt spid="49"/>
                                        </p:tgtEl>
                                        <p:attrNameLst>
                                          <p:attrName>ppt_x</p:attrName>
                                          <p:attrName>ppt_y</p:attrName>
                                        </p:attrNameLst>
                                      </p:cBhvr>
                                      <p:rCtr x="7899" y="9630"/>
                                    </p:animMotion>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p:cTn id="11" dur="1000" fill="hold"/>
                                        <p:tgtEl>
                                          <p:spTgt spid="36"/>
                                        </p:tgtEl>
                                        <p:attrNameLst>
                                          <p:attrName>ppt_w</p:attrName>
                                        </p:attrNameLst>
                                      </p:cBhvr>
                                      <p:tavLst>
                                        <p:tav tm="0">
                                          <p:val>
                                            <p:strVal val="#ppt_w*0.70"/>
                                          </p:val>
                                        </p:tav>
                                        <p:tav tm="100000">
                                          <p:val>
                                            <p:strVal val="#ppt_w"/>
                                          </p:val>
                                        </p:tav>
                                      </p:tavLst>
                                    </p:anim>
                                    <p:anim calcmode="lin" valueType="num">
                                      <p:cBhvr>
                                        <p:cTn id="12" dur="1000" fill="hold"/>
                                        <p:tgtEl>
                                          <p:spTgt spid="36"/>
                                        </p:tgtEl>
                                        <p:attrNameLst>
                                          <p:attrName>ppt_h</p:attrName>
                                        </p:attrNameLst>
                                      </p:cBhvr>
                                      <p:tavLst>
                                        <p:tav tm="0">
                                          <p:val>
                                            <p:strVal val="#ppt_h"/>
                                          </p:val>
                                        </p:tav>
                                        <p:tav tm="100000">
                                          <p:val>
                                            <p:strVal val="#ppt_h"/>
                                          </p:val>
                                        </p:tav>
                                      </p:tavLst>
                                    </p:anim>
                                    <p:animEffect transition="in" filter="fade">
                                      <p:cBhvr>
                                        <p:cTn id="13"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19</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1323439"/>
          </a:xfrm>
          <a:prstGeom prst="rect">
            <a:avLst/>
          </a:prstGeom>
          <a:noFill/>
        </p:spPr>
        <p:txBody>
          <a:bodyPr wrap="square" rtlCol="0">
            <a:spAutoFit/>
          </a:bodyPr>
          <a:lstStyle/>
          <a:p>
            <a:r>
              <a:rPr kumimoji="1" lang="en-US" altLang="zh-CN" sz="1600" dirty="0"/>
              <a:t>We use the following formula to calculate urgency for a packet. Specifically, this urgency reflects the maximum remaining time a packet will have at current hop. The less it is, the urgent a packet will be. Therefore we should prioritize those packets with less urgency value.</a:t>
            </a:r>
            <a:endParaRPr kumimoji="1" lang="zh-CN" altLang="en-US" sz="1600" dirty="0"/>
          </a:p>
        </p:txBody>
      </p:sp>
      <p:grpSp>
        <p:nvGrpSpPr>
          <p:cNvPr id="50" name="组合 49">
            <a:extLst>
              <a:ext uri="{FF2B5EF4-FFF2-40B4-BE49-F238E27FC236}">
                <a16:creationId xmlns:a16="http://schemas.microsoft.com/office/drawing/2014/main" id="{88A24A5D-9269-314F-BFF1-FCC5CCE3F19D}"/>
              </a:ext>
            </a:extLst>
          </p:cNvPr>
          <p:cNvGrpSpPr/>
          <p:nvPr/>
        </p:nvGrpSpPr>
        <p:grpSpPr>
          <a:xfrm>
            <a:off x="1557051" y="4300729"/>
            <a:ext cx="1334130" cy="695777"/>
            <a:chOff x="1555845" y="3594234"/>
            <a:chExt cx="1334130" cy="695777"/>
          </a:xfrm>
        </p:grpSpPr>
        <p:sp>
          <p:nvSpPr>
            <p:cNvPr id="62" name="矩形 61">
              <a:extLst>
                <a:ext uri="{FF2B5EF4-FFF2-40B4-BE49-F238E27FC236}">
                  <a16:creationId xmlns:a16="http://schemas.microsoft.com/office/drawing/2014/main" id="{51360F30-24FA-EF40-B5BA-8B68190CBC8A}"/>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63" name="矩形 62">
              <a:extLst>
                <a:ext uri="{FF2B5EF4-FFF2-40B4-BE49-F238E27FC236}">
                  <a16:creationId xmlns:a16="http://schemas.microsoft.com/office/drawing/2014/main" id="{A247D6A6-5240-D642-9BD2-AF7482820A96}"/>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64" name="矩形 63">
              <a:extLst>
                <a:ext uri="{FF2B5EF4-FFF2-40B4-BE49-F238E27FC236}">
                  <a16:creationId xmlns:a16="http://schemas.microsoft.com/office/drawing/2014/main" id="{B161FEE2-9E96-8C45-8143-9C665EC2C318}"/>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sp>
        <p:nvSpPr>
          <p:cNvPr id="55" name="矩形 54">
            <a:extLst>
              <a:ext uri="{FF2B5EF4-FFF2-40B4-BE49-F238E27FC236}">
                <a16:creationId xmlns:a16="http://schemas.microsoft.com/office/drawing/2014/main" id="{4E74EBCE-D138-274D-9437-BF30223819F3}"/>
              </a:ext>
            </a:extLst>
          </p:cNvPr>
          <p:cNvSpPr/>
          <p:nvPr/>
        </p:nvSpPr>
        <p:spPr>
          <a:xfrm>
            <a:off x="1563468" y="3104940"/>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sp>
        <p:nvSpPr>
          <p:cNvPr id="60" name="矩形 59">
            <a:extLst>
              <a:ext uri="{FF2B5EF4-FFF2-40B4-BE49-F238E27FC236}">
                <a16:creationId xmlns:a16="http://schemas.microsoft.com/office/drawing/2014/main" id="{D1227EA4-EF95-E349-A158-498452CEF4A0}"/>
              </a:ext>
            </a:extLst>
          </p:cNvPr>
          <p:cNvSpPr/>
          <p:nvPr/>
        </p:nvSpPr>
        <p:spPr>
          <a:xfrm>
            <a:off x="1562126" y="339590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A715D01C-8075-0F4F-B56F-54D5F10D73F8}"/>
                  </a:ext>
                </a:extLst>
              </p:cNvPr>
              <p:cNvSpPr/>
              <p:nvPr/>
            </p:nvSpPr>
            <p:spPr>
              <a:xfrm>
                <a:off x="2226896" y="340933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61" name="矩形 60">
                <a:extLst>
                  <a:ext uri="{FF2B5EF4-FFF2-40B4-BE49-F238E27FC236}">
                    <a16:creationId xmlns:a16="http://schemas.microsoft.com/office/drawing/2014/main" id="{A715D01C-8075-0F4F-B56F-54D5F10D73F8}"/>
                  </a:ext>
                </a:extLst>
              </p:cNvPr>
              <p:cNvSpPr>
                <a:spLocks noRot="1" noChangeAspect="1" noMove="1" noResize="1" noEditPoints="1" noAdjustHandles="1" noChangeArrowheads="1" noChangeShapeType="1" noTextEdit="1"/>
              </p:cNvSpPr>
              <p:nvPr/>
            </p:nvSpPr>
            <p:spPr>
              <a:xfrm>
                <a:off x="2226896" y="3409334"/>
                <a:ext cx="671766" cy="335578"/>
              </a:xfrm>
              <a:prstGeom prst="rect">
                <a:avLst/>
              </a:prstGeom>
              <a:blipFill>
                <a:blip r:embed="rId6"/>
                <a:stretch>
                  <a:fillRect/>
                </a:stretch>
              </a:blipFill>
            </p:spPr>
            <p:txBody>
              <a:bodyPr/>
              <a:lstStyle/>
              <a:p>
                <a:r>
                  <a:rPr lang="zh-CN" altLang="en-US">
                    <a:noFill/>
                  </a:rPr>
                  <a:t> </a:t>
                </a:r>
              </a:p>
            </p:txBody>
          </p:sp>
        </mc:Fallback>
      </mc:AlternateContent>
      <p:grpSp>
        <p:nvGrpSpPr>
          <p:cNvPr id="57" name="组合 56">
            <a:extLst>
              <a:ext uri="{FF2B5EF4-FFF2-40B4-BE49-F238E27FC236}">
                <a16:creationId xmlns:a16="http://schemas.microsoft.com/office/drawing/2014/main" id="{ED7CC8FF-292A-FD43-9FFF-72AAB1D7017E}"/>
              </a:ext>
            </a:extLst>
          </p:cNvPr>
          <p:cNvGrpSpPr/>
          <p:nvPr/>
        </p:nvGrpSpPr>
        <p:grpSpPr>
          <a:xfrm>
            <a:off x="1559831" y="3728846"/>
            <a:ext cx="1336425" cy="295760"/>
            <a:chOff x="3658744" y="3910359"/>
            <a:chExt cx="1336425" cy="295760"/>
          </a:xfrm>
        </p:grpSpPr>
        <p:sp>
          <p:nvSpPr>
            <p:cNvPr id="58" name="矩形 57">
              <a:extLst>
                <a:ext uri="{FF2B5EF4-FFF2-40B4-BE49-F238E27FC236}">
                  <a16:creationId xmlns:a16="http://schemas.microsoft.com/office/drawing/2014/main" id="{D5968C77-53F6-DD47-B88A-17E9BF3A8C97}"/>
                </a:ext>
              </a:extLst>
            </p:cNvPr>
            <p:cNvSpPr/>
            <p:nvPr/>
          </p:nvSpPr>
          <p:spPr>
            <a:xfrm>
              <a:off x="3658744" y="3910359"/>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FABDC219-AB2D-7B47-963E-FD293BD3F353}"/>
                    </a:ext>
                  </a:extLst>
                </p:cNvPr>
                <p:cNvSpPr/>
                <p:nvPr/>
              </p:nvSpPr>
              <p:spPr>
                <a:xfrm>
                  <a:off x="4332805" y="3915155"/>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59" name="矩形 58">
                  <a:extLst>
                    <a:ext uri="{FF2B5EF4-FFF2-40B4-BE49-F238E27FC236}">
                      <a16:creationId xmlns:a16="http://schemas.microsoft.com/office/drawing/2014/main" id="{FABDC219-AB2D-7B47-963E-FD293BD3F353}"/>
                    </a:ext>
                  </a:extLst>
                </p:cNvPr>
                <p:cNvSpPr>
                  <a:spLocks noRot="1" noChangeAspect="1" noMove="1" noResize="1" noEditPoints="1" noAdjustHandles="1" noChangeArrowheads="1" noChangeShapeType="1" noTextEdit="1"/>
                </p:cNvSpPr>
                <p:nvPr/>
              </p:nvSpPr>
              <p:spPr>
                <a:xfrm>
                  <a:off x="4332805" y="3915155"/>
                  <a:ext cx="662364" cy="290964"/>
                </a:xfrm>
                <a:prstGeom prst="rect">
                  <a:avLst/>
                </a:prstGeom>
                <a:blipFill>
                  <a:blip r:embed="rId7"/>
                  <a:stretch>
                    <a:fillRect/>
                  </a:stretch>
                </a:blipFill>
              </p:spPr>
              <p:txBody>
                <a:bodyPr/>
                <a:lstStyle/>
                <a:p>
                  <a:r>
                    <a:rPr lang="zh-CN" altLang="en-US">
                      <a:noFill/>
                    </a:rPr>
                    <a:t> </a:t>
                  </a:r>
                </a:p>
              </p:txBody>
            </p:sp>
          </mc:Fallback>
        </mc:AlternateContent>
      </p:grpSp>
      <p:grpSp>
        <p:nvGrpSpPr>
          <p:cNvPr id="52" name="组合 51">
            <a:extLst>
              <a:ext uri="{FF2B5EF4-FFF2-40B4-BE49-F238E27FC236}">
                <a16:creationId xmlns:a16="http://schemas.microsoft.com/office/drawing/2014/main" id="{51F6B564-0C89-5A43-9407-529853F62311}"/>
              </a:ext>
            </a:extLst>
          </p:cNvPr>
          <p:cNvGrpSpPr/>
          <p:nvPr/>
        </p:nvGrpSpPr>
        <p:grpSpPr>
          <a:xfrm>
            <a:off x="1557051" y="4018875"/>
            <a:ext cx="1348233" cy="285987"/>
            <a:chOff x="5770490" y="3841802"/>
            <a:chExt cx="1348233" cy="285987"/>
          </a:xfrm>
        </p:grpSpPr>
        <p:sp>
          <p:nvSpPr>
            <p:cNvPr id="53" name="矩形 52">
              <a:extLst>
                <a:ext uri="{FF2B5EF4-FFF2-40B4-BE49-F238E27FC236}">
                  <a16:creationId xmlns:a16="http://schemas.microsoft.com/office/drawing/2014/main" id="{945DEA82-CA10-424E-A583-966622D0199A}"/>
                </a:ext>
              </a:extLst>
            </p:cNvPr>
            <p:cNvSpPr/>
            <p:nvPr/>
          </p:nvSpPr>
          <p:spPr>
            <a:xfrm>
              <a:off x="5770490" y="3841802"/>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S3</a:t>
              </a:r>
              <a:endParaRPr kumimoji="1" lang="zh-CN" altLang="en-US" sz="1200" dirty="0"/>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CA656E0A-1D38-4246-A139-DE0B142A38E0}"/>
                    </a:ext>
                  </a:extLst>
                </p:cNvPr>
                <p:cNvSpPr/>
                <p:nvPr/>
              </p:nvSpPr>
              <p:spPr>
                <a:xfrm>
                  <a:off x="6446957" y="3845935"/>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54" name="矩形 53">
                  <a:extLst>
                    <a:ext uri="{FF2B5EF4-FFF2-40B4-BE49-F238E27FC236}">
                      <a16:creationId xmlns:a16="http://schemas.microsoft.com/office/drawing/2014/main" id="{CA656E0A-1D38-4246-A139-DE0B142A38E0}"/>
                    </a:ext>
                  </a:extLst>
                </p:cNvPr>
                <p:cNvSpPr>
                  <a:spLocks noRot="1" noChangeAspect="1" noMove="1" noResize="1" noEditPoints="1" noAdjustHandles="1" noChangeArrowheads="1" noChangeShapeType="1" noTextEdit="1"/>
                </p:cNvSpPr>
                <p:nvPr/>
              </p:nvSpPr>
              <p:spPr>
                <a:xfrm>
                  <a:off x="6446957" y="3845935"/>
                  <a:ext cx="671766" cy="281854"/>
                </a:xfrm>
                <a:prstGeom prst="rect">
                  <a:avLst/>
                </a:prstGeom>
                <a:blipFill>
                  <a:blip r:embed="rId8"/>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29CDC521-8467-4A42-B6D4-4B138759A493}"/>
                  </a:ext>
                </a:extLst>
              </p:cNvPr>
              <p:cNvSpPr txBox="1"/>
              <p:nvPr/>
            </p:nvSpPr>
            <p:spPr>
              <a:xfrm>
                <a:off x="3165987" y="3646391"/>
                <a:ext cx="1406013" cy="6173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𝑈</m:t>
                          </m:r>
                        </m:e>
                        <m:sub>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𝑡</m:t>
                          </m:r>
                        </m:sup>
                      </m:sSubSup>
                      <m:r>
                        <a:rPr kumimoji="1" lang="en-US" altLang="zh-CN" sz="1200" b="0" i="1" smtClean="0">
                          <a:latin typeface="Cambria Math" panose="02040503050406030204" pitchFamily="18" charset="0"/>
                        </a:rPr>
                        <m:t>=</m:t>
                      </m:r>
                      <m:r>
                        <a:rPr kumimoji="1" lang="en-US" altLang="zh-CN" sz="1200" b="0" i="1" smtClean="0">
                          <a:latin typeface="Cambria Math" panose="02040503050406030204" pitchFamily="18" charset="0"/>
                        </a:rPr>
                        <m:t>𝐷</m:t>
                      </m:r>
                      <m:r>
                        <a:rPr kumimoji="1" lang="en-US" altLang="zh-CN" sz="1200" b="0" i="1" smtClean="0">
                          <a:latin typeface="Cambria Math" panose="02040503050406030204" pitchFamily="18" charset="0"/>
                        </a:rPr>
                        <m:t>−</m:t>
                      </m:r>
                      <m:nary>
                        <m:naryPr>
                          <m:chr m:val="∑"/>
                          <m:ctrlPr>
                            <a:rPr kumimoji="1" lang="en-US" altLang="zh-CN" sz="1200" b="0" i="1" smtClean="0">
                              <a:latin typeface="Cambria Math" panose="02040503050406030204" pitchFamily="18" charset="0"/>
                            </a:rPr>
                          </m:ctrlPr>
                        </m:naryPr>
                        <m:sub>
                          <m:r>
                            <m:rPr>
                              <m:brk m:alnAt="23"/>
                            </m:rPr>
                            <a:rPr kumimoji="1" lang="en-US" altLang="zh-CN" sz="1200" b="0" i="1" smtClean="0">
                              <a:latin typeface="Cambria Math" panose="02040503050406030204" pitchFamily="18" charset="0"/>
                            </a:rPr>
                            <m:t>𝑗</m:t>
                          </m:r>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𝑛</m:t>
                          </m:r>
                        </m:sup>
                        <m:e>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𝑗</m:t>
                              </m:r>
                            </m:sub>
                          </m:sSub>
                        </m:e>
                      </m:nary>
                    </m:oMath>
                  </m:oMathPara>
                </a14:m>
                <a:endParaRPr kumimoji="1" lang="zh-CN" altLang="en-US" sz="1200" dirty="0"/>
              </a:p>
            </p:txBody>
          </p:sp>
        </mc:Choice>
        <mc:Fallback xmlns="">
          <p:sp>
            <p:nvSpPr>
              <p:cNvPr id="36" name="文本框 35">
                <a:extLst>
                  <a:ext uri="{FF2B5EF4-FFF2-40B4-BE49-F238E27FC236}">
                    <a16:creationId xmlns:a16="http://schemas.microsoft.com/office/drawing/2014/main" id="{29CDC521-8467-4A42-B6D4-4B138759A493}"/>
                  </a:ext>
                </a:extLst>
              </p:cNvPr>
              <p:cNvSpPr txBox="1">
                <a:spLocks noRot="1" noChangeAspect="1" noMove="1" noResize="1" noEditPoints="1" noAdjustHandles="1" noChangeArrowheads="1" noChangeShapeType="1" noTextEdit="1"/>
              </p:cNvSpPr>
              <p:nvPr/>
            </p:nvSpPr>
            <p:spPr>
              <a:xfrm>
                <a:off x="3165987" y="3646391"/>
                <a:ext cx="1406013" cy="617348"/>
              </a:xfrm>
              <a:prstGeom prst="rect">
                <a:avLst/>
              </a:prstGeom>
              <a:blipFill>
                <a:blip r:embed="rId9"/>
                <a:stretch>
                  <a:fillRect t="-88000" r="-1786" b="-136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1207910"/>
      </p:ext>
    </p:extLst>
  </p:cSld>
  <p:clrMapOvr>
    <a:masterClrMapping/>
  </p:clrMapOvr>
  <mc:AlternateContent xmlns:mc="http://schemas.openxmlformats.org/markup-compatibility/2006" xmlns:p14="http://schemas.microsoft.com/office/powerpoint/2010/main">
    <mc:Choice Requires="p14">
      <p:transition spd="slow" p14:dur="2000" advTm="6531"/>
    </mc:Choice>
    <mc:Fallback xmlns="">
      <p:transition spd="slow" advTm="653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5"/>
          </p:nvPr>
        </p:nvSpPr>
        <p:spPr/>
        <p:txBody>
          <a:bodyPr/>
          <a:lstStyle/>
          <a:p>
            <a:fld id="{66D1C6F8-925F-9B47-879E-BD9919BA5D32}" type="datetime1">
              <a:rPr lang="en-US" altLang="en-US" smtClean="0"/>
              <a:t>5/13/21</a:t>
            </a:fld>
            <a:endParaRPr lang="en-US" altLang="en-US" dirty="0"/>
          </a:p>
        </p:txBody>
      </p:sp>
      <p:sp>
        <p:nvSpPr>
          <p:cNvPr id="4" name="Slide Number Placeholder 3"/>
          <p:cNvSpPr>
            <a:spLocks noGrp="1"/>
          </p:cNvSpPr>
          <p:nvPr>
            <p:ph type="sldNum" sz="quarter" idx="16"/>
          </p:nvPr>
        </p:nvSpPr>
        <p:spPr/>
        <p:txBody>
          <a:bodyPr/>
          <a:lstStyle/>
          <a:p>
            <a:fld id="{A3D5D3D8-1F29-B74B-B3A0-A1F2C7DC88AC}" type="slidenum">
              <a:rPr lang="en-US" altLang="en-US" smtClean="0"/>
              <a:pPr/>
              <a:t>2</a:t>
            </a:fld>
            <a:endParaRPr lang="en-US" altLang="en-US" dirty="0"/>
          </a:p>
        </p:txBody>
      </p:sp>
      <p:sp>
        <p:nvSpPr>
          <p:cNvPr id="5" name="Text Placeholder 4"/>
          <p:cNvSpPr>
            <a:spLocks noGrp="1"/>
          </p:cNvSpPr>
          <p:nvPr>
            <p:ph type="body" sz="quarter" idx="13"/>
          </p:nvPr>
        </p:nvSpPr>
        <p:spPr/>
        <p:txBody>
          <a:bodyPr/>
          <a:lstStyle/>
          <a:p>
            <a:r>
              <a:rPr lang="en-US" altLang="zh-CN" dirty="0"/>
              <a:t>DAS In INT</a:t>
            </a:r>
            <a:endParaRPr lang="en-US" dirty="0"/>
          </a:p>
        </p:txBody>
      </p:sp>
      <p:sp>
        <p:nvSpPr>
          <p:cNvPr id="8" name="Text Placeholder 7"/>
          <p:cNvSpPr>
            <a:spLocks noGrp="1"/>
          </p:cNvSpPr>
          <p:nvPr>
            <p:ph type="body" sz="quarter" idx="12"/>
          </p:nvPr>
        </p:nvSpPr>
        <p:spPr/>
        <p:txBody>
          <a:bodyPr/>
          <a:lstStyle/>
          <a:p>
            <a:r>
              <a:rPr lang="en-US" altLang="zh-CN" dirty="0"/>
              <a:t>Introduction</a:t>
            </a:r>
          </a:p>
          <a:p>
            <a:pPr lvl="1"/>
            <a:r>
              <a:rPr lang="en-US" altLang="zh-CN" dirty="0"/>
              <a:t> Motivation</a:t>
            </a:r>
          </a:p>
          <a:p>
            <a:pPr lvl="1"/>
            <a:r>
              <a:rPr lang="en-US" altLang="zh-CN" dirty="0"/>
              <a:t> Related Work</a:t>
            </a:r>
          </a:p>
          <a:p>
            <a:pPr lvl="1"/>
            <a:r>
              <a:rPr lang="en-US" altLang="zh-CN" dirty="0"/>
              <a:t> Contribution </a:t>
            </a:r>
          </a:p>
          <a:p>
            <a:r>
              <a:rPr lang="en-US" altLang="zh-CN" dirty="0"/>
              <a:t>Design and methodology</a:t>
            </a:r>
          </a:p>
          <a:p>
            <a:pPr lvl="1"/>
            <a:r>
              <a:rPr lang="en-US" altLang="zh-CN" dirty="0"/>
              <a:t>In-band Network Telemetry</a:t>
            </a:r>
          </a:p>
          <a:p>
            <a:pPr lvl="1"/>
            <a:r>
              <a:rPr lang="en-US" altLang="zh-CN" dirty="0"/>
              <a:t>Deadline Aware Scheduling</a:t>
            </a:r>
          </a:p>
          <a:p>
            <a:r>
              <a:rPr lang="en-US" altLang="zh-CN" dirty="0"/>
              <a:t>Implementation and Evaluation</a:t>
            </a:r>
          </a:p>
          <a:p>
            <a:pPr lvl="1"/>
            <a:r>
              <a:rPr lang="en-US" altLang="zh-CN" dirty="0"/>
              <a:t>Simple Test on small scale topology</a:t>
            </a:r>
          </a:p>
          <a:p>
            <a:pPr lvl="1"/>
            <a:r>
              <a:rPr lang="en-US" altLang="zh-CN" dirty="0"/>
              <a:t>Fat Tree Simulation</a:t>
            </a:r>
          </a:p>
        </p:txBody>
      </p:sp>
    </p:spTree>
    <p:extLst>
      <p:ext uri="{BB962C8B-B14F-4D97-AF65-F5344CB8AC3E}">
        <p14:creationId xmlns:p14="http://schemas.microsoft.com/office/powerpoint/2010/main" val="1553558757"/>
      </p:ext>
    </p:extLst>
  </p:cSld>
  <p:clrMapOvr>
    <a:masterClrMapping/>
  </p:clrMapOvr>
  <mc:AlternateContent xmlns:mc="http://schemas.openxmlformats.org/markup-compatibility/2006" xmlns:p14="http://schemas.microsoft.com/office/powerpoint/2010/main">
    <mc:Choice Requires="p14">
      <p:transition spd="slow" p14:dur="2000" advTm="54258"/>
    </mc:Choice>
    <mc:Fallback xmlns="">
      <p:transition spd="slow" advTm="5425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20</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830997"/>
          </a:xfrm>
          <a:prstGeom prst="rect">
            <a:avLst/>
          </a:prstGeom>
          <a:noFill/>
        </p:spPr>
        <p:txBody>
          <a:bodyPr wrap="square" rtlCol="0">
            <a:spAutoFit/>
          </a:bodyPr>
          <a:lstStyle/>
          <a:p>
            <a:r>
              <a:rPr kumimoji="1" lang="en-US" altLang="zh-CN" sz="1600" dirty="0"/>
              <a:t>Then, while a packet is transmitted from the queue, the switch will update its delay at current hop to the latest value. This value will be used in proceeding calculation of urgency. </a:t>
            </a:r>
            <a:endParaRPr kumimoji="1" lang="zh-CN" altLang="en-US" sz="1600" dirty="0"/>
          </a:p>
        </p:txBody>
      </p:sp>
      <p:grpSp>
        <p:nvGrpSpPr>
          <p:cNvPr id="50" name="组合 49">
            <a:extLst>
              <a:ext uri="{FF2B5EF4-FFF2-40B4-BE49-F238E27FC236}">
                <a16:creationId xmlns:a16="http://schemas.microsoft.com/office/drawing/2014/main" id="{88A24A5D-9269-314F-BFF1-FCC5CCE3F19D}"/>
              </a:ext>
            </a:extLst>
          </p:cNvPr>
          <p:cNvGrpSpPr/>
          <p:nvPr/>
        </p:nvGrpSpPr>
        <p:grpSpPr>
          <a:xfrm>
            <a:off x="1557051" y="4300729"/>
            <a:ext cx="1334130" cy="695777"/>
            <a:chOff x="1555845" y="3594234"/>
            <a:chExt cx="1334130" cy="695777"/>
          </a:xfrm>
        </p:grpSpPr>
        <p:sp>
          <p:nvSpPr>
            <p:cNvPr id="62" name="矩形 61">
              <a:extLst>
                <a:ext uri="{FF2B5EF4-FFF2-40B4-BE49-F238E27FC236}">
                  <a16:creationId xmlns:a16="http://schemas.microsoft.com/office/drawing/2014/main" id="{51360F30-24FA-EF40-B5BA-8B68190CBC8A}"/>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63" name="矩形 62">
              <a:extLst>
                <a:ext uri="{FF2B5EF4-FFF2-40B4-BE49-F238E27FC236}">
                  <a16:creationId xmlns:a16="http://schemas.microsoft.com/office/drawing/2014/main" id="{A247D6A6-5240-D642-9BD2-AF7482820A96}"/>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64" name="矩形 63">
              <a:extLst>
                <a:ext uri="{FF2B5EF4-FFF2-40B4-BE49-F238E27FC236}">
                  <a16:creationId xmlns:a16="http://schemas.microsoft.com/office/drawing/2014/main" id="{B161FEE2-9E96-8C45-8143-9C665EC2C318}"/>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sp>
        <p:nvSpPr>
          <p:cNvPr id="55" name="矩形 54">
            <a:extLst>
              <a:ext uri="{FF2B5EF4-FFF2-40B4-BE49-F238E27FC236}">
                <a16:creationId xmlns:a16="http://schemas.microsoft.com/office/drawing/2014/main" id="{4E74EBCE-D138-274D-9437-BF30223819F3}"/>
              </a:ext>
            </a:extLst>
          </p:cNvPr>
          <p:cNvSpPr/>
          <p:nvPr/>
        </p:nvSpPr>
        <p:spPr>
          <a:xfrm>
            <a:off x="1563468" y="3104940"/>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sp>
        <p:nvSpPr>
          <p:cNvPr id="60" name="矩形 59">
            <a:extLst>
              <a:ext uri="{FF2B5EF4-FFF2-40B4-BE49-F238E27FC236}">
                <a16:creationId xmlns:a16="http://schemas.microsoft.com/office/drawing/2014/main" id="{D1227EA4-EF95-E349-A158-498452CEF4A0}"/>
              </a:ext>
            </a:extLst>
          </p:cNvPr>
          <p:cNvSpPr/>
          <p:nvPr/>
        </p:nvSpPr>
        <p:spPr>
          <a:xfrm>
            <a:off x="1562126" y="339590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A715D01C-8075-0F4F-B56F-54D5F10D73F8}"/>
                  </a:ext>
                </a:extLst>
              </p:cNvPr>
              <p:cNvSpPr/>
              <p:nvPr/>
            </p:nvSpPr>
            <p:spPr>
              <a:xfrm>
                <a:off x="2226896" y="340933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61" name="矩形 60">
                <a:extLst>
                  <a:ext uri="{FF2B5EF4-FFF2-40B4-BE49-F238E27FC236}">
                    <a16:creationId xmlns:a16="http://schemas.microsoft.com/office/drawing/2014/main" id="{A715D01C-8075-0F4F-B56F-54D5F10D73F8}"/>
                  </a:ext>
                </a:extLst>
              </p:cNvPr>
              <p:cNvSpPr>
                <a:spLocks noRot="1" noChangeAspect="1" noMove="1" noResize="1" noEditPoints="1" noAdjustHandles="1" noChangeArrowheads="1" noChangeShapeType="1" noTextEdit="1"/>
              </p:cNvSpPr>
              <p:nvPr/>
            </p:nvSpPr>
            <p:spPr>
              <a:xfrm>
                <a:off x="2226896" y="3409334"/>
                <a:ext cx="671766" cy="335578"/>
              </a:xfrm>
              <a:prstGeom prst="rect">
                <a:avLst/>
              </a:prstGeom>
              <a:blipFill>
                <a:blip r:embed="rId8"/>
                <a:stretch>
                  <a:fillRect/>
                </a:stretch>
              </a:blipFill>
            </p:spPr>
            <p:txBody>
              <a:bodyPr/>
              <a:lstStyle/>
              <a:p>
                <a:r>
                  <a:rPr lang="zh-CN" altLang="en-US">
                    <a:noFill/>
                  </a:rPr>
                  <a:t> </a:t>
                </a:r>
              </a:p>
            </p:txBody>
          </p:sp>
        </mc:Fallback>
      </mc:AlternateContent>
      <p:grpSp>
        <p:nvGrpSpPr>
          <p:cNvPr id="57" name="组合 56">
            <a:extLst>
              <a:ext uri="{FF2B5EF4-FFF2-40B4-BE49-F238E27FC236}">
                <a16:creationId xmlns:a16="http://schemas.microsoft.com/office/drawing/2014/main" id="{ED7CC8FF-292A-FD43-9FFF-72AAB1D7017E}"/>
              </a:ext>
            </a:extLst>
          </p:cNvPr>
          <p:cNvGrpSpPr/>
          <p:nvPr/>
        </p:nvGrpSpPr>
        <p:grpSpPr>
          <a:xfrm>
            <a:off x="1559831" y="3728846"/>
            <a:ext cx="1336425" cy="295760"/>
            <a:chOff x="3658744" y="3910359"/>
            <a:chExt cx="1336425" cy="295760"/>
          </a:xfrm>
        </p:grpSpPr>
        <p:sp>
          <p:nvSpPr>
            <p:cNvPr id="58" name="矩形 57">
              <a:extLst>
                <a:ext uri="{FF2B5EF4-FFF2-40B4-BE49-F238E27FC236}">
                  <a16:creationId xmlns:a16="http://schemas.microsoft.com/office/drawing/2014/main" id="{D5968C77-53F6-DD47-B88A-17E9BF3A8C97}"/>
                </a:ext>
              </a:extLst>
            </p:cNvPr>
            <p:cNvSpPr/>
            <p:nvPr/>
          </p:nvSpPr>
          <p:spPr>
            <a:xfrm>
              <a:off x="3658744" y="3910359"/>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FABDC219-AB2D-7B47-963E-FD293BD3F353}"/>
                    </a:ext>
                  </a:extLst>
                </p:cNvPr>
                <p:cNvSpPr/>
                <p:nvPr/>
              </p:nvSpPr>
              <p:spPr>
                <a:xfrm>
                  <a:off x="4332805" y="3915155"/>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59" name="矩形 58">
                  <a:extLst>
                    <a:ext uri="{FF2B5EF4-FFF2-40B4-BE49-F238E27FC236}">
                      <a16:creationId xmlns:a16="http://schemas.microsoft.com/office/drawing/2014/main" id="{FABDC219-AB2D-7B47-963E-FD293BD3F353}"/>
                    </a:ext>
                  </a:extLst>
                </p:cNvPr>
                <p:cNvSpPr>
                  <a:spLocks noRot="1" noChangeAspect="1" noMove="1" noResize="1" noEditPoints="1" noAdjustHandles="1" noChangeArrowheads="1" noChangeShapeType="1" noTextEdit="1"/>
                </p:cNvSpPr>
                <p:nvPr/>
              </p:nvSpPr>
              <p:spPr>
                <a:xfrm>
                  <a:off x="4332805" y="3915155"/>
                  <a:ext cx="662364" cy="290964"/>
                </a:xfrm>
                <a:prstGeom prst="rect">
                  <a:avLst/>
                </a:prstGeom>
                <a:blipFill>
                  <a:blip r:embed="rId9"/>
                  <a:stretch>
                    <a:fillRect/>
                  </a:stretch>
                </a:blipFill>
              </p:spPr>
              <p:txBody>
                <a:bodyPr/>
                <a:lstStyle/>
                <a:p>
                  <a:r>
                    <a:rPr lang="zh-CN" altLang="en-US">
                      <a:noFill/>
                    </a:rPr>
                    <a:t> </a:t>
                  </a:r>
                </a:p>
              </p:txBody>
            </p:sp>
          </mc:Fallback>
        </mc:AlternateContent>
      </p:grpSp>
      <p:grpSp>
        <p:nvGrpSpPr>
          <p:cNvPr id="52" name="组合 51">
            <a:extLst>
              <a:ext uri="{FF2B5EF4-FFF2-40B4-BE49-F238E27FC236}">
                <a16:creationId xmlns:a16="http://schemas.microsoft.com/office/drawing/2014/main" id="{51F6B564-0C89-5A43-9407-529853F62311}"/>
              </a:ext>
            </a:extLst>
          </p:cNvPr>
          <p:cNvGrpSpPr/>
          <p:nvPr/>
        </p:nvGrpSpPr>
        <p:grpSpPr>
          <a:xfrm>
            <a:off x="1557051" y="4018875"/>
            <a:ext cx="1348233" cy="285987"/>
            <a:chOff x="5770490" y="3841802"/>
            <a:chExt cx="1348233" cy="285987"/>
          </a:xfrm>
        </p:grpSpPr>
        <p:sp>
          <p:nvSpPr>
            <p:cNvPr id="53" name="矩形 52">
              <a:extLst>
                <a:ext uri="{FF2B5EF4-FFF2-40B4-BE49-F238E27FC236}">
                  <a16:creationId xmlns:a16="http://schemas.microsoft.com/office/drawing/2014/main" id="{945DEA82-CA10-424E-A583-966622D0199A}"/>
                </a:ext>
              </a:extLst>
            </p:cNvPr>
            <p:cNvSpPr/>
            <p:nvPr/>
          </p:nvSpPr>
          <p:spPr>
            <a:xfrm>
              <a:off x="5770490" y="3841802"/>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S3</a:t>
              </a:r>
              <a:endParaRPr kumimoji="1" lang="zh-CN" altLang="en-US" sz="1200" dirty="0"/>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CA656E0A-1D38-4246-A139-DE0B142A38E0}"/>
                    </a:ext>
                  </a:extLst>
                </p:cNvPr>
                <p:cNvSpPr/>
                <p:nvPr/>
              </p:nvSpPr>
              <p:spPr>
                <a:xfrm>
                  <a:off x="6446957" y="3845935"/>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54" name="矩形 53">
                  <a:extLst>
                    <a:ext uri="{FF2B5EF4-FFF2-40B4-BE49-F238E27FC236}">
                      <a16:creationId xmlns:a16="http://schemas.microsoft.com/office/drawing/2014/main" id="{CA656E0A-1D38-4246-A139-DE0B142A38E0}"/>
                    </a:ext>
                  </a:extLst>
                </p:cNvPr>
                <p:cNvSpPr>
                  <a:spLocks noRot="1" noChangeAspect="1" noMove="1" noResize="1" noEditPoints="1" noAdjustHandles="1" noChangeArrowheads="1" noChangeShapeType="1" noTextEdit="1"/>
                </p:cNvSpPr>
                <p:nvPr/>
              </p:nvSpPr>
              <p:spPr>
                <a:xfrm>
                  <a:off x="6446957" y="3845935"/>
                  <a:ext cx="671766" cy="281854"/>
                </a:xfrm>
                <a:prstGeom prst="rect">
                  <a:avLst/>
                </a:prstGeom>
                <a:blipFill>
                  <a:blip r:embed="rId10"/>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26F0C5A-F62E-6C44-83BE-6C5E394A6BEA}"/>
                  </a:ext>
                </a:extLst>
              </p:cNvPr>
              <p:cNvSpPr/>
              <p:nvPr/>
            </p:nvSpPr>
            <p:spPr>
              <a:xfrm>
                <a:off x="2233518" y="3409334"/>
                <a:ext cx="662738" cy="319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2" name="矩形 1">
                <a:extLst>
                  <a:ext uri="{FF2B5EF4-FFF2-40B4-BE49-F238E27FC236}">
                    <a16:creationId xmlns:a16="http://schemas.microsoft.com/office/drawing/2014/main" id="{B26F0C5A-F62E-6C44-83BE-6C5E394A6BEA}"/>
                  </a:ext>
                </a:extLst>
              </p:cNvPr>
              <p:cNvSpPr>
                <a:spLocks noRot="1" noChangeAspect="1" noMove="1" noResize="1" noEditPoints="1" noAdjustHandles="1" noChangeArrowheads="1" noChangeShapeType="1" noTextEdit="1"/>
              </p:cNvSpPr>
              <p:nvPr/>
            </p:nvSpPr>
            <p:spPr>
              <a:xfrm>
                <a:off x="2233518" y="3409334"/>
                <a:ext cx="662738" cy="319512"/>
              </a:xfrm>
              <a:prstGeom prst="rect">
                <a:avLst/>
              </a:prstGeom>
              <a:blipFill>
                <a:blip r:embed="rId11"/>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4129793289"/>
      </p:ext>
    </p:extLst>
  </p:cSld>
  <p:clrMapOvr>
    <a:masterClrMapping/>
  </p:clrMapOvr>
  <mc:AlternateContent xmlns:mc="http://schemas.openxmlformats.org/markup-compatibility/2006" xmlns:p14="http://schemas.microsoft.com/office/powerpoint/2010/main">
    <mc:Choice Requires="p14">
      <p:transition spd="slow" p14:dur="2000" advTm="5071"/>
    </mc:Choice>
    <mc:Fallback xmlns="">
      <p:transition spd="slow" advTm="50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hidden"/>
                                      </p:to>
                                    </p:set>
                                  </p:childTnLst>
                                </p:cTn>
                              </p:par>
                              <p:par>
                                <p:cTn id="7" presetID="9"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21</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830997"/>
          </a:xfrm>
          <a:prstGeom prst="rect">
            <a:avLst/>
          </a:prstGeom>
          <a:noFill/>
        </p:spPr>
        <p:txBody>
          <a:bodyPr wrap="square" rtlCol="0">
            <a:spAutoFit/>
          </a:bodyPr>
          <a:lstStyle/>
          <a:p>
            <a:r>
              <a:rPr kumimoji="1" lang="en-US" altLang="zh-CN" sz="1600" dirty="0"/>
              <a:t>This will be done all over the routing path until the packet reached the destination host. The host will put the newest data into ACK packet to send back to host.</a:t>
            </a:r>
            <a:endParaRPr kumimoji="1" lang="zh-CN" altLang="en-US" sz="1600" dirty="0"/>
          </a:p>
        </p:txBody>
      </p:sp>
      <p:grpSp>
        <p:nvGrpSpPr>
          <p:cNvPr id="14" name="组合 13">
            <a:extLst>
              <a:ext uri="{FF2B5EF4-FFF2-40B4-BE49-F238E27FC236}">
                <a16:creationId xmlns:a16="http://schemas.microsoft.com/office/drawing/2014/main" id="{4951ADA2-8DEF-4449-BCBA-FFAEE86B694A}"/>
              </a:ext>
            </a:extLst>
          </p:cNvPr>
          <p:cNvGrpSpPr/>
          <p:nvPr/>
        </p:nvGrpSpPr>
        <p:grpSpPr>
          <a:xfrm>
            <a:off x="1557051" y="3104940"/>
            <a:ext cx="1348233" cy="1891566"/>
            <a:chOff x="1557051" y="3104940"/>
            <a:chExt cx="1348233" cy="1891566"/>
          </a:xfrm>
        </p:grpSpPr>
        <p:grpSp>
          <p:nvGrpSpPr>
            <p:cNvPr id="52" name="组合 51">
              <a:extLst>
                <a:ext uri="{FF2B5EF4-FFF2-40B4-BE49-F238E27FC236}">
                  <a16:creationId xmlns:a16="http://schemas.microsoft.com/office/drawing/2014/main" id="{51F6B564-0C89-5A43-9407-529853F62311}"/>
                </a:ext>
              </a:extLst>
            </p:cNvPr>
            <p:cNvGrpSpPr/>
            <p:nvPr/>
          </p:nvGrpSpPr>
          <p:grpSpPr>
            <a:xfrm>
              <a:off x="1557051" y="4018875"/>
              <a:ext cx="1348233" cy="285987"/>
              <a:chOff x="5770490" y="3841802"/>
              <a:chExt cx="1348233" cy="285987"/>
            </a:xfrm>
          </p:grpSpPr>
          <p:sp>
            <p:nvSpPr>
              <p:cNvPr id="53" name="矩形 52">
                <a:extLst>
                  <a:ext uri="{FF2B5EF4-FFF2-40B4-BE49-F238E27FC236}">
                    <a16:creationId xmlns:a16="http://schemas.microsoft.com/office/drawing/2014/main" id="{945DEA82-CA10-424E-A583-966622D0199A}"/>
                  </a:ext>
                </a:extLst>
              </p:cNvPr>
              <p:cNvSpPr/>
              <p:nvPr/>
            </p:nvSpPr>
            <p:spPr>
              <a:xfrm>
                <a:off x="5770490" y="3841802"/>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S3</a:t>
                </a:r>
                <a:endParaRPr kumimoji="1" lang="zh-CN" altLang="en-US" sz="1200" dirty="0"/>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CA656E0A-1D38-4246-A139-DE0B142A38E0}"/>
                      </a:ext>
                    </a:extLst>
                  </p:cNvPr>
                  <p:cNvSpPr/>
                  <p:nvPr/>
                </p:nvSpPr>
                <p:spPr>
                  <a:xfrm>
                    <a:off x="6446957" y="3845935"/>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54" name="矩形 53">
                    <a:extLst>
                      <a:ext uri="{FF2B5EF4-FFF2-40B4-BE49-F238E27FC236}">
                        <a16:creationId xmlns:a16="http://schemas.microsoft.com/office/drawing/2014/main" id="{CA656E0A-1D38-4246-A139-DE0B142A38E0}"/>
                      </a:ext>
                    </a:extLst>
                  </p:cNvPr>
                  <p:cNvSpPr>
                    <a:spLocks noRot="1" noChangeAspect="1" noMove="1" noResize="1" noEditPoints="1" noAdjustHandles="1" noChangeArrowheads="1" noChangeShapeType="1" noTextEdit="1"/>
                  </p:cNvSpPr>
                  <p:nvPr/>
                </p:nvSpPr>
                <p:spPr>
                  <a:xfrm>
                    <a:off x="6446957" y="3845935"/>
                    <a:ext cx="671766" cy="281854"/>
                  </a:xfrm>
                  <a:prstGeom prst="rect">
                    <a:avLst/>
                  </a:prstGeom>
                  <a:blipFill>
                    <a:blip r:embed="rId8"/>
                    <a:stretch>
                      <a:fillRect/>
                    </a:stretch>
                  </a:blipFill>
                </p:spPr>
                <p:txBody>
                  <a:bodyPr/>
                  <a:lstStyle/>
                  <a:p>
                    <a:r>
                      <a:rPr lang="zh-CN" altLang="en-US">
                        <a:noFill/>
                      </a:rPr>
                      <a:t> </a:t>
                    </a:r>
                  </a:p>
                </p:txBody>
              </p:sp>
            </mc:Fallback>
          </mc:AlternateContent>
        </p:grpSp>
        <p:grpSp>
          <p:nvGrpSpPr>
            <p:cNvPr id="12" name="组合 11">
              <a:extLst>
                <a:ext uri="{FF2B5EF4-FFF2-40B4-BE49-F238E27FC236}">
                  <a16:creationId xmlns:a16="http://schemas.microsoft.com/office/drawing/2014/main" id="{78183A3E-A620-8746-BD2C-02C2AF7017A7}"/>
                </a:ext>
              </a:extLst>
            </p:cNvPr>
            <p:cNvGrpSpPr/>
            <p:nvPr/>
          </p:nvGrpSpPr>
          <p:grpSpPr>
            <a:xfrm>
              <a:off x="1557051" y="3104940"/>
              <a:ext cx="1348233" cy="1891566"/>
              <a:chOff x="1557051" y="3104940"/>
              <a:chExt cx="1348233" cy="1891566"/>
            </a:xfrm>
          </p:grpSpPr>
          <p:grpSp>
            <p:nvGrpSpPr>
              <p:cNvPr id="50" name="组合 49">
                <a:extLst>
                  <a:ext uri="{FF2B5EF4-FFF2-40B4-BE49-F238E27FC236}">
                    <a16:creationId xmlns:a16="http://schemas.microsoft.com/office/drawing/2014/main" id="{88A24A5D-9269-314F-BFF1-FCC5CCE3F19D}"/>
                  </a:ext>
                </a:extLst>
              </p:cNvPr>
              <p:cNvGrpSpPr/>
              <p:nvPr/>
            </p:nvGrpSpPr>
            <p:grpSpPr>
              <a:xfrm>
                <a:off x="1557051" y="4300729"/>
                <a:ext cx="1334130" cy="695777"/>
                <a:chOff x="1555845" y="3594234"/>
                <a:chExt cx="1334130" cy="695777"/>
              </a:xfrm>
            </p:grpSpPr>
            <p:sp>
              <p:nvSpPr>
                <p:cNvPr id="62" name="矩形 61">
                  <a:extLst>
                    <a:ext uri="{FF2B5EF4-FFF2-40B4-BE49-F238E27FC236}">
                      <a16:creationId xmlns:a16="http://schemas.microsoft.com/office/drawing/2014/main" id="{51360F30-24FA-EF40-B5BA-8B68190CBC8A}"/>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63" name="矩形 62">
                  <a:extLst>
                    <a:ext uri="{FF2B5EF4-FFF2-40B4-BE49-F238E27FC236}">
                      <a16:creationId xmlns:a16="http://schemas.microsoft.com/office/drawing/2014/main" id="{A247D6A6-5240-D642-9BD2-AF7482820A96}"/>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64" name="矩形 63">
                  <a:extLst>
                    <a:ext uri="{FF2B5EF4-FFF2-40B4-BE49-F238E27FC236}">
                      <a16:creationId xmlns:a16="http://schemas.microsoft.com/office/drawing/2014/main" id="{B161FEE2-9E96-8C45-8143-9C665EC2C318}"/>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sp>
            <p:nvSpPr>
              <p:cNvPr id="55" name="矩形 54">
                <a:extLst>
                  <a:ext uri="{FF2B5EF4-FFF2-40B4-BE49-F238E27FC236}">
                    <a16:creationId xmlns:a16="http://schemas.microsoft.com/office/drawing/2014/main" id="{4E74EBCE-D138-274D-9437-BF30223819F3}"/>
                  </a:ext>
                </a:extLst>
              </p:cNvPr>
              <p:cNvSpPr/>
              <p:nvPr/>
            </p:nvSpPr>
            <p:spPr>
              <a:xfrm>
                <a:off x="1563468" y="3104940"/>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grpSp>
            <p:nvGrpSpPr>
              <p:cNvPr id="57" name="组合 56">
                <a:extLst>
                  <a:ext uri="{FF2B5EF4-FFF2-40B4-BE49-F238E27FC236}">
                    <a16:creationId xmlns:a16="http://schemas.microsoft.com/office/drawing/2014/main" id="{ED7CC8FF-292A-FD43-9FFF-72AAB1D7017E}"/>
                  </a:ext>
                </a:extLst>
              </p:cNvPr>
              <p:cNvGrpSpPr/>
              <p:nvPr/>
            </p:nvGrpSpPr>
            <p:grpSpPr>
              <a:xfrm>
                <a:off x="1559831" y="3728846"/>
                <a:ext cx="1336425" cy="295760"/>
                <a:chOff x="3658744" y="3910359"/>
                <a:chExt cx="1336425" cy="295760"/>
              </a:xfrm>
            </p:grpSpPr>
            <p:sp>
              <p:nvSpPr>
                <p:cNvPr id="58" name="矩形 57">
                  <a:extLst>
                    <a:ext uri="{FF2B5EF4-FFF2-40B4-BE49-F238E27FC236}">
                      <a16:creationId xmlns:a16="http://schemas.microsoft.com/office/drawing/2014/main" id="{D5968C77-53F6-DD47-B88A-17E9BF3A8C97}"/>
                    </a:ext>
                  </a:extLst>
                </p:cNvPr>
                <p:cNvSpPr/>
                <p:nvPr/>
              </p:nvSpPr>
              <p:spPr>
                <a:xfrm>
                  <a:off x="3658744" y="3910359"/>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FABDC219-AB2D-7B47-963E-FD293BD3F353}"/>
                        </a:ext>
                      </a:extLst>
                    </p:cNvPr>
                    <p:cNvSpPr/>
                    <p:nvPr/>
                  </p:nvSpPr>
                  <p:spPr>
                    <a:xfrm>
                      <a:off x="4332805" y="3915155"/>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59" name="矩形 58">
                      <a:extLst>
                        <a:ext uri="{FF2B5EF4-FFF2-40B4-BE49-F238E27FC236}">
                          <a16:creationId xmlns:a16="http://schemas.microsoft.com/office/drawing/2014/main" id="{FABDC219-AB2D-7B47-963E-FD293BD3F353}"/>
                        </a:ext>
                      </a:extLst>
                    </p:cNvPr>
                    <p:cNvSpPr>
                      <a:spLocks noRot="1" noChangeAspect="1" noMove="1" noResize="1" noEditPoints="1" noAdjustHandles="1" noChangeArrowheads="1" noChangeShapeType="1" noTextEdit="1"/>
                    </p:cNvSpPr>
                    <p:nvPr/>
                  </p:nvSpPr>
                  <p:spPr>
                    <a:xfrm>
                      <a:off x="4332805" y="3915155"/>
                      <a:ext cx="662364" cy="290964"/>
                    </a:xfrm>
                    <a:prstGeom prst="rect">
                      <a:avLst/>
                    </a:prstGeom>
                    <a:blipFill>
                      <a:blip r:embed="rId9"/>
                      <a:stretch>
                        <a:fillRect/>
                      </a:stretch>
                    </a:blipFill>
                  </p:spPr>
                  <p:txBody>
                    <a:bodyPr/>
                    <a:lstStyle/>
                    <a:p>
                      <a:r>
                        <a:rPr lang="zh-CN" altLang="en-US">
                          <a:noFill/>
                        </a:rPr>
                        <a:t> </a:t>
                      </a:r>
                    </a:p>
                  </p:txBody>
                </p:sp>
              </mc:Fallback>
            </mc:AlternateContent>
          </p:grpSp>
          <p:grpSp>
            <p:nvGrpSpPr>
              <p:cNvPr id="11" name="组合 10">
                <a:extLst>
                  <a:ext uri="{FF2B5EF4-FFF2-40B4-BE49-F238E27FC236}">
                    <a16:creationId xmlns:a16="http://schemas.microsoft.com/office/drawing/2014/main" id="{899FAC52-56E7-4843-A0B9-A5CEB8245FCA}"/>
                  </a:ext>
                </a:extLst>
              </p:cNvPr>
              <p:cNvGrpSpPr/>
              <p:nvPr/>
            </p:nvGrpSpPr>
            <p:grpSpPr>
              <a:xfrm>
                <a:off x="1562126" y="3395904"/>
                <a:ext cx="1343158" cy="335578"/>
                <a:chOff x="1562126" y="3395904"/>
                <a:chExt cx="1343158" cy="335578"/>
              </a:xfrm>
            </p:grpSpPr>
            <p:sp>
              <p:nvSpPr>
                <p:cNvPr id="60" name="矩形 59">
                  <a:extLst>
                    <a:ext uri="{FF2B5EF4-FFF2-40B4-BE49-F238E27FC236}">
                      <a16:creationId xmlns:a16="http://schemas.microsoft.com/office/drawing/2014/main" id="{D1227EA4-EF95-E349-A158-498452CEF4A0}"/>
                    </a:ext>
                  </a:extLst>
                </p:cNvPr>
                <p:cNvSpPr/>
                <p:nvPr/>
              </p:nvSpPr>
              <p:spPr>
                <a:xfrm>
                  <a:off x="1562126" y="339590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26F0C5A-F62E-6C44-83BE-6C5E394A6BEA}"/>
                        </a:ext>
                      </a:extLst>
                    </p:cNvPr>
                    <p:cNvSpPr/>
                    <p:nvPr/>
                  </p:nvSpPr>
                  <p:spPr>
                    <a:xfrm>
                      <a:off x="2242546" y="3401513"/>
                      <a:ext cx="662738" cy="319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2" name="矩形 1">
                      <a:extLst>
                        <a:ext uri="{FF2B5EF4-FFF2-40B4-BE49-F238E27FC236}">
                          <a16:creationId xmlns:a16="http://schemas.microsoft.com/office/drawing/2014/main" id="{B26F0C5A-F62E-6C44-83BE-6C5E394A6BEA}"/>
                        </a:ext>
                      </a:extLst>
                    </p:cNvPr>
                    <p:cNvSpPr>
                      <a:spLocks noRot="1" noChangeAspect="1" noMove="1" noResize="1" noEditPoints="1" noAdjustHandles="1" noChangeArrowheads="1" noChangeShapeType="1" noTextEdit="1"/>
                    </p:cNvSpPr>
                    <p:nvPr/>
                  </p:nvSpPr>
                  <p:spPr>
                    <a:xfrm>
                      <a:off x="2242546" y="3401513"/>
                      <a:ext cx="662738" cy="319512"/>
                    </a:xfrm>
                    <a:prstGeom prst="rect">
                      <a:avLst/>
                    </a:prstGeom>
                    <a:blipFill>
                      <a:blip r:embed="rId10"/>
                      <a:stretch>
                        <a:fillRect/>
                      </a:stretch>
                    </a:blipFill>
                  </p:spPr>
                  <p:txBody>
                    <a:bodyPr/>
                    <a:lstStyle/>
                    <a:p>
                      <a:r>
                        <a:rPr lang="zh-CN" altLang="en-US">
                          <a:noFill/>
                        </a:rPr>
                        <a:t> </a:t>
                      </a:r>
                    </a:p>
                  </p:txBody>
                </p:sp>
              </mc:Fallback>
            </mc:AlternateContent>
          </p:grpSp>
        </p:grpSp>
      </p:grpSp>
    </p:spTree>
    <p:custDataLst>
      <p:tags r:id="rId1"/>
    </p:custDataLst>
    <p:extLst>
      <p:ext uri="{BB962C8B-B14F-4D97-AF65-F5344CB8AC3E}">
        <p14:creationId xmlns:p14="http://schemas.microsoft.com/office/powerpoint/2010/main" val="2556047415"/>
      </p:ext>
    </p:extLst>
  </p:cSld>
  <p:clrMapOvr>
    <a:masterClrMapping/>
  </p:clrMapOvr>
  <mc:AlternateContent xmlns:mc="http://schemas.openxmlformats.org/markup-compatibility/2006" xmlns:p14="http://schemas.microsoft.com/office/powerpoint/2010/main">
    <mc:Choice Requires="p14">
      <p:transition spd="slow" p14:dur="2000" advTm="10257"/>
    </mc:Choice>
    <mc:Fallback xmlns="">
      <p:transition spd="slow" advTm="102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61111E-6 4.32099E-6 L 0.22917 -0.00433 " pathEditMode="relative" rAng="0" ptsTypes="AA">
                                      <p:cBhvr>
                                        <p:cTn id="6" dur="2000" fill="hold"/>
                                        <p:tgtEl>
                                          <p:spTgt spid="14"/>
                                        </p:tgtEl>
                                        <p:attrNameLst>
                                          <p:attrName>ppt_x</p:attrName>
                                          <p:attrName>ppt_y</p:attrName>
                                        </p:attrNameLst>
                                      </p:cBhvr>
                                      <p:rCtr x="11458" y="-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22</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830997"/>
          </a:xfrm>
          <a:prstGeom prst="rect">
            <a:avLst/>
          </a:prstGeom>
          <a:noFill/>
        </p:spPr>
        <p:txBody>
          <a:bodyPr wrap="square" rtlCol="0">
            <a:spAutoFit/>
          </a:bodyPr>
          <a:lstStyle/>
          <a:p>
            <a:r>
              <a:rPr kumimoji="1" lang="en-US" altLang="zh-CN" sz="1600" dirty="0"/>
              <a:t>This will be done all over the routing path until the packet reached the destination host. The host will put the newest data into ACK packet to send back to host.</a:t>
            </a:r>
            <a:endParaRPr kumimoji="1" lang="zh-CN" altLang="en-US" sz="1600" dirty="0"/>
          </a:p>
        </p:txBody>
      </p:sp>
      <p:grpSp>
        <p:nvGrpSpPr>
          <p:cNvPr id="52" name="组合 51">
            <a:extLst>
              <a:ext uri="{FF2B5EF4-FFF2-40B4-BE49-F238E27FC236}">
                <a16:creationId xmlns:a16="http://schemas.microsoft.com/office/drawing/2014/main" id="{51F6B564-0C89-5A43-9407-529853F62311}"/>
              </a:ext>
            </a:extLst>
          </p:cNvPr>
          <p:cNvGrpSpPr/>
          <p:nvPr/>
        </p:nvGrpSpPr>
        <p:grpSpPr>
          <a:xfrm>
            <a:off x="3654043" y="3973365"/>
            <a:ext cx="1348233" cy="285987"/>
            <a:chOff x="5770490" y="3841802"/>
            <a:chExt cx="1348233" cy="285987"/>
          </a:xfrm>
        </p:grpSpPr>
        <p:sp>
          <p:nvSpPr>
            <p:cNvPr id="53" name="矩形 52">
              <a:extLst>
                <a:ext uri="{FF2B5EF4-FFF2-40B4-BE49-F238E27FC236}">
                  <a16:creationId xmlns:a16="http://schemas.microsoft.com/office/drawing/2014/main" id="{945DEA82-CA10-424E-A583-966622D0199A}"/>
                </a:ext>
              </a:extLst>
            </p:cNvPr>
            <p:cNvSpPr/>
            <p:nvPr/>
          </p:nvSpPr>
          <p:spPr>
            <a:xfrm>
              <a:off x="5770490" y="3841802"/>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S3</a:t>
              </a:r>
              <a:endParaRPr kumimoji="1" lang="zh-CN" altLang="en-US" sz="1200" dirty="0"/>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CA656E0A-1D38-4246-A139-DE0B142A38E0}"/>
                    </a:ext>
                  </a:extLst>
                </p:cNvPr>
                <p:cNvSpPr/>
                <p:nvPr/>
              </p:nvSpPr>
              <p:spPr>
                <a:xfrm>
                  <a:off x="6446957" y="3845935"/>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54" name="矩形 53">
                  <a:extLst>
                    <a:ext uri="{FF2B5EF4-FFF2-40B4-BE49-F238E27FC236}">
                      <a16:creationId xmlns:a16="http://schemas.microsoft.com/office/drawing/2014/main" id="{CA656E0A-1D38-4246-A139-DE0B142A38E0}"/>
                    </a:ext>
                  </a:extLst>
                </p:cNvPr>
                <p:cNvSpPr>
                  <a:spLocks noRot="1" noChangeAspect="1" noMove="1" noResize="1" noEditPoints="1" noAdjustHandles="1" noChangeArrowheads="1" noChangeShapeType="1" noTextEdit="1"/>
                </p:cNvSpPr>
                <p:nvPr/>
              </p:nvSpPr>
              <p:spPr>
                <a:xfrm>
                  <a:off x="6446957" y="3845935"/>
                  <a:ext cx="671766" cy="281854"/>
                </a:xfrm>
                <a:prstGeom prst="rect">
                  <a:avLst/>
                </a:prstGeom>
                <a:blipFill>
                  <a:blip r:embed="rId8"/>
                  <a:stretch>
                    <a:fillRect/>
                  </a:stretch>
                </a:blipFill>
              </p:spPr>
              <p:txBody>
                <a:bodyPr/>
                <a:lstStyle/>
                <a:p>
                  <a:r>
                    <a:rPr lang="zh-CN" altLang="en-US">
                      <a:noFill/>
                    </a:rPr>
                    <a:t> </a:t>
                  </a:r>
                </a:p>
              </p:txBody>
            </p:sp>
          </mc:Fallback>
        </mc:AlternateContent>
      </p:grpSp>
      <p:grpSp>
        <p:nvGrpSpPr>
          <p:cNvPr id="50" name="组合 49">
            <a:extLst>
              <a:ext uri="{FF2B5EF4-FFF2-40B4-BE49-F238E27FC236}">
                <a16:creationId xmlns:a16="http://schemas.microsoft.com/office/drawing/2014/main" id="{88A24A5D-9269-314F-BFF1-FCC5CCE3F19D}"/>
              </a:ext>
            </a:extLst>
          </p:cNvPr>
          <p:cNvGrpSpPr/>
          <p:nvPr/>
        </p:nvGrpSpPr>
        <p:grpSpPr>
          <a:xfrm>
            <a:off x="3654043" y="4255219"/>
            <a:ext cx="1334130" cy="695777"/>
            <a:chOff x="1555845" y="3594234"/>
            <a:chExt cx="1334130" cy="695777"/>
          </a:xfrm>
        </p:grpSpPr>
        <p:sp>
          <p:nvSpPr>
            <p:cNvPr id="62" name="矩形 61">
              <a:extLst>
                <a:ext uri="{FF2B5EF4-FFF2-40B4-BE49-F238E27FC236}">
                  <a16:creationId xmlns:a16="http://schemas.microsoft.com/office/drawing/2014/main" id="{51360F30-24FA-EF40-B5BA-8B68190CBC8A}"/>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63" name="矩形 62">
              <a:extLst>
                <a:ext uri="{FF2B5EF4-FFF2-40B4-BE49-F238E27FC236}">
                  <a16:creationId xmlns:a16="http://schemas.microsoft.com/office/drawing/2014/main" id="{A247D6A6-5240-D642-9BD2-AF7482820A96}"/>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64" name="矩形 63">
              <a:extLst>
                <a:ext uri="{FF2B5EF4-FFF2-40B4-BE49-F238E27FC236}">
                  <a16:creationId xmlns:a16="http://schemas.microsoft.com/office/drawing/2014/main" id="{B161FEE2-9E96-8C45-8143-9C665EC2C318}"/>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sp>
        <p:nvSpPr>
          <p:cNvPr id="55" name="矩形 54">
            <a:extLst>
              <a:ext uri="{FF2B5EF4-FFF2-40B4-BE49-F238E27FC236}">
                <a16:creationId xmlns:a16="http://schemas.microsoft.com/office/drawing/2014/main" id="{4E74EBCE-D138-274D-9437-BF30223819F3}"/>
              </a:ext>
            </a:extLst>
          </p:cNvPr>
          <p:cNvSpPr/>
          <p:nvPr/>
        </p:nvSpPr>
        <p:spPr>
          <a:xfrm>
            <a:off x="3660460" y="3059430"/>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sp>
        <p:nvSpPr>
          <p:cNvPr id="58" name="矩形 57">
            <a:extLst>
              <a:ext uri="{FF2B5EF4-FFF2-40B4-BE49-F238E27FC236}">
                <a16:creationId xmlns:a16="http://schemas.microsoft.com/office/drawing/2014/main" id="{D5968C77-53F6-DD47-B88A-17E9BF3A8C97}"/>
              </a:ext>
            </a:extLst>
          </p:cNvPr>
          <p:cNvSpPr/>
          <p:nvPr/>
        </p:nvSpPr>
        <p:spPr>
          <a:xfrm>
            <a:off x="3656823" y="3683336"/>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FABDC219-AB2D-7B47-963E-FD293BD3F353}"/>
                  </a:ext>
                </a:extLst>
              </p:cNvPr>
              <p:cNvSpPr/>
              <p:nvPr/>
            </p:nvSpPr>
            <p:spPr>
              <a:xfrm>
                <a:off x="4330884" y="3688132"/>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59" name="矩形 58">
                <a:extLst>
                  <a:ext uri="{FF2B5EF4-FFF2-40B4-BE49-F238E27FC236}">
                    <a16:creationId xmlns:a16="http://schemas.microsoft.com/office/drawing/2014/main" id="{FABDC219-AB2D-7B47-963E-FD293BD3F353}"/>
                  </a:ext>
                </a:extLst>
              </p:cNvPr>
              <p:cNvSpPr>
                <a:spLocks noRot="1" noChangeAspect="1" noMove="1" noResize="1" noEditPoints="1" noAdjustHandles="1" noChangeArrowheads="1" noChangeShapeType="1" noTextEdit="1"/>
              </p:cNvSpPr>
              <p:nvPr/>
            </p:nvSpPr>
            <p:spPr>
              <a:xfrm>
                <a:off x="4330884" y="3688132"/>
                <a:ext cx="662364" cy="290964"/>
              </a:xfrm>
              <a:prstGeom prst="rect">
                <a:avLst/>
              </a:prstGeom>
              <a:blipFill>
                <a:blip r:embed="rId9"/>
                <a:stretch>
                  <a:fillRect/>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B3EF4A75-AB71-B443-A084-2AD13DABF3EA}"/>
              </a:ext>
            </a:extLst>
          </p:cNvPr>
          <p:cNvGrpSpPr/>
          <p:nvPr/>
        </p:nvGrpSpPr>
        <p:grpSpPr>
          <a:xfrm>
            <a:off x="3659118" y="3350394"/>
            <a:ext cx="1343158" cy="335578"/>
            <a:chOff x="3659118" y="3350394"/>
            <a:chExt cx="1343158" cy="335578"/>
          </a:xfrm>
        </p:grpSpPr>
        <p:sp>
          <p:nvSpPr>
            <p:cNvPr id="60" name="矩形 59">
              <a:extLst>
                <a:ext uri="{FF2B5EF4-FFF2-40B4-BE49-F238E27FC236}">
                  <a16:creationId xmlns:a16="http://schemas.microsoft.com/office/drawing/2014/main" id="{D1227EA4-EF95-E349-A158-498452CEF4A0}"/>
                </a:ext>
              </a:extLst>
            </p:cNvPr>
            <p:cNvSpPr/>
            <p:nvPr/>
          </p:nvSpPr>
          <p:spPr>
            <a:xfrm>
              <a:off x="3659118" y="335039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26F0C5A-F62E-6C44-83BE-6C5E394A6BEA}"/>
                    </a:ext>
                  </a:extLst>
                </p:cNvPr>
                <p:cNvSpPr/>
                <p:nvPr/>
              </p:nvSpPr>
              <p:spPr>
                <a:xfrm>
                  <a:off x="4339538" y="3356003"/>
                  <a:ext cx="662738" cy="319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2" name="矩形 1">
                  <a:extLst>
                    <a:ext uri="{FF2B5EF4-FFF2-40B4-BE49-F238E27FC236}">
                      <a16:creationId xmlns:a16="http://schemas.microsoft.com/office/drawing/2014/main" id="{B26F0C5A-F62E-6C44-83BE-6C5E394A6BEA}"/>
                    </a:ext>
                  </a:extLst>
                </p:cNvPr>
                <p:cNvSpPr>
                  <a:spLocks noRot="1" noChangeAspect="1" noMove="1" noResize="1" noEditPoints="1" noAdjustHandles="1" noChangeArrowheads="1" noChangeShapeType="1" noTextEdit="1"/>
                </p:cNvSpPr>
                <p:nvPr/>
              </p:nvSpPr>
              <p:spPr>
                <a:xfrm>
                  <a:off x="4339538" y="3356003"/>
                  <a:ext cx="662738" cy="319512"/>
                </a:xfrm>
                <a:prstGeom prst="rect">
                  <a:avLst/>
                </a:prstGeom>
                <a:blipFill>
                  <a:blip r:embed="rId10"/>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80E0111-C016-9641-A7A2-1A23579DA72F}"/>
                  </a:ext>
                </a:extLst>
              </p:cNvPr>
              <p:cNvSpPr/>
              <p:nvPr/>
            </p:nvSpPr>
            <p:spPr>
              <a:xfrm>
                <a:off x="4339538" y="3683336"/>
                <a:ext cx="647293" cy="2900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18" name="矩形 17">
                <a:extLst>
                  <a:ext uri="{FF2B5EF4-FFF2-40B4-BE49-F238E27FC236}">
                    <a16:creationId xmlns:a16="http://schemas.microsoft.com/office/drawing/2014/main" id="{980E0111-C016-9641-A7A2-1A23579DA72F}"/>
                  </a:ext>
                </a:extLst>
              </p:cNvPr>
              <p:cNvSpPr>
                <a:spLocks noRot="1" noChangeAspect="1" noMove="1" noResize="1" noEditPoints="1" noAdjustHandles="1" noChangeArrowheads="1" noChangeShapeType="1" noTextEdit="1"/>
              </p:cNvSpPr>
              <p:nvPr/>
            </p:nvSpPr>
            <p:spPr>
              <a:xfrm>
                <a:off x="4339538" y="3683336"/>
                <a:ext cx="647293" cy="290029"/>
              </a:xfrm>
              <a:prstGeom prst="rect">
                <a:avLst/>
              </a:prstGeom>
              <a:blipFill>
                <a:blip r:embed="rId11"/>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622991016"/>
      </p:ext>
    </p:extLst>
  </p:cSld>
  <p:clrMapOvr>
    <a:masterClrMapping/>
  </p:clrMapOvr>
  <mc:AlternateContent xmlns:mc="http://schemas.openxmlformats.org/markup-compatibility/2006" xmlns:p14="http://schemas.microsoft.com/office/powerpoint/2010/main">
    <mc:Choice Requires="p14">
      <p:transition spd="slow" p14:dur="2000" advTm="7293"/>
    </mc:Choice>
    <mc:Fallback xmlns="">
      <p:transition spd="slow" advTm="72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hidden"/>
                                      </p:to>
                                    </p:set>
                                  </p:childTnLst>
                                </p:cTn>
                              </p:par>
                              <p:par>
                                <p:cTn id="7" presetID="5" presetClass="entr" presetSubtype="1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checkerboard(across)">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23</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830997"/>
          </a:xfrm>
          <a:prstGeom prst="rect">
            <a:avLst/>
          </a:prstGeom>
          <a:noFill/>
        </p:spPr>
        <p:txBody>
          <a:bodyPr wrap="square" rtlCol="0">
            <a:spAutoFit/>
          </a:bodyPr>
          <a:lstStyle/>
          <a:p>
            <a:r>
              <a:rPr kumimoji="1" lang="en-US" altLang="zh-CN" sz="1600" dirty="0"/>
              <a:t>This will be done all over the routing path until the packet reached the destination host. The host will put the newest data into ACK packet to send back to host.</a:t>
            </a:r>
            <a:endParaRPr kumimoji="1" lang="zh-CN" altLang="en-US" sz="1600" dirty="0"/>
          </a:p>
        </p:txBody>
      </p:sp>
      <p:grpSp>
        <p:nvGrpSpPr>
          <p:cNvPr id="52" name="组合 51">
            <a:extLst>
              <a:ext uri="{FF2B5EF4-FFF2-40B4-BE49-F238E27FC236}">
                <a16:creationId xmlns:a16="http://schemas.microsoft.com/office/drawing/2014/main" id="{51F6B564-0C89-5A43-9407-529853F62311}"/>
              </a:ext>
            </a:extLst>
          </p:cNvPr>
          <p:cNvGrpSpPr/>
          <p:nvPr/>
        </p:nvGrpSpPr>
        <p:grpSpPr>
          <a:xfrm>
            <a:off x="3654043" y="3973365"/>
            <a:ext cx="1348233" cy="285987"/>
            <a:chOff x="5770490" y="3841802"/>
            <a:chExt cx="1348233" cy="285987"/>
          </a:xfrm>
        </p:grpSpPr>
        <p:sp>
          <p:nvSpPr>
            <p:cNvPr id="53" name="矩形 52">
              <a:extLst>
                <a:ext uri="{FF2B5EF4-FFF2-40B4-BE49-F238E27FC236}">
                  <a16:creationId xmlns:a16="http://schemas.microsoft.com/office/drawing/2014/main" id="{945DEA82-CA10-424E-A583-966622D0199A}"/>
                </a:ext>
              </a:extLst>
            </p:cNvPr>
            <p:cNvSpPr/>
            <p:nvPr/>
          </p:nvSpPr>
          <p:spPr>
            <a:xfrm>
              <a:off x="5770490" y="3841802"/>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S3</a:t>
              </a:r>
              <a:endParaRPr kumimoji="1" lang="zh-CN" altLang="en-US" sz="1200" dirty="0"/>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CA656E0A-1D38-4246-A139-DE0B142A38E0}"/>
                    </a:ext>
                  </a:extLst>
                </p:cNvPr>
                <p:cNvSpPr/>
                <p:nvPr/>
              </p:nvSpPr>
              <p:spPr>
                <a:xfrm>
                  <a:off x="6446957" y="3845935"/>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54" name="矩形 53">
                  <a:extLst>
                    <a:ext uri="{FF2B5EF4-FFF2-40B4-BE49-F238E27FC236}">
                      <a16:creationId xmlns:a16="http://schemas.microsoft.com/office/drawing/2014/main" id="{CA656E0A-1D38-4246-A139-DE0B142A38E0}"/>
                    </a:ext>
                  </a:extLst>
                </p:cNvPr>
                <p:cNvSpPr>
                  <a:spLocks noRot="1" noChangeAspect="1" noMove="1" noResize="1" noEditPoints="1" noAdjustHandles="1" noChangeArrowheads="1" noChangeShapeType="1" noTextEdit="1"/>
                </p:cNvSpPr>
                <p:nvPr/>
              </p:nvSpPr>
              <p:spPr>
                <a:xfrm>
                  <a:off x="6446957" y="3845935"/>
                  <a:ext cx="671766" cy="281854"/>
                </a:xfrm>
                <a:prstGeom prst="rect">
                  <a:avLst/>
                </a:prstGeom>
                <a:blipFill>
                  <a:blip r:embed="rId8"/>
                  <a:stretch>
                    <a:fillRect/>
                  </a:stretch>
                </a:blipFill>
              </p:spPr>
              <p:txBody>
                <a:bodyPr/>
                <a:lstStyle/>
                <a:p>
                  <a:r>
                    <a:rPr lang="zh-CN" altLang="en-US">
                      <a:noFill/>
                    </a:rPr>
                    <a:t> </a:t>
                  </a:r>
                </a:p>
              </p:txBody>
            </p:sp>
          </mc:Fallback>
        </mc:AlternateContent>
      </p:grpSp>
      <p:grpSp>
        <p:nvGrpSpPr>
          <p:cNvPr id="50" name="组合 49">
            <a:extLst>
              <a:ext uri="{FF2B5EF4-FFF2-40B4-BE49-F238E27FC236}">
                <a16:creationId xmlns:a16="http://schemas.microsoft.com/office/drawing/2014/main" id="{88A24A5D-9269-314F-BFF1-FCC5CCE3F19D}"/>
              </a:ext>
            </a:extLst>
          </p:cNvPr>
          <p:cNvGrpSpPr/>
          <p:nvPr/>
        </p:nvGrpSpPr>
        <p:grpSpPr>
          <a:xfrm>
            <a:off x="3654043" y="4255219"/>
            <a:ext cx="1334130" cy="695777"/>
            <a:chOff x="1555845" y="3594234"/>
            <a:chExt cx="1334130" cy="695777"/>
          </a:xfrm>
        </p:grpSpPr>
        <p:sp>
          <p:nvSpPr>
            <p:cNvPr id="62" name="矩形 61">
              <a:extLst>
                <a:ext uri="{FF2B5EF4-FFF2-40B4-BE49-F238E27FC236}">
                  <a16:creationId xmlns:a16="http://schemas.microsoft.com/office/drawing/2014/main" id="{51360F30-24FA-EF40-B5BA-8B68190CBC8A}"/>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63" name="矩形 62">
              <a:extLst>
                <a:ext uri="{FF2B5EF4-FFF2-40B4-BE49-F238E27FC236}">
                  <a16:creationId xmlns:a16="http://schemas.microsoft.com/office/drawing/2014/main" id="{A247D6A6-5240-D642-9BD2-AF7482820A96}"/>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64" name="矩形 63">
              <a:extLst>
                <a:ext uri="{FF2B5EF4-FFF2-40B4-BE49-F238E27FC236}">
                  <a16:creationId xmlns:a16="http://schemas.microsoft.com/office/drawing/2014/main" id="{B161FEE2-9E96-8C45-8143-9C665EC2C318}"/>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sp>
        <p:nvSpPr>
          <p:cNvPr id="55" name="矩形 54">
            <a:extLst>
              <a:ext uri="{FF2B5EF4-FFF2-40B4-BE49-F238E27FC236}">
                <a16:creationId xmlns:a16="http://schemas.microsoft.com/office/drawing/2014/main" id="{4E74EBCE-D138-274D-9437-BF30223819F3}"/>
              </a:ext>
            </a:extLst>
          </p:cNvPr>
          <p:cNvSpPr/>
          <p:nvPr/>
        </p:nvSpPr>
        <p:spPr>
          <a:xfrm>
            <a:off x="3660460" y="3059430"/>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sp>
        <p:nvSpPr>
          <p:cNvPr id="58" name="矩形 57">
            <a:extLst>
              <a:ext uri="{FF2B5EF4-FFF2-40B4-BE49-F238E27FC236}">
                <a16:creationId xmlns:a16="http://schemas.microsoft.com/office/drawing/2014/main" id="{D5968C77-53F6-DD47-B88A-17E9BF3A8C97}"/>
              </a:ext>
            </a:extLst>
          </p:cNvPr>
          <p:cNvSpPr/>
          <p:nvPr/>
        </p:nvSpPr>
        <p:spPr>
          <a:xfrm>
            <a:off x="3656823" y="3683336"/>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p:grpSp>
        <p:nvGrpSpPr>
          <p:cNvPr id="16" name="组合 15">
            <a:extLst>
              <a:ext uri="{FF2B5EF4-FFF2-40B4-BE49-F238E27FC236}">
                <a16:creationId xmlns:a16="http://schemas.microsoft.com/office/drawing/2014/main" id="{B3EF4A75-AB71-B443-A084-2AD13DABF3EA}"/>
              </a:ext>
            </a:extLst>
          </p:cNvPr>
          <p:cNvGrpSpPr/>
          <p:nvPr/>
        </p:nvGrpSpPr>
        <p:grpSpPr>
          <a:xfrm>
            <a:off x="3659118" y="3350394"/>
            <a:ext cx="1343158" cy="335578"/>
            <a:chOff x="3659118" y="3350394"/>
            <a:chExt cx="1343158" cy="335578"/>
          </a:xfrm>
        </p:grpSpPr>
        <p:sp>
          <p:nvSpPr>
            <p:cNvPr id="60" name="矩形 59">
              <a:extLst>
                <a:ext uri="{FF2B5EF4-FFF2-40B4-BE49-F238E27FC236}">
                  <a16:creationId xmlns:a16="http://schemas.microsoft.com/office/drawing/2014/main" id="{D1227EA4-EF95-E349-A158-498452CEF4A0}"/>
                </a:ext>
              </a:extLst>
            </p:cNvPr>
            <p:cNvSpPr/>
            <p:nvPr/>
          </p:nvSpPr>
          <p:spPr>
            <a:xfrm>
              <a:off x="3659118" y="335039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26F0C5A-F62E-6C44-83BE-6C5E394A6BEA}"/>
                    </a:ext>
                  </a:extLst>
                </p:cNvPr>
                <p:cNvSpPr/>
                <p:nvPr/>
              </p:nvSpPr>
              <p:spPr>
                <a:xfrm>
                  <a:off x="4339538" y="3356003"/>
                  <a:ext cx="662738" cy="319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2" name="矩形 1">
                  <a:extLst>
                    <a:ext uri="{FF2B5EF4-FFF2-40B4-BE49-F238E27FC236}">
                      <a16:creationId xmlns:a16="http://schemas.microsoft.com/office/drawing/2014/main" id="{B26F0C5A-F62E-6C44-83BE-6C5E394A6BEA}"/>
                    </a:ext>
                  </a:extLst>
                </p:cNvPr>
                <p:cNvSpPr>
                  <a:spLocks noRot="1" noChangeAspect="1" noMove="1" noResize="1" noEditPoints="1" noAdjustHandles="1" noChangeArrowheads="1" noChangeShapeType="1" noTextEdit="1"/>
                </p:cNvSpPr>
                <p:nvPr/>
              </p:nvSpPr>
              <p:spPr>
                <a:xfrm>
                  <a:off x="4339538" y="3356003"/>
                  <a:ext cx="662738" cy="319512"/>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80E0111-C016-9641-A7A2-1A23579DA72F}"/>
                  </a:ext>
                </a:extLst>
              </p:cNvPr>
              <p:cNvSpPr/>
              <p:nvPr/>
            </p:nvSpPr>
            <p:spPr>
              <a:xfrm>
                <a:off x="4338419" y="3682588"/>
                <a:ext cx="647293" cy="2900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18" name="矩形 17">
                <a:extLst>
                  <a:ext uri="{FF2B5EF4-FFF2-40B4-BE49-F238E27FC236}">
                    <a16:creationId xmlns:a16="http://schemas.microsoft.com/office/drawing/2014/main" id="{980E0111-C016-9641-A7A2-1A23579DA72F}"/>
                  </a:ext>
                </a:extLst>
              </p:cNvPr>
              <p:cNvSpPr>
                <a:spLocks noRot="1" noChangeAspect="1" noMove="1" noResize="1" noEditPoints="1" noAdjustHandles="1" noChangeArrowheads="1" noChangeShapeType="1" noTextEdit="1"/>
              </p:cNvSpPr>
              <p:nvPr/>
            </p:nvSpPr>
            <p:spPr>
              <a:xfrm>
                <a:off x="4338419" y="3682588"/>
                <a:ext cx="647293" cy="290029"/>
              </a:xfrm>
              <a:prstGeom prst="rect">
                <a:avLst/>
              </a:prstGeom>
              <a:blipFill>
                <a:blip r:embed="rId10"/>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7675831"/>
      </p:ext>
    </p:extLst>
  </p:cSld>
  <p:clrMapOvr>
    <a:masterClrMapping/>
  </p:clrMapOvr>
  <mc:AlternateContent xmlns:mc="http://schemas.openxmlformats.org/markup-compatibility/2006" xmlns:p14="http://schemas.microsoft.com/office/powerpoint/2010/main">
    <mc:Choice Requires="p14">
      <p:transition spd="slow" p14:dur="2000" advTm="20998"/>
    </mc:Choice>
    <mc:Fallback xmlns="">
      <p:transition spd="slow" advTm="209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3108 0 " pathEditMode="relative" ptsTypes="AA">
                                      <p:cBhvr>
                                        <p:cTn id="6" dur="2000" fill="hold"/>
                                        <p:tgtEl>
                                          <p:spTgt spid="52"/>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0 0 L 0.23108 0 " pathEditMode="relative" ptsTypes="AA">
                                      <p:cBhvr>
                                        <p:cTn id="8" dur="2000" fill="hold"/>
                                        <p:tgtEl>
                                          <p:spTgt spid="50"/>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23108 0 " pathEditMode="relative" ptsTypes="AA">
                                      <p:cBhvr>
                                        <p:cTn id="10" dur="2000" fill="hold"/>
                                        <p:tgtEl>
                                          <p:spTgt spid="55"/>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23108 0 " pathEditMode="relative" ptsTypes="AA">
                                      <p:cBhvr>
                                        <p:cTn id="12" dur="2000" fill="hold"/>
                                        <p:tgtEl>
                                          <p:spTgt spid="58"/>
                                        </p:tgtEl>
                                        <p:attrNameLst>
                                          <p:attrName>ppt_x</p:attrName>
                                          <p:attrName>ppt_y</p:attrName>
                                        </p:attrNameLst>
                                      </p:cBhvr>
                                    </p:animMotion>
                                  </p:childTnLst>
                                </p:cTn>
                              </p:par>
                              <p:par>
                                <p:cTn id="13" presetID="0" presetClass="path" presetSubtype="0" accel="50000" decel="50000" fill="hold" nodeType="withEffect">
                                  <p:stCondLst>
                                    <p:cond delay="0"/>
                                  </p:stCondLst>
                                  <p:childTnLst>
                                    <p:animMotion origin="layout" path="M 0 0 L 0.23108 0 " pathEditMode="relative" ptsTypes="AA">
                                      <p:cBhvr>
                                        <p:cTn id="14" dur="2000" fill="hold"/>
                                        <p:tgtEl>
                                          <p:spTgt spid="16"/>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23108 0 " pathEditMode="relative" ptsTypes="AA">
                                      <p:cBhvr>
                                        <p:cTn id="16" dur="2000" fill="hold"/>
                                        <p:tgtEl>
                                          <p:spTgt spid="1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8" grpId="0" animBg="1"/>
      <p:bldP spid="1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24</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830997"/>
          </a:xfrm>
          <a:prstGeom prst="rect">
            <a:avLst/>
          </a:prstGeom>
          <a:noFill/>
        </p:spPr>
        <p:txBody>
          <a:bodyPr wrap="square" rtlCol="0">
            <a:spAutoFit/>
          </a:bodyPr>
          <a:lstStyle/>
          <a:p>
            <a:r>
              <a:rPr kumimoji="1" lang="en-US" altLang="zh-CN" sz="1600" dirty="0"/>
              <a:t>This will be done all over the routing path until the packet reached the destination host. The host will put the newest data into ACK packet to send back to host.</a:t>
            </a:r>
            <a:endParaRPr kumimoji="1" lang="zh-CN" altLang="en-US" sz="1600" dirty="0"/>
          </a:p>
        </p:txBody>
      </p:sp>
      <p:sp>
        <p:nvSpPr>
          <p:cNvPr id="53" name="矩形 52">
            <a:extLst>
              <a:ext uri="{FF2B5EF4-FFF2-40B4-BE49-F238E27FC236}">
                <a16:creationId xmlns:a16="http://schemas.microsoft.com/office/drawing/2014/main" id="{945DEA82-CA10-424E-A583-966622D0199A}"/>
              </a:ext>
            </a:extLst>
          </p:cNvPr>
          <p:cNvSpPr/>
          <p:nvPr/>
        </p:nvSpPr>
        <p:spPr>
          <a:xfrm>
            <a:off x="5765789" y="3978784"/>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S3</a:t>
            </a:r>
            <a:endParaRPr kumimoji="1" lang="zh-CN" altLang="en-US" sz="1200" dirty="0"/>
          </a:p>
        </p:txBody>
      </p:sp>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CA656E0A-1D38-4246-A139-DE0B142A38E0}"/>
                  </a:ext>
                </a:extLst>
              </p:cNvPr>
              <p:cNvSpPr/>
              <p:nvPr/>
            </p:nvSpPr>
            <p:spPr>
              <a:xfrm>
                <a:off x="6442256" y="3982917"/>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up>
                          <m:r>
                            <a:rPr kumimoji="1" lang="en-US" altLang="zh-CN" sz="1200" b="0" i="1" smtClean="0">
                              <a:latin typeface="Cambria Math" panose="02040503050406030204" pitchFamily="18" charset="0"/>
                            </a:rPr>
                            <m:t>0</m:t>
                          </m:r>
                        </m:sup>
                      </m:sSubSup>
                    </m:oMath>
                  </m:oMathPara>
                </a14:m>
                <a:endParaRPr kumimoji="1" lang="zh-CN" altLang="en-US" sz="1200" dirty="0"/>
              </a:p>
            </p:txBody>
          </p:sp>
        </mc:Choice>
        <mc:Fallback xmlns="">
          <p:sp>
            <p:nvSpPr>
              <p:cNvPr id="54" name="矩形 53">
                <a:extLst>
                  <a:ext uri="{FF2B5EF4-FFF2-40B4-BE49-F238E27FC236}">
                    <a16:creationId xmlns:a16="http://schemas.microsoft.com/office/drawing/2014/main" id="{CA656E0A-1D38-4246-A139-DE0B142A38E0}"/>
                  </a:ext>
                </a:extLst>
              </p:cNvPr>
              <p:cNvSpPr>
                <a:spLocks noRot="1" noChangeAspect="1" noMove="1" noResize="1" noEditPoints="1" noAdjustHandles="1" noChangeArrowheads="1" noChangeShapeType="1" noTextEdit="1"/>
              </p:cNvSpPr>
              <p:nvPr/>
            </p:nvSpPr>
            <p:spPr>
              <a:xfrm>
                <a:off x="6442256" y="3982917"/>
                <a:ext cx="671766" cy="281854"/>
              </a:xfrm>
              <a:prstGeom prst="rect">
                <a:avLst/>
              </a:prstGeom>
              <a:blipFill>
                <a:blip r:embed="rId8"/>
                <a:stretch>
                  <a:fillRect/>
                </a:stretch>
              </a:blipFill>
            </p:spPr>
            <p:txBody>
              <a:bodyPr/>
              <a:lstStyle/>
              <a:p>
                <a:r>
                  <a:rPr lang="zh-CN" altLang="en-US">
                    <a:noFill/>
                  </a:rPr>
                  <a:t> </a:t>
                </a:r>
              </a:p>
            </p:txBody>
          </p:sp>
        </mc:Fallback>
      </mc:AlternateContent>
      <p:grpSp>
        <p:nvGrpSpPr>
          <p:cNvPr id="50" name="组合 49">
            <a:extLst>
              <a:ext uri="{FF2B5EF4-FFF2-40B4-BE49-F238E27FC236}">
                <a16:creationId xmlns:a16="http://schemas.microsoft.com/office/drawing/2014/main" id="{88A24A5D-9269-314F-BFF1-FCC5CCE3F19D}"/>
              </a:ext>
            </a:extLst>
          </p:cNvPr>
          <p:cNvGrpSpPr/>
          <p:nvPr/>
        </p:nvGrpSpPr>
        <p:grpSpPr>
          <a:xfrm>
            <a:off x="5765789" y="4260638"/>
            <a:ext cx="1334130" cy="695777"/>
            <a:chOff x="1555845" y="3594234"/>
            <a:chExt cx="1334130" cy="695777"/>
          </a:xfrm>
        </p:grpSpPr>
        <p:sp>
          <p:nvSpPr>
            <p:cNvPr id="62" name="矩形 61">
              <a:extLst>
                <a:ext uri="{FF2B5EF4-FFF2-40B4-BE49-F238E27FC236}">
                  <a16:creationId xmlns:a16="http://schemas.microsoft.com/office/drawing/2014/main" id="{51360F30-24FA-EF40-B5BA-8B68190CBC8A}"/>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63" name="矩形 62">
              <a:extLst>
                <a:ext uri="{FF2B5EF4-FFF2-40B4-BE49-F238E27FC236}">
                  <a16:creationId xmlns:a16="http://schemas.microsoft.com/office/drawing/2014/main" id="{A247D6A6-5240-D642-9BD2-AF7482820A96}"/>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64" name="矩形 63">
              <a:extLst>
                <a:ext uri="{FF2B5EF4-FFF2-40B4-BE49-F238E27FC236}">
                  <a16:creationId xmlns:a16="http://schemas.microsoft.com/office/drawing/2014/main" id="{B161FEE2-9E96-8C45-8143-9C665EC2C318}"/>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sp>
        <p:nvSpPr>
          <p:cNvPr id="55" name="矩形 54">
            <a:extLst>
              <a:ext uri="{FF2B5EF4-FFF2-40B4-BE49-F238E27FC236}">
                <a16:creationId xmlns:a16="http://schemas.microsoft.com/office/drawing/2014/main" id="{4E74EBCE-D138-274D-9437-BF30223819F3}"/>
              </a:ext>
            </a:extLst>
          </p:cNvPr>
          <p:cNvSpPr/>
          <p:nvPr/>
        </p:nvSpPr>
        <p:spPr>
          <a:xfrm>
            <a:off x="5772206" y="3064849"/>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sp>
        <p:nvSpPr>
          <p:cNvPr id="58" name="矩形 57">
            <a:extLst>
              <a:ext uri="{FF2B5EF4-FFF2-40B4-BE49-F238E27FC236}">
                <a16:creationId xmlns:a16="http://schemas.microsoft.com/office/drawing/2014/main" id="{D5968C77-53F6-DD47-B88A-17E9BF3A8C97}"/>
              </a:ext>
            </a:extLst>
          </p:cNvPr>
          <p:cNvSpPr/>
          <p:nvPr/>
        </p:nvSpPr>
        <p:spPr>
          <a:xfrm>
            <a:off x="5768569" y="3688755"/>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p:grpSp>
        <p:nvGrpSpPr>
          <p:cNvPr id="16" name="组合 15">
            <a:extLst>
              <a:ext uri="{FF2B5EF4-FFF2-40B4-BE49-F238E27FC236}">
                <a16:creationId xmlns:a16="http://schemas.microsoft.com/office/drawing/2014/main" id="{B3EF4A75-AB71-B443-A084-2AD13DABF3EA}"/>
              </a:ext>
            </a:extLst>
          </p:cNvPr>
          <p:cNvGrpSpPr/>
          <p:nvPr/>
        </p:nvGrpSpPr>
        <p:grpSpPr>
          <a:xfrm>
            <a:off x="5770864" y="3355813"/>
            <a:ext cx="1343158" cy="335578"/>
            <a:chOff x="3659118" y="3350394"/>
            <a:chExt cx="1343158" cy="335578"/>
          </a:xfrm>
        </p:grpSpPr>
        <p:sp>
          <p:nvSpPr>
            <p:cNvPr id="60" name="矩形 59">
              <a:extLst>
                <a:ext uri="{FF2B5EF4-FFF2-40B4-BE49-F238E27FC236}">
                  <a16:creationId xmlns:a16="http://schemas.microsoft.com/office/drawing/2014/main" id="{D1227EA4-EF95-E349-A158-498452CEF4A0}"/>
                </a:ext>
              </a:extLst>
            </p:cNvPr>
            <p:cNvSpPr/>
            <p:nvPr/>
          </p:nvSpPr>
          <p:spPr>
            <a:xfrm>
              <a:off x="3659118" y="335039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26F0C5A-F62E-6C44-83BE-6C5E394A6BEA}"/>
                    </a:ext>
                  </a:extLst>
                </p:cNvPr>
                <p:cNvSpPr/>
                <p:nvPr/>
              </p:nvSpPr>
              <p:spPr>
                <a:xfrm>
                  <a:off x="4339538" y="3356003"/>
                  <a:ext cx="662738" cy="319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2" name="矩形 1">
                  <a:extLst>
                    <a:ext uri="{FF2B5EF4-FFF2-40B4-BE49-F238E27FC236}">
                      <a16:creationId xmlns:a16="http://schemas.microsoft.com/office/drawing/2014/main" id="{B26F0C5A-F62E-6C44-83BE-6C5E394A6BEA}"/>
                    </a:ext>
                  </a:extLst>
                </p:cNvPr>
                <p:cNvSpPr>
                  <a:spLocks noRot="1" noChangeAspect="1" noMove="1" noResize="1" noEditPoints="1" noAdjustHandles="1" noChangeArrowheads="1" noChangeShapeType="1" noTextEdit="1"/>
                </p:cNvSpPr>
                <p:nvPr/>
              </p:nvSpPr>
              <p:spPr>
                <a:xfrm>
                  <a:off x="4339538" y="3356003"/>
                  <a:ext cx="662738" cy="319512"/>
                </a:xfrm>
                <a:prstGeom prst="rect">
                  <a:avLst/>
                </a:prstGeom>
                <a:blipFill>
                  <a:blip r:embed="rId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80E0111-C016-9641-A7A2-1A23579DA72F}"/>
                  </a:ext>
                </a:extLst>
              </p:cNvPr>
              <p:cNvSpPr/>
              <p:nvPr/>
            </p:nvSpPr>
            <p:spPr>
              <a:xfrm>
                <a:off x="6450165" y="3688007"/>
                <a:ext cx="647293" cy="2900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18" name="矩形 17">
                <a:extLst>
                  <a:ext uri="{FF2B5EF4-FFF2-40B4-BE49-F238E27FC236}">
                    <a16:creationId xmlns:a16="http://schemas.microsoft.com/office/drawing/2014/main" id="{980E0111-C016-9641-A7A2-1A23579DA72F}"/>
                  </a:ext>
                </a:extLst>
              </p:cNvPr>
              <p:cNvSpPr>
                <a:spLocks noRot="1" noChangeAspect="1" noMove="1" noResize="1" noEditPoints="1" noAdjustHandles="1" noChangeArrowheads="1" noChangeShapeType="1" noTextEdit="1"/>
              </p:cNvSpPr>
              <p:nvPr/>
            </p:nvSpPr>
            <p:spPr>
              <a:xfrm>
                <a:off x="6450165" y="3688007"/>
                <a:ext cx="647293" cy="29002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50581A9-FDBD-7D46-BB30-8DA49C536587}"/>
                  </a:ext>
                </a:extLst>
              </p:cNvPr>
              <p:cNvSpPr/>
              <p:nvPr/>
            </p:nvSpPr>
            <p:spPr>
              <a:xfrm>
                <a:off x="6450165" y="3978036"/>
                <a:ext cx="647293" cy="2826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12" name="矩形 11">
                <a:extLst>
                  <a:ext uri="{FF2B5EF4-FFF2-40B4-BE49-F238E27FC236}">
                    <a16:creationId xmlns:a16="http://schemas.microsoft.com/office/drawing/2014/main" id="{D50581A9-FDBD-7D46-BB30-8DA49C536587}"/>
                  </a:ext>
                </a:extLst>
              </p:cNvPr>
              <p:cNvSpPr>
                <a:spLocks noRot="1" noChangeAspect="1" noMove="1" noResize="1" noEditPoints="1" noAdjustHandles="1" noChangeArrowheads="1" noChangeShapeType="1" noTextEdit="1"/>
              </p:cNvSpPr>
              <p:nvPr/>
            </p:nvSpPr>
            <p:spPr>
              <a:xfrm>
                <a:off x="6450165" y="3978036"/>
                <a:ext cx="647293" cy="282602"/>
              </a:xfrm>
              <a:prstGeom prst="rect">
                <a:avLst/>
              </a:prstGeom>
              <a:blipFill>
                <a:blip r:embed="rId11"/>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71292511"/>
      </p:ext>
    </p:extLst>
  </p:cSld>
  <p:clrMapOvr>
    <a:masterClrMapping/>
  </p:clrMapOvr>
  <mc:AlternateContent xmlns:mc="http://schemas.openxmlformats.org/markup-compatibility/2006" xmlns:p14="http://schemas.microsoft.com/office/powerpoint/2010/main">
    <mc:Choice Requires="p14">
      <p:transition spd="slow" p14:dur="2000" advTm="2734"/>
    </mc:Choice>
    <mc:Fallback xmlns="">
      <p:transition spd="slow" advTm="27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hidden"/>
                                      </p:to>
                                    </p:set>
                                  </p:childTnLst>
                                </p:cTn>
                              </p:par>
                              <p:par>
                                <p:cTn id="7" presetID="5" presetClass="entr" presetSubtype="1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checkerboard(across)">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09654DB-049C-2F41-BA3B-2E800AA8EEA2}"/>
              </a:ext>
            </a:extLst>
          </p:cNvPr>
          <p:cNvSpPr>
            <a:spLocks noGrp="1"/>
          </p:cNvSpPr>
          <p:nvPr>
            <p:ph type="dt" sz="half" idx="15"/>
          </p:nvPr>
        </p:nvSpPr>
        <p:spPr/>
        <p:txBody>
          <a:bodyPr/>
          <a:lstStyle/>
          <a:p>
            <a:fld id="{66D1C6F8-925F-9B47-879E-BD9919BA5D32}" type="datetime1">
              <a:rPr lang="en-US" altLang="en-US" smtClean="0"/>
              <a:t>5/13/21</a:t>
            </a:fld>
            <a:endParaRPr lang="en-US" altLang="en-US" dirty="0"/>
          </a:p>
        </p:txBody>
      </p:sp>
      <p:sp>
        <p:nvSpPr>
          <p:cNvPr id="4" name="灯片编号占位符 3">
            <a:extLst>
              <a:ext uri="{FF2B5EF4-FFF2-40B4-BE49-F238E27FC236}">
                <a16:creationId xmlns:a16="http://schemas.microsoft.com/office/drawing/2014/main" id="{668A7227-717B-CF49-AA82-6BED0729E1D5}"/>
              </a:ext>
            </a:extLst>
          </p:cNvPr>
          <p:cNvSpPr>
            <a:spLocks noGrp="1"/>
          </p:cNvSpPr>
          <p:nvPr>
            <p:ph type="sldNum" sz="quarter" idx="16"/>
          </p:nvPr>
        </p:nvSpPr>
        <p:spPr/>
        <p:txBody>
          <a:bodyPr/>
          <a:lstStyle/>
          <a:p>
            <a:fld id="{A3D5D3D8-1F29-B74B-B3A0-A1F2C7DC88AC}" type="slidenum">
              <a:rPr lang="en-US" altLang="en-US" smtClean="0"/>
              <a:pPr/>
              <a:t>25</a:t>
            </a:fld>
            <a:endParaRPr lang="en-US" altLang="en-US"/>
          </a:p>
        </p:txBody>
      </p:sp>
      <p:sp>
        <p:nvSpPr>
          <p:cNvPr id="5" name="文本占位符 4">
            <a:extLst>
              <a:ext uri="{FF2B5EF4-FFF2-40B4-BE49-F238E27FC236}">
                <a16:creationId xmlns:a16="http://schemas.microsoft.com/office/drawing/2014/main" id="{16FB414C-EF4A-1748-B7C2-538206F75810}"/>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pic>
        <p:nvPicPr>
          <p:cNvPr id="6" name="Picture 26" descr="C:\Users\ecoffey\AppData\Local\Temp\Rar$DRa0.759\30077_Device_standard_host_unreachable_256.png">
            <a:extLst>
              <a:ext uri="{FF2B5EF4-FFF2-40B4-BE49-F238E27FC236}">
                <a16:creationId xmlns:a16="http://schemas.microsoft.com/office/drawing/2014/main" id="{E5470032-EC9D-8F48-97F9-64F54EBFF5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84" y="1334482"/>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6" descr="C:\Users\ecoffey\AppData\Local\Temp\Rar$DRa0.759\30077_Device_standard_host_unreachable_256.png">
            <a:extLst>
              <a:ext uri="{FF2B5EF4-FFF2-40B4-BE49-F238E27FC236}">
                <a16:creationId xmlns:a16="http://schemas.microsoft.com/office/drawing/2014/main" id="{F79D31D1-16FE-8946-A588-42CC80257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287" y="1334481"/>
            <a:ext cx="699443" cy="699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608\30080_Device_switch_default_64.png">
            <a:extLst>
              <a:ext uri="{FF2B5EF4-FFF2-40B4-BE49-F238E27FC236}">
                <a16:creationId xmlns:a16="http://schemas.microsoft.com/office/drawing/2014/main" id="{868A22BD-FF47-884A-970B-5FA4B46A99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070" y="2571750"/>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1" descr="C:\Users\ecoffey\AppData\Local\Temp\Rar$DRa0.608\30080_Device_switch_default_64.png">
            <a:extLst>
              <a:ext uri="{FF2B5EF4-FFF2-40B4-BE49-F238E27FC236}">
                <a16:creationId xmlns:a16="http://schemas.microsoft.com/office/drawing/2014/main" id="{65654F7C-6D17-4C44-9895-DCDCEAAE8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4320" y="2594979"/>
            <a:ext cx="487680" cy="4876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1" descr="C:\Users\ecoffey\AppData\Local\Temp\Rar$DRa0.608\30080_Device_switch_default_64.png">
            <a:extLst>
              <a:ext uri="{FF2B5EF4-FFF2-40B4-BE49-F238E27FC236}">
                <a16:creationId xmlns:a16="http://schemas.microsoft.com/office/drawing/2014/main" id="{DE2BB016-A936-A94E-8CDA-9FE22E11C4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6066" y="2571750"/>
            <a:ext cx="487680" cy="48768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线连接符 12">
            <a:extLst>
              <a:ext uri="{FF2B5EF4-FFF2-40B4-BE49-F238E27FC236}">
                <a16:creationId xmlns:a16="http://schemas.microsoft.com/office/drawing/2014/main" id="{4B8284CB-39A1-5D40-ADE2-0315E5FFC6A7}"/>
              </a:ext>
            </a:extLst>
          </p:cNvPr>
          <p:cNvCxnSpPr>
            <a:cxnSpLocks/>
          </p:cNvCxnSpPr>
          <p:nvPr/>
        </p:nvCxnSpPr>
        <p:spPr>
          <a:xfrm>
            <a:off x="900204" y="2001978"/>
            <a:ext cx="1069464" cy="781665"/>
          </a:xfrm>
          <a:prstGeom prst="line">
            <a:avLst/>
          </a:prstGeom>
        </p:spPr>
        <p:style>
          <a:lnRef idx="2">
            <a:schemeClr val="dk1"/>
          </a:lnRef>
          <a:fillRef idx="0">
            <a:schemeClr val="dk1"/>
          </a:fillRef>
          <a:effectRef idx="1">
            <a:schemeClr val="dk1"/>
          </a:effectRef>
          <a:fontRef idx="minor">
            <a:schemeClr val="tx1"/>
          </a:fontRef>
        </p:style>
      </p:cxnSp>
      <p:cxnSp>
        <p:nvCxnSpPr>
          <p:cNvPr id="15" name="直线连接符 14">
            <a:extLst>
              <a:ext uri="{FF2B5EF4-FFF2-40B4-BE49-F238E27FC236}">
                <a16:creationId xmlns:a16="http://schemas.microsoft.com/office/drawing/2014/main" id="{09E0967D-588C-A544-896C-BBDD08CC1A8F}"/>
              </a:ext>
            </a:extLst>
          </p:cNvPr>
          <p:cNvCxnSpPr>
            <a:stCxn id="8" idx="3"/>
            <a:endCxn id="9" idx="1"/>
          </p:cNvCxnSpPr>
          <p:nvPr/>
        </p:nvCxnSpPr>
        <p:spPr>
          <a:xfrm>
            <a:off x="2466750" y="2815590"/>
            <a:ext cx="1617570" cy="23229"/>
          </a:xfrm>
          <a:prstGeom prst="line">
            <a:avLst/>
          </a:prstGeom>
        </p:spPr>
        <p:style>
          <a:lnRef idx="2">
            <a:schemeClr val="dk1"/>
          </a:lnRef>
          <a:fillRef idx="0">
            <a:schemeClr val="dk1"/>
          </a:fillRef>
          <a:effectRef idx="1">
            <a:schemeClr val="dk1"/>
          </a:effectRef>
          <a:fontRef idx="minor">
            <a:schemeClr val="tx1"/>
          </a:fontRef>
        </p:style>
      </p:cxnSp>
      <p:cxnSp>
        <p:nvCxnSpPr>
          <p:cNvPr id="17" name="直线连接符 16">
            <a:extLst>
              <a:ext uri="{FF2B5EF4-FFF2-40B4-BE49-F238E27FC236}">
                <a16:creationId xmlns:a16="http://schemas.microsoft.com/office/drawing/2014/main" id="{457CB3D5-6CE7-C54A-AD02-FBA6AA54743C}"/>
              </a:ext>
            </a:extLst>
          </p:cNvPr>
          <p:cNvCxnSpPr>
            <a:stCxn id="9" idx="3"/>
            <a:endCxn id="10" idx="1"/>
          </p:cNvCxnSpPr>
          <p:nvPr/>
        </p:nvCxnSpPr>
        <p:spPr>
          <a:xfrm flipV="1">
            <a:off x="4572000" y="2815590"/>
            <a:ext cx="1624066" cy="23229"/>
          </a:xfrm>
          <a:prstGeom prst="line">
            <a:avLst/>
          </a:prstGeom>
        </p:spPr>
        <p:style>
          <a:lnRef idx="2">
            <a:schemeClr val="dk1"/>
          </a:lnRef>
          <a:fillRef idx="0">
            <a:schemeClr val="dk1"/>
          </a:fillRef>
          <a:effectRef idx="1">
            <a:schemeClr val="dk1"/>
          </a:effectRef>
          <a:fontRef idx="minor">
            <a:schemeClr val="tx1"/>
          </a:fontRef>
        </p:style>
      </p:cxnSp>
      <p:cxnSp>
        <p:nvCxnSpPr>
          <p:cNvPr id="19" name="直线连接符 18">
            <a:extLst>
              <a:ext uri="{FF2B5EF4-FFF2-40B4-BE49-F238E27FC236}">
                <a16:creationId xmlns:a16="http://schemas.microsoft.com/office/drawing/2014/main" id="{DAD05822-CEC1-C741-95D5-586173521532}"/>
              </a:ext>
            </a:extLst>
          </p:cNvPr>
          <p:cNvCxnSpPr>
            <a:cxnSpLocks/>
            <a:stCxn id="10" idx="3"/>
            <a:endCxn id="7" idx="2"/>
          </p:cNvCxnSpPr>
          <p:nvPr/>
        </p:nvCxnSpPr>
        <p:spPr>
          <a:xfrm flipV="1">
            <a:off x="6683746" y="2033924"/>
            <a:ext cx="1181263" cy="781666"/>
          </a:xfrm>
          <a:prstGeom prst="line">
            <a:avLst/>
          </a:prstGeom>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821BDAA8-41D4-274E-9211-F512266563E8}"/>
              </a:ext>
            </a:extLst>
          </p:cNvPr>
          <p:cNvSpPr txBox="1"/>
          <p:nvPr/>
        </p:nvSpPr>
        <p:spPr>
          <a:xfrm>
            <a:off x="722322" y="1098371"/>
            <a:ext cx="413896" cy="307777"/>
          </a:xfrm>
          <a:prstGeom prst="rect">
            <a:avLst/>
          </a:prstGeom>
          <a:noFill/>
        </p:spPr>
        <p:txBody>
          <a:bodyPr wrap="none" rtlCol="0">
            <a:spAutoFit/>
          </a:bodyPr>
          <a:lstStyle/>
          <a:p>
            <a:r>
              <a:rPr kumimoji="1" lang="en-US" altLang="zh-CN" sz="1400" dirty="0"/>
              <a:t>H1</a:t>
            </a:r>
            <a:endParaRPr kumimoji="1" lang="zh-CN" altLang="en-US" sz="1400" dirty="0"/>
          </a:p>
        </p:txBody>
      </p:sp>
      <p:sp>
        <p:nvSpPr>
          <p:cNvPr id="22" name="文本框 21">
            <a:extLst>
              <a:ext uri="{FF2B5EF4-FFF2-40B4-BE49-F238E27FC236}">
                <a16:creationId xmlns:a16="http://schemas.microsoft.com/office/drawing/2014/main" id="{05047C2E-EBAB-2E4C-AF9A-72A61A1E7C8C}"/>
              </a:ext>
            </a:extLst>
          </p:cNvPr>
          <p:cNvSpPr txBox="1"/>
          <p:nvPr/>
        </p:nvSpPr>
        <p:spPr>
          <a:xfrm>
            <a:off x="7638396" y="1028680"/>
            <a:ext cx="413896" cy="307777"/>
          </a:xfrm>
          <a:prstGeom prst="rect">
            <a:avLst/>
          </a:prstGeom>
          <a:noFill/>
        </p:spPr>
        <p:txBody>
          <a:bodyPr wrap="none" rtlCol="0">
            <a:spAutoFit/>
          </a:bodyPr>
          <a:lstStyle/>
          <a:p>
            <a:r>
              <a:rPr kumimoji="1" lang="en-US" altLang="zh-CN" sz="1400" dirty="0"/>
              <a:t>H2</a:t>
            </a:r>
            <a:endParaRPr kumimoji="1" lang="zh-CN" altLang="en-US" sz="1400" dirty="0"/>
          </a:p>
        </p:txBody>
      </p:sp>
      <p:sp>
        <p:nvSpPr>
          <p:cNvPr id="24" name="文本框 23">
            <a:extLst>
              <a:ext uri="{FF2B5EF4-FFF2-40B4-BE49-F238E27FC236}">
                <a16:creationId xmlns:a16="http://schemas.microsoft.com/office/drawing/2014/main" id="{A3587C52-6941-344D-80D8-A9ACCD579C10}"/>
              </a:ext>
            </a:extLst>
          </p:cNvPr>
          <p:cNvSpPr txBox="1"/>
          <p:nvPr/>
        </p:nvSpPr>
        <p:spPr>
          <a:xfrm>
            <a:off x="2029029" y="2392810"/>
            <a:ext cx="404278" cy="307777"/>
          </a:xfrm>
          <a:prstGeom prst="rect">
            <a:avLst/>
          </a:prstGeom>
          <a:noFill/>
        </p:spPr>
        <p:txBody>
          <a:bodyPr wrap="none" rtlCol="0">
            <a:spAutoFit/>
          </a:bodyPr>
          <a:lstStyle/>
          <a:p>
            <a:r>
              <a:rPr kumimoji="1" lang="en-US" altLang="zh-CN" sz="1400" dirty="0"/>
              <a:t>S1</a:t>
            </a:r>
            <a:endParaRPr kumimoji="1" lang="zh-CN" altLang="en-US" sz="1400" dirty="0"/>
          </a:p>
        </p:txBody>
      </p:sp>
      <p:sp>
        <p:nvSpPr>
          <p:cNvPr id="25" name="文本框 24">
            <a:extLst>
              <a:ext uri="{FF2B5EF4-FFF2-40B4-BE49-F238E27FC236}">
                <a16:creationId xmlns:a16="http://schemas.microsoft.com/office/drawing/2014/main" id="{4AB270A4-AC1B-CF4B-8375-F6725FD57436}"/>
              </a:ext>
            </a:extLst>
          </p:cNvPr>
          <p:cNvSpPr txBox="1"/>
          <p:nvPr/>
        </p:nvSpPr>
        <p:spPr>
          <a:xfrm>
            <a:off x="4114985" y="2420681"/>
            <a:ext cx="404278" cy="307777"/>
          </a:xfrm>
          <a:prstGeom prst="rect">
            <a:avLst/>
          </a:prstGeom>
          <a:noFill/>
        </p:spPr>
        <p:txBody>
          <a:bodyPr wrap="none" rtlCol="0">
            <a:spAutoFit/>
          </a:bodyPr>
          <a:lstStyle/>
          <a:p>
            <a:r>
              <a:rPr kumimoji="1" lang="en-US" altLang="zh-CN" sz="1400" dirty="0"/>
              <a:t>S2</a:t>
            </a:r>
            <a:endParaRPr kumimoji="1" lang="zh-CN" altLang="en-US" sz="1400" dirty="0"/>
          </a:p>
        </p:txBody>
      </p:sp>
      <p:sp>
        <p:nvSpPr>
          <p:cNvPr id="26" name="文本框 25">
            <a:extLst>
              <a:ext uri="{FF2B5EF4-FFF2-40B4-BE49-F238E27FC236}">
                <a16:creationId xmlns:a16="http://schemas.microsoft.com/office/drawing/2014/main" id="{32F9DBB4-57C5-4A45-A03C-995E2638754A}"/>
              </a:ext>
            </a:extLst>
          </p:cNvPr>
          <p:cNvSpPr txBox="1"/>
          <p:nvPr/>
        </p:nvSpPr>
        <p:spPr>
          <a:xfrm>
            <a:off x="6241345" y="2401902"/>
            <a:ext cx="404278" cy="307777"/>
          </a:xfrm>
          <a:prstGeom prst="rect">
            <a:avLst/>
          </a:prstGeom>
          <a:noFill/>
        </p:spPr>
        <p:txBody>
          <a:bodyPr wrap="none" rtlCol="0">
            <a:spAutoFit/>
          </a:bodyPr>
          <a:lstStyle/>
          <a:p>
            <a:r>
              <a:rPr kumimoji="1" lang="en-US" altLang="zh-CN" sz="1400" dirty="0"/>
              <a:t>S3</a:t>
            </a:r>
            <a:endParaRPr kumimoji="1" lang="zh-CN" altLang="en-US" sz="1400" dirty="0"/>
          </a:p>
        </p:txBody>
      </p:sp>
      <p:sp>
        <p:nvSpPr>
          <p:cNvPr id="45" name="文本框 44">
            <a:extLst>
              <a:ext uri="{FF2B5EF4-FFF2-40B4-BE49-F238E27FC236}">
                <a16:creationId xmlns:a16="http://schemas.microsoft.com/office/drawing/2014/main" id="{F614B7E5-F034-1941-A067-ECE595E7D431}"/>
              </a:ext>
            </a:extLst>
          </p:cNvPr>
          <p:cNvSpPr txBox="1"/>
          <p:nvPr/>
        </p:nvSpPr>
        <p:spPr>
          <a:xfrm>
            <a:off x="1382436" y="1033391"/>
            <a:ext cx="6031896" cy="1077218"/>
          </a:xfrm>
          <a:prstGeom prst="rect">
            <a:avLst/>
          </a:prstGeom>
          <a:noFill/>
        </p:spPr>
        <p:txBody>
          <a:bodyPr wrap="square" rtlCol="0">
            <a:spAutoFit/>
          </a:bodyPr>
          <a:lstStyle/>
          <a:p>
            <a:r>
              <a:rPr kumimoji="1" lang="en-US" altLang="zh-CN" sz="1600" dirty="0"/>
              <a:t>This will be done all over the routing path until the packet reached the destination host. The host will put the newest data into ACK packet to send back to host. This procedure will repeat until the flow has completed.</a:t>
            </a:r>
            <a:endParaRPr kumimoji="1" lang="zh-CN" altLang="en-US" sz="1600" dirty="0"/>
          </a:p>
        </p:txBody>
      </p:sp>
      <p:grpSp>
        <p:nvGrpSpPr>
          <p:cNvPr id="11" name="组合 10">
            <a:extLst>
              <a:ext uri="{FF2B5EF4-FFF2-40B4-BE49-F238E27FC236}">
                <a16:creationId xmlns:a16="http://schemas.microsoft.com/office/drawing/2014/main" id="{D64BF7A9-9A69-474C-B05A-67E22A201721}"/>
              </a:ext>
            </a:extLst>
          </p:cNvPr>
          <p:cNvGrpSpPr/>
          <p:nvPr/>
        </p:nvGrpSpPr>
        <p:grpSpPr>
          <a:xfrm>
            <a:off x="5765789" y="3064849"/>
            <a:ext cx="1348233" cy="1891566"/>
            <a:chOff x="5765789" y="3064849"/>
            <a:chExt cx="1348233" cy="1891566"/>
          </a:xfrm>
        </p:grpSpPr>
        <p:sp>
          <p:nvSpPr>
            <p:cNvPr id="53" name="矩形 52">
              <a:extLst>
                <a:ext uri="{FF2B5EF4-FFF2-40B4-BE49-F238E27FC236}">
                  <a16:creationId xmlns:a16="http://schemas.microsoft.com/office/drawing/2014/main" id="{945DEA82-CA10-424E-A583-966622D0199A}"/>
                </a:ext>
              </a:extLst>
            </p:cNvPr>
            <p:cNvSpPr/>
            <p:nvPr/>
          </p:nvSpPr>
          <p:spPr>
            <a:xfrm>
              <a:off x="5765789" y="3978784"/>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S3</a:t>
              </a:r>
              <a:endParaRPr kumimoji="1" lang="zh-CN" altLang="en-US" sz="1200" dirty="0"/>
            </a:p>
          </p:txBody>
        </p:sp>
        <p:grpSp>
          <p:nvGrpSpPr>
            <p:cNvPr id="50" name="组合 49">
              <a:extLst>
                <a:ext uri="{FF2B5EF4-FFF2-40B4-BE49-F238E27FC236}">
                  <a16:creationId xmlns:a16="http://schemas.microsoft.com/office/drawing/2014/main" id="{88A24A5D-9269-314F-BFF1-FCC5CCE3F19D}"/>
                </a:ext>
              </a:extLst>
            </p:cNvPr>
            <p:cNvGrpSpPr/>
            <p:nvPr/>
          </p:nvGrpSpPr>
          <p:grpSpPr>
            <a:xfrm>
              <a:off x="5765789" y="4260638"/>
              <a:ext cx="1334130" cy="695777"/>
              <a:chOff x="1555845" y="3594234"/>
              <a:chExt cx="1334130" cy="695777"/>
            </a:xfrm>
          </p:grpSpPr>
          <p:sp>
            <p:nvSpPr>
              <p:cNvPr id="62" name="矩形 61">
                <a:extLst>
                  <a:ext uri="{FF2B5EF4-FFF2-40B4-BE49-F238E27FC236}">
                    <a16:creationId xmlns:a16="http://schemas.microsoft.com/office/drawing/2014/main" id="{51360F30-24FA-EF40-B5BA-8B68190CBC8A}"/>
                  </a:ext>
                </a:extLst>
              </p:cNvPr>
              <p:cNvSpPr/>
              <p:nvPr/>
            </p:nvSpPr>
            <p:spPr>
              <a:xfrm>
                <a:off x="1555845" y="3908270"/>
                <a:ext cx="1332788" cy="3817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600" dirty="0"/>
                  <a:t>payload</a:t>
                </a:r>
                <a:endParaRPr kumimoji="1" lang="zh-CN" altLang="en-US" sz="1600" dirty="0"/>
              </a:p>
            </p:txBody>
          </p:sp>
          <p:sp>
            <p:nvSpPr>
              <p:cNvPr id="63" name="矩形 62">
                <a:extLst>
                  <a:ext uri="{FF2B5EF4-FFF2-40B4-BE49-F238E27FC236}">
                    <a16:creationId xmlns:a16="http://schemas.microsoft.com/office/drawing/2014/main" id="{A247D6A6-5240-D642-9BD2-AF7482820A96}"/>
                  </a:ext>
                </a:extLst>
              </p:cNvPr>
              <p:cNvSpPr/>
              <p:nvPr/>
            </p:nvSpPr>
            <p:spPr>
              <a:xfrm>
                <a:off x="1555845" y="3594234"/>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64" name="矩形 63">
                <a:extLst>
                  <a:ext uri="{FF2B5EF4-FFF2-40B4-BE49-F238E27FC236}">
                    <a16:creationId xmlns:a16="http://schemas.microsoft.com/office/drawing/2014/main" id="{B161FEE2-9E96-8C45-8143-9C665EC2C318}"/>
                  </a:ext>
                </a:extLst>
              </p:cNvPr>
              <p:cNvSpPr/>
              <p:nvPr/>
            </p:nvSpPr>
            <p:spPr>
              <a:xfrm>
                <a:off x="2227611" y="3597785"/>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grpSp>
        <p:sp>
          <p:nvSpPr>
            <p:cNvPr id="55" name="矩形 54">
              <a:extLst>
                <a:ext uri="{FF2B5EF4-FFF2-40B4-BE49-F238E27FC236}">
                  <a16:creationId xmlns:a16="http://schemas.microsoft.com/office/drawing/2014/main" id="{4E74EBCE-D138-274D-9437-BF30223819F3}"/>
                </a:ext>
              </a:extLst>
            </p:cNvPr>
            <p:cNvSpPr/>
            <p:nvPr/>
          </p:nvSpPr>
          <p:spPr>
            <a:xfrm>
              <a:off x="5772206" y="3064849"/>
              <a:ext cx="1332788"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Encapsulation</a:t>
              </a:r>
              <a:endParaRPr kumimoji="1" lang="zh-CN" altLang="en-US" sz="1200" dirty="0"/>
            </a:p>
          </p:txBody>
        </p:sp>
        <p:sp>
          <p:nvSpPr>
            <p:cNvPr id="58" name="矩形 57">
              <a:extLst>
                <a:ext uri="{FF2B5EF4-FFF2-40B4-BE49-F238E27FC236}">
                  <a16:creationId xmlns:a16="http://schemas.microsoft.com/office/drawing/2014/main" id="{D5968C77-53F6-DD47-B88A-17E9BF3A8C97}"/>
                </a:ext>
              </a:extLst>
            </p:cNvPr>
            <p:cNvSpPr/>
            <p:nvPr/>
          </p:nvSpPr>
          <p:spPr>
            <a:xfrm>
              <a:off x="5768569" y="3688755"/>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p:grpSp>
          <p:nvGrpSpPr>
            <p:cNvPr id="16" name="组合 15">
              <a:extLst>
                <a:ext uri="{FF2B5EF4-FFF2-40B4-BE49-F238E27FC236}">
                  <a16:creationId xmlns:a16="http://schemas.microsoft.com/office/drawing/2014/main" id="{B3EF4A75-AB71-B443-A084-2AD13DABF3EA}"/>
                </a:ext>
              </a:extLst>
            </p:cNvPr>
            <p:cNvGrpSpPr/>
            <p:nvPr/>
          </p:nvGrpSpPr>
          <p:grpSpPr>
            <a:xfrm>
              <a:off x="5770864" y="3355813"/>
              <a:ext cx="1343158" cy="335578"/>
              <a:chOff x="3659118" y="3350394"/>
              <a:chExt cx="1343158" cy="335578"/>
            </a:xfrm>
          </p:grpSpPr>
          <p:sp>
            <p:nvSpPr>
              <p:cNvPr id="60" name="矩形 59">
                <a:extLst>
                  <a:ext uri="{FF2B5EF4-FFF2-40B4-BE49-F238E27FC236}">
                    <a16:creationId xmlns:a16="http://schemas.microsoft.com/office/drawing/2014/main" id="{D1227EA4-EF95-E349-A158-498452CEF4A0}"/>
                  </a:ext>
                </a:extLst>
              </p:cNvPr>
              <p:cNvSpPr/>
              <p:nvPr/>
            </p:nvSpPr>
            <p:spPr>
              <a:xfrm>
                <a:off x="3659118" y="3350394"/>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26F0C5A-F62E-6C44-83BE-6C5E394A6BEA}"/>
                      </a:ext>
                    </a:extLst>
                  </p:cNvPr>
                  <p:cNvSpPr/>
                  <p:nvPr/>
                </p:nvSpPr>
                <p:spPr>
                  <a:xfrm>
                    <a:off x="4339538" y="3356003"/>
                    <a:ext cx="662738" cy="319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2" name="矩形 1">
                    <a:extLst>
                      <a:ext uri="{FF2B5EF4-FFF2-40B4-BE49-F238E27FC236}">
                        <a16:creationId xmlns:a16="http://schemas.microsoft.com/office/drawing/2014/main" id="{B26F0C5A-F62E-6C44-83BE-6C5E394A6BEA}"/>
                      </a:ext>
                    </a:extLst>
                  </p:cNvPr>
                  <p:cNvSpPr>
                    <a:spLocks noRot="1" noChangeAspect="1" noMove="1" noResize="1" noEditPoints="1" noAdjustHandles="1" noChangeArrowheads="1" noChangeShapeType="1" noTextEdit="1"/>
                  </p:cNvSpPr>
                  <p:nvPr/>
                </p:nvSpPr>
                <p:spPr>
                  <a:xfrm>
                    <a:off x="4339538" y="3356003"/>
                    <a:ext cx="662738" cy="319512"/>
                  </a:xfrm>
                  <a:prstGeom prst="rect">
                    <a:avLst/>
                  </a:prstGeom>
                  <a:blipFill>
                    <a:blip r:embed="rId8"/>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80E0111-C016-9641-A7A2-1A23579DA72F}"/>
                    </a:ext>
                  </a:extLst>
                </p:cNvPr>
                <p:cNvSpPr/>
                <p:nvPr/>
              </p:nvSpPr>
              <p:spPr>
                <a:xfrm>
                  <a:off x="6450165" y="3688007"/>
                  <a:ext cx="647293" cy="2900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18" name="矩形 17">
                  <a:extLst>
                    <a:ext uri="{FF2B5EF4-FFF2-40B4-BE49-F238E27FC236}">
                      <a16:creationId xmlns:a16="http://schemas.microsoft.com/office/drawing/2014/main" id="{980E0111-C016-9641-A7A2-1A23579DA72F}"/>
                    </a:ext>
                  </a:extLst>
                </p:cNvPr>
                <p:cNvSpPr>
                  <a:spLocks noRot="1" noChangeAspect="1" noMove="1" noResize="1" noEditPoints="1" noAdjustHandles="1" noChangeArrowheads="1" noChangeShapeType="1" noTextEdit="1"/>
                </p:cNvSpPr>
                <p:nvPr/>
              </p:nvSpPr>
              <p:spPr>
                <a:xfrm>
                  <a:off x="6450165" y="3688007"/>
                  <a:ext cx="647293" cy="29002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50581A9-FDBD-7D46-BB30-8DA49C536587}"/>
                    </a:ext>
                  </a:extLst>
                </p:cNvPr>
                <p:cNvSpPr/>
                <p:nvPr/>
              </p:nvSpPr>
              <p:spPr>
                <a:xfrm>
                  <a:off x="6450165" y="3978410"/>
                  <a:ext cx="647293" cy="28260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12" name="矩形 11">
                  <a:extLst>
                    <a:ext uri="{FF2B5EF4-FFF2-40B4-BE49-F238E27FC236}">
                      <a16:creationId xmlns:a16="http://schemas.microsoft.com/office/drawing/2014/main" id="{D50581A9-FDBD-7D46-BB30-8DA49C536587}"/>
                    </a:ext>
                  </a:extLst>
                </p:cNvPr>
                <p:cNvSpPr>
                  <a:spLocks noRot="1" noChangeAspect="1" noMove="1" noResize="1" noEditPoints="1" noAdjustHandles="1" noChangeArrowheads="1" noChangeShapeType="1" noTextEdit="1"/>
                </p:cNvSpPr>
                <p:nvPr/>
              </p:nvSpPr>
              <p:spPr>
                <a:xfrm>
                  <a:off x="6450165" y="3978410"/>
                  <a:ext cx="647293" cy="282602"/>
                </a:xfrm>
                <a:prstGeom prst="rect">
                  <a:avLst/>
                </a:prstGeom>
                <a:blipFill>
                  <a:blip r:embed="rId10"/>
                  <a:stretch>
                    <a:fillRect/>
                  </a:stretch>
                </a:blipFill>
              </p:spPr>
              <p:txBody>
                <a:bodyPr/>
                <a:lstStyle/>
                <a:p>
                  <a:r>
                    <a:rPr lang="zh-CN" altLang="en-US">
                      <a:noFill/>
                    </a:rPr>
                    <a:t> </a:t>
                  </a:r>
                </a:p>
              </p:txBody>
            </p:sp>
          </mc:Fallback>
        </mc:AlternateContent>
      </p:grpSp>
      <p:grpSp>
        <p:nvGrpSpPr>
          <p:cNvPr id="14" name="组合 13">
            <a:extLst>
              <a:ext uri="{FF2B5EF4-FFF2-40B4-BE49-F238E27FC236}">
                <a16:creationId xmlns:a16="http://schemas.microsoft.com/office/drawing/2014/main" id="{BE648B7D-0D9C-D64F-90CC-5B985C2E5F13}"/>
              </a:ext>
            </a:extLst>
          </p:cNvPr>
          <p:cNvGrpSpPr/>
          <p:nvPr/>
        </p:nvGrpSpPr>
        <p:grpSpPr>
          <a:xfrm>
            <a:off x="7421469" y="2203460"/>
            <a:ext cx="1348233" cy="1529689"/>
            <a:chOff x="7421469" y="2203460"/>
            <a:chExt cx="1348233" cy="1529689"/>
          </a:xfrm>
        </p:grpSpPr>
        <p:sp>
          <p:nvSpPr>
            <p:cNvPr id="35" name="矩形 34">
              <a:extLst>
                <a:ext uri="{FF2B5EF4-FFF2-40B4-BE49-F238E27FC236}">
                  <a16:creationId xmlns:a16="http://schemas.microsoft.com/office/drawing/2014/main" id="{C1F37261-62FF-D34B-AA56-2187D807A526}"/>
                </a:ext>
              </a:extLst>
            </p:cNvPr>
            <p:cNvSpPr/>
            <p:nvPr/>
          </p:nvSpPr>
          <p:spPr>
            <a:xfrm>
              <a:off x="7421469" y="2203460"/>
              <a:ext cx="1348233" cy="3077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ACK</a:t>
              </a:r>
              <a:endParaRPr kumimoji="1" lang="zh-CN" altLang="en-US" sz="1200" dirty="0"/>
            </a:p>
          </p:txBody>
        </p:sp>
        <p:sp>
          <p:nvSpPr>
            <p:cNvPr id="37" name="矩形 36">
              <a:extLst>
                <a:ext uri="{FF2B5EF4-FFF2-40B4-BE49-F238E27FC236}">
                  <a16:creationId xmlns:a16="http://schemas.microsoft.com/office/drawing/2014/main" id="{4B1E985E-963B-DA41-BA7A-ABE4E21E5048}"/>
                </a:ext>
              </a:extLst>
            </p:cNvPr>
            <p:cNvSpPr/>
            <p:nvPr/>
          </p:nvSpPr>
          <p:spPr>
            <a:xfrm>
              <a:off x="7421469" y="3415872"/>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deadline</a:t>
              </a:r>
              <a:endParaRPr kumimoji="1" lang="zh-CN" altLang="en-US" sz="1000" dirty="0"/>
            </a:p>
          </p:txBody>
        </p:sp>
        <p:sp>
          <p:nvSpPr>
            <p:cNvPr id="38" name="矩形 37">
              <a:extLst>
                <a:ext uri="{FF2B5EF4-FFF2-40B4-BE49-F238E27FC236}">
                  <a16:creationId xmlns:a16="http://schemas.microsoft.com/office/drawing/2014/main" id="{E013DCB8-14BC-7849-AA52-5913EFBEE6D3}"/>
                </a:ext>
              </a:extLst>
            </p:cNvPr>
            <p:cNvSpPr/>
            <p:nvPr/>
          </p:nvSpPr>
          <p:spPr>
            <a:xfrm>
              <a:off x="8093235" y="3419423"/>
              <a:ext cx="662364" cy="31372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000" dirty="0"/>
                <a:t>Hop number</a:t>
              </a:r>
              <a:endParaRPr kumimoji="1" lang="zh-CN" altLang="en-US" sz="1000" dirty="0"/>
            </a:p>
          </p:txBody>
        </p:sp>
        <p:sp>
          <p:nvSpPr>
            <p:cNvPr id="39" name="矩形 38">
              <a:extLst>
                <a:ext uri="{FF2B5EF4-FFF2-40B4-BE49-F238E27FC236}">
                  <a16:creationId xmlns:a16="http://schemas.microsoft.com/office/drawing/2014/main" id="{64AD5540-2A9A-5849-B049-B00A196987D5}"/>
                </a:ext>
              </a:extLst>
            </p:cNvPr>
            <p:cNvSpPr/>
            <p:nvPr/>
          </p:nvSpPr>
          <p:spPr>
            <a:xfrm>
              <a:off x="7426544" y="2511047"/>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S1</a:t>
              </a:r>
              <a:endParaRPr kumimoji="1" lang="zh-CN" altLang="en-US" sz="1200" dirty="0"/>
            </a:p>
          </p:txBody>
        </p:sp>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0F25B552-8C55-5A41-B78D-4CC6C9815579}"/>
                    </a:ext>
                  </a:extLst>
                </p:cNvPr>
                <p:cNvSpPr/>
                <p:nvPr/>
              </p:nvSpPr>
              <p:spPr>
                <a:xfrm>
                  <a:off x="8091314" y="2524477"/>
                  <a:ext cx="671766" cy="33557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1</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40" name="矩形 39">
                  <a:extLst>
                    <a:ext uri="{FF2B5EF4-FFF2-40B4-BE49-F238E27FC236}">
                      <a16:creationId xmlns:a16="http://schemas.microsoft.com/office/drawing/2014/main" id="{0F25B552-8C55-5A41-B78D-4CC6C9815579}"/>
                    </a:ext>
                  </a:extLst>
                </p:cNvPr>
                <p:cNvSpPr>
                  <a:spLocks noRot="1" noChangeAspect="1" noMove="1" noResize="1" noEditPoints="1" noAdjustHandles="1" noChangeArrowheads="1" noChangeShapeType="1" noTextEdit="1"/>
                </p:cNvSpPr>
                <p:nvPr/>
              </p:nvSpPr>
              <p:spPr>
                <a:xfrm>
                  <a:off x="8091314" y="2524477"/>
                  <a:ext cx="671766" cy="335578"/>
                </a:xfrm>
                <a:prstGeom prst="rect">
                  <a:avLst/>
                </a:prstGeom>
                <a:blipFill>
                  <a:blip r:embed="rId11"/>
                  <a:stretch>
                    <a:fillRect/>
                  </a:stretch>
                </a:blipFill>
              </p:spPr>
              <p:txBody>
                <a:bodyPr/>
                <a:lstStyle/>
                <a:p>
                  <a:r>
                    <a:rPr lang="zh-CN" altLang="en-US">
                      <a:noFill/>
                    </a:rPr>
                    <a:t> </a:t>
                  </a:r>
                </a:p>
              </p:txBody>
            </p:sp>
          </mc:Fallback>
        </mc:AlternateContent>
        <p:sp>
          <p:nvSpPr>
            <p:cNvPr id="41" name="矩形 40">
              <a:extLst>
                <a:ext uri="{FF2B5EF4-FFF2-40B4-BE49-F238E27FC236}">
                  <a16:creationId xmlns:a16="http://schemas.microsoft.com/office/drawing/2014/main" id="{8C5C9051-BA55-EF47-AD3D-104C0BF2332E}"/>
                </a:ext>
              </a:extLst>
            </p:cNvPr>
            <p:cNvSpPr/>
            <p:nvPr/>
          </p:nvSpPr>
          <p:spPr>
            <a:xfrm>
              <a:off x="7424249" y="2843989"/>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S2</a:t>
              </a:r>
              <a:endParaRPr kumimoji="1" lang="zh-CN" altLang="en-US" sz="1200" dirty="0"/>
            </a:p>
          </p:txBody>
        </p:sp>
        <mc:AlternateContent xmlns:mc="http://schemas.openxmlformats.org/markup-compatibility/2006" xmlns:a14="http://schemas.microsoft.com/office/drawing/2010/main">
          <mc:Choice Requires="a14">
            <p:sp>
              <p:nvSpPr>
                <p:cNvPr id="42" name="矩形 41">
                  <a:extLst>
                    <a:ext uri="{FF2B5EF4-FFF2-40B4-BE49-F238E27FC236}">
                      <a16:creationId xmlns:a16="http://schemas.microsoft.com/office/drawing/2014/main" id="{08CF33DB-8B02-2245-A40E-ADC09C1251C7}"/>
                    </a:ext>
                  </a:extLst>
                </p:cNvPr>
                <p:cNvSpPr/>
                <p:nvPr/>
              </p:nvSpPr>
              <p:spPr>
                <a:xfrm>
                  <a:off x="8098310" y="2848785"/>
                  <a:ext cx="662364" cy="2909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2</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42" name="矩形 41">
                  <a:extLst>
                    <a:ext uri="{FF2B5EF4-FFF2-40B4-BE49-F238E27FC236}">
                      <a16:creationId xmlns:a16="http://schemas.microsoft.com/office/drawing/2014/main" id="{08CF33DB-8B02-2245-A40E-ADC09C1251C7}"/>
                    </a:ext>
                  </a:extLst>
                </p:cNvPr>
                <p:cNvSpPr>
                  <a:spLocks noRot="1" noChangeAspect="1" noMove="1" noResize="1" noEditPoints="1" noAdjustHandles="1" noChangeArrowheads="1" noChangeShapeType="1" noTextEdit="1"/>
                </p:cNvSpPr>
                <p:nvPr/>
              </p:nvSpPr>
              <p:spPr>
                <a:xfrm>
                  <a:off x="8098310" y="2848785"/>
                  <a:ext cx="662364" cy="290964"/>
                </a:xfrm>
                <a:prstGeom prst="rect">
                  <a:avLst/>
                </a:prstGeom>
                <a:blipFill>
                  <a:blip r:embed="rId12"/>
                  <a:stretch>
                    <a:fillRect/>
                  </a:stretch>
                </a:blipFill>
              </p:spPr>
              <p:txBody>
                <a:bodyPr/>
                <a:lstStyle/>
                <a:p>
                  <a:r>
                    <a:rPr lang="zh-CN" altLang="en-US">
                      <a:noFill/>
                    </a:rPr>
                    <a:t> </a:t>
                  </a:r>
                </a:p>
              </p:txBody>
            </p:sp>
          </mc:Fallback>
        </mc:AlternateContent>
        <p:sp>
          <p:nvSpPr>
            <p:cNvPr id="43" name="矩形 42">
              <a:extLst>
                <a:ext uri="{FF2B5EF4-FFF2-40B4-BE49-F238E27FC236}">
                  <a16:creationId xmlns:a16="http://schemas.microsoft.com/office/drawing/2014/main" id="{078EF737-3C8B-A14E-A073-EC836421B3A5}"/>
                </a:ext>
              </a:extLst>
            </p:cNvPr>
            <p:cNvSpPr/>
            <p:nvPr/>
          </p:nvSpPr>
          <p:spPr>
            <a:xfrm>
              <a:off x="7421469" y="3134018"/>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CN" sz="1200" dirty="0"/>
                <a:t>S3</a:t>
              </a:r>
              <a:endParaRPr kumimoji="1" lang="zh-CN" altLang="en-US" sz="1200" dirty="0"/>
            </a:p>
          </p:txBody>
        </p:sp>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080AEAD3-2E82-7C4D-859A-B9A0BC881B7B}"/>
                    </a:ext>
                  </a:extLst>
                </p:cNvPr>
                <p:cNvSpPr/>
                <p:nvPr/>
              </p:nvSpPr>
              <p:spPr>
                <a:xfrm>
                  <a:off x="8097936" y="3138151"/>
                  <a:ext cx="671766" cy="2818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kumimoji="1" lang="en-US" altLang="zh-CN" sz="1200" b="0" i="1" smtClean="0">
                                <a:latin typeface="Cambria Math" panose="02040503050406030204" pitchFamily="18" charset="0"/>
                              </a:rPr>
                            </m:ctrlPr>
                          </m:sSubSupPr>
                          <m:e>
                            <m:r>
                              <a:rPr kumimoji="1" lang="en-US" altLang="zh-CN" sz="1200" b="0" i="1" smtClean="0">
                                <a:latin typeface="Cambria Math" panose="02040503050406030204" pitchFamily="18" charset="0"/>
                              </a:rPr>
                              <m:t>𝑑</m:t>
                            </m:r>
                          </m:e>
                          <m:sub>
                            <m:r>
                              <a:rPr kumimoji="1" lang="en-US" altLang="zh-CN" sz="1200" b="0" i="1" smtClean="0">
                                <a:latin typeface="Cambria Math" panose="02040503050406030204" pitchFamily="18" charset="0"/>
                              </a:rPr>
                              <m:t>3</m:t>
                            </m:r>
                          </m:sub>
                          <m:sup>
                            <m:r>
                              <a:rPr kumimoji="1" lang="en-US" altLang="zh-CN" sz="1200" b="0" i="1" smtClean="0">
                                <a:latin typeface="Cambria Math" panose="02040503050406030204" pitchFamily="18" charset="0"/>
                              </a:rPr>
                              <m:t>1</m:t>
                            </m:r>
                          </m:sup>
                        </m:sSubSup>
                      </m:oMath>
                    </m:oMathPara>
                  </a14:m>
                  <a:endParaRPr kumimoji="1" lang="zh-CN" altLang="en-US" sz="1200" dirty="0"/>
                </a:p>
              </p:txBody>
            </p:sp>
          </mc:Choice>
          <mc:Fallback xmlns="">
            <p:sp>
              <p:nvSpPr>
                <p:cNvPr id="44" name="矩形 43">
                  <a:extLst>
                    <a:ext uri="{FF2B5EF4-FFF2-40B4-BE49-F238E27FC236}">
                      <a16:creationId xmlns:a16="http://schemas.microsoft.com/office/drawing/2014/main" id="{080AEAD3-2E82-7C4D-859A-B9A0BC881B7B}"/>
                    </a:ext>
                  </a:extLst>
                </p:cNvPr>
                <p:cNvSpPr>
                  <a:spLocks noRot="1" noChangeAspect="1" noMove="1" noResize="1" noEditPoints="1" noAdjustHandles="1" noChangeArrowheads="1" noChangeShapeType="1" noTextEdit="1"/>
                </p:cNvSpPr>
                <p:nvPr/>
              </p:nvSpPr>
              <p:spPr>
                <a:xfrm>
                  <a:off x="8097936" y="3138151"/>
                  <a:ext cx="671766" cy="281854"/>
                </a:xfrm>
                <a:prstGeom prst="rect">
                  <a:avLst/>
                </a:prstGeom>
                <a:blipFill>
                  <a:blip r:embed="rId13"/>
                  <a:stretch>
                    <a:fillRect/>
                  </a:stretch>
                </a:blipFill>
              </p:spPr>
              <p:txBody>
                <a:bodyPr/>
                <a:lstStyle/>
                <a:p>
                  <a:r>
                    <a:rPr lang="zh-CN" altLang="en-US">
                      <a:noFill/>
                    </a:rPr>
                    <a:t> </a:t>
                  </a:r>
                </a:p>
              </p:txBody>
            </p:sp>
          </mc:Fallback>
        </mc:AlternateContent>
      </p:grpSp>
    </p:spTree>
    <p:custDataLst>
      <p:tags r:id="rId1"/>
    </p:custDataLst>
    <p:extLst>
      <p:ext uri="{BB962C8B-B14F-4D97-AF65-F5344CB8AC3E}">
        <p14:creationId xmlns:p14="http://schemas.microsoft.com/office/powerpoint/2010/main" val="2895541027"/>
      </p:ext>
    </p:extLst>
  </p:cSld>
  <p:clrMapOvr>
    <a:masterClrMapping/>
  </p:clrMapOvr>
  <mc:AlternateContent xmlns:mc="http://schemas.openxmlformats.org/markup-compatibility/2006" xmlns:p14="http://schemas.microsoft.com/office/powerpoint/2010/main">
    <mc:Choice Requires="p14">
      <p:transition spd="slow" p14:dur="2000" advTm="29639"/>
    </mc:Choice>
    <mc:Fallback xmlns="">
      <p:transition spd="slow" advTm="2963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3.7037E-7 L 0.17743 -0.19259 " pathEditMode="relative" rAng="0" ptsTypes="AA">
                                      <p:cBhvr>
                                        <p:cTn id="6" dur="2000" fill="hold"/>
                                        <p:tgtEl>
                                          <p:spTgt spid="11"/>
                                        </p:tgtEl>
                                        <p:attrNameLst>
                                          <p:attrName>ppt_x</p:attrName>
                                          <p:attrName>ppt_y</p:attrName>
                                        </p:attrNameLst>
                                      </p:cBhvr>
                                      <p:rCtr x="8872" y="-9630"/>
                                    </p:animMotion>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1"/>
                                        </p:tgtEl>
                                      </p:cBhvr>
                                    </p:animEffect>
                                    <p:set>
                                      <p:cBhvr>
                                        <p:cTn id="11" dur="1" fill="hold">
                                          <p:stCondLst>
                                            <p:cond delay="499"/>
                                          </p:stCondLst>
                                        </p:cTn>
                                        <p:tgtEl>
                                          <p:spTgt spid="11"/>
                                        </p:tgtEl>
                                        <p:attrNameLst>
                                          <p:attrName>style.visibility</p:attrName>
                                        </p:attrNameLst>
                                      </p:cBhvr>
                                      <p:to>
                                        <p:strVal val="hidden"/>
                                      </p:to>
                                    </p:set>
                                  </p:childTnLst>
                                </p:cTn>
                              </p:par>
                            </p:childTnLst>
                          </p:cTn>
                        </p:par>
                        <p:par>
                          <p:cTn id="12" fill="hold">
                            <p:stCondLst>
                              <p:cond delay="500"/>
                            </p:stCondLst>
                            <p:childTnLst>
                              <p:par>
                                <p:cTn id="13" presetID="14" presetClass="entr" presetSubtype="1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randombar(horizont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nodeType="clickEffect">
                                  <p:stCondLst>
                                    <p:cond delay="0"/>
                                  </p:stCondLst>
                                  <p:childTnLst>
                                    <p:animMotion origin="layout" path="M 0.0007 0.01327 C -0.13819 0.14167 -0.27691 0.27006 -0.40694 0.25803 C -0.5368 0.24599 -0.7158 -0.00525 -0.77882 -0.05926 " pathEditMode="relative" ptsTypes="AAA">
                                      <p:cBhvr>
                                        <p:cTn id="19" dur="2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占位符 1">
                <a:extLst>
                  <a:ext uri="{FF2B5EF4-FFF2-40B4-BE49-F238E27FC236}">
                    <a16:creationId xmlns:a16="http://schemas.microsoft.com/office/drawing/2014/main" id="{630D164B-DC09-B046-81A1-AEC1EFACCA24}"/>
                  </a:ext>
                </a:extLst>
              </p:cNvPr>
              <p:cNvSpPr>
                <a:spLocks noGrp="1"/>
              </p:cNvSpPr>
              <p:nvPr>
                <p:ph type="body" sz="quarter" idx="12"/>
              </p:nvPr>
            </p:nvSpPr>
            <p:spPr/>
            <p:txBody>
              <a:bodyPr/>
              <a:lstStyle/>
              <a:p>
                <a:r>
                  <a:rPr kumimoji="1" lang="en-US" altLang="zh-CN" dirty="0"/>
                  <a:t>The core idea for DAS is to estimate maximum delay tolerance using the most recent network status. The formula to calculate urgency,</a:t>
                </a:r>
              </a:p>
              <a:p>
                <a:pPr marL="0" indent="0" algn="ctr">
                  <a:buNone/>
                </a:pPr>
                <a14:m>
                  <m:oMathPara xmlns:m="http://schemas.openxmlformats.org/officeDocument/2006/math">
                    <m:oMathParaPr>
                      <m:jc m:val="centerGroup"/>
                    </m:oMathParaPr>
                    <m:oMath xmlns:m="http://schemas.openxmlformats.org/officeDocument/2006/math">
                      <m:sSubSup>
                        <m:sSubSupPr>
                          <m:ctrlPr>
                            <a:rPr kumimoji="1" lang="en-US" altLang="zh-CN" b="0" i="1" smtClean="0">
                              <a:latin typeface="Cambria Math" panose="02040503050406030204" pitchFamily="18" charset="0"/>
                            </a:rPr>
                          </m:ctrlPr>
                        </m:sSubSupPr>
                        <m:e>
                          <m:r>
                            <a:rPr kumimoji="1" lang="en-US" altLang="zh-CN" b="0" i="1" smtClean="0">
                              <a:latin typeface="Cambria Math" panose="02040503050406030204" pitchFamily="18" charset="0"/>
                            </a:rPr>
                            <m:t>𝑈</m:t>
                          </m:r>
                        </m:e>
                        <m:sub>
                          <m:r>
                            <a:rPr kumimoji="1" lang="en-US" altLang="zh-CN" b="0" i="1" smtClean="0">
                              <a:latin typeface="Cambria Math" panose="02040503050406030204" pitchFamily="18" charset="0"/>
                            </a:rPr>
                            <m:t>𝑖</m:t>
                          </m:r>
                        </m:sub>
                        <m:sup>
                          <m:r>
                            <a:rPr kumimoji="1" lang="en-US" altLang="zh-CN" b="0" i="1" smtClean="0">
                              <a:latin typeface="Cambria Math" panose="02040503050406030204" pitchFamily="18" charset="0"/>
                            </a:rPr>
                            <m:t>𝑡</m:t>
                          </m:r>
                        </m:sup>
                      </m:sSub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𝐷</m:t>
                      </m:r>
                      <m:r>
                        <a:rPr kumimoji="1" lang="en-US" altLang="zh-CN" b="0" i="1" smtClean="0">
                          <a:latin typeface="Cambria Math" panose="02040503050406030204" pitchFamily="18" charset="0"/>
                        </a:rPr>
                        <m:t>−</m:t>
                      </m:r>
                      <m:nary>
                        <m:naryPr>
                          <m:chr m:val="∑"/>
                          <m:supHide m:val="on"/>
                          <m:ctrlPr>
                            <a:rPr kumimoji="1" lang="en-US" altLang="zh-CN" b="0" i="1" smtClean="0">
                              <a:latin typeface="Cambria Math" panose="02040503050406030204" pitchFamily="18" charset="0"/>
                            </a:rPr>
                          </m:ctrlPr>
                        </m:naryPr>
                        <m:sub>
                          <m:r>
                            <a:rPr kumimoji="1" lang="en-US" altLang="zh-CN" b="0" i="1" smtClean="0">
                              <a:latin typeface="Cambria Math" panose="02040503050406030204" pitchFamily="18" charset="0"/>
                            </a:rPr>
                            <m:t>𝑗</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𝑖</m:t>
                          </m:r>
                        </m:sub>
                        <m:sup/>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𝑑</m:t>
                              </m:r>
                            </m:e>
                            <m:sub>
                              <m:r>
                                <a:rPr kumimoji="1" lang="en-US" altLang="zh-CN" b="0" i="1" smtClean="0">
                                  <a:latin typeface="Cambria Math" panose="02040503050406030204" pitchFamily="18" charset="0"/>
                                </a:rPr>
                                <m:t>𝑗</m:t>
                              </m:r>
                            </m:sub>
                          </m:sSub>
                        </m:e>
                      </m:nary>
                    </m:oMath>
                  </m:oMathPara>
                </a14:m>
                <a:endParaRPr kumimoji="1" lang="en-US" altLang="zh-CN" dirty="0"/>
              </a:p>
              <a:p>
                <a:pPr marL="0" indent="0">
                  <a:buNone/>
                </a:pPr>
                <a:r>
                  <a:rPr kumimoji="1" lang="en-US" altLang="zh-CN" dirty="0"/>
                  <a:t>     is just a mathematical representation of that estimation.</a:t>
                </a:r>
              </a:p>
              <a:p>
                <a:r>
                  <a:rPr kumimoji="1" lang="en-US" altLang="zh-CN" dirty="0"/>
                  <a:t>While delay is updating along the path, the urgency can only be decide when it arrives at the switch. Thus it requires the switch’s computation capability.  </a:t>
                </a:r>
              </a:p>
            </p:txBody>
          </p:sp>
        </mc:Choice>
        <mc:Fallback xmlns="">
          <p:sp>
            <p:nvSpPr>
              <p:cNvPr id="2" name="文本占位符 1">
                <a:extLst>
                  <a:ext uri="{FF2B5EF4-FFF2-40B4-BE49-F238E27FC236}">
                    <a16:creationId xmlns:a16="http://schemas.microsoft.com/office/drawing/2014/main" id="{630D164B-DC09-B046-81A1-AEC1EFACCA24}"/>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1652" t="-12069" r="-751"/>
                </a:stretch>
              </a:blipFill>
            </p:spPr>
            <p:txBody>
              <a:bodyPr/>
              <a:lstStyle/>
              <a:p>
                <a:r>
                  <a:rPr lang="zh-CN" altLang="en-US">
                    <a:noFill/>
                  </a:rPr>
                  <a:t> </a:t>
                </a:r>
              </a:p>
            </p:txBody>
          </p:sp>
        </mc:Fallback>
      </mc:AlternateContent>
      <p:sp>
        <p:nvSpPr>
          <p:cNvPr id="3" name="日期占位符 2">
            <a:extLst>
              <a:ext uri="{FF2B5EF4-FFF2-40B4-BE49-F238E27FC236}">
                <a16:creationId xmlns:a16="http://schemas.microsoft.com/office/drawing/2014/main" id="{58EC63F0-5F64-4542-8B14-1A813D7BBA8B}"/>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E878F1BD-C99D-2546-9E2C-9FFD2A78D460}"/>
              </a:ext>
            </a:extLst>
          </p:cNvPr>
          <p:cNvSpPr>
            <a:spLocks noGrp="1"/>
          </p:cNvSpPr>
          <p:nvPr>
            <p:ph type="sldNum" sz="quarter" idx="16"/>
          </p:nvPr>
        </p:nvSpPr>
        <p:spPr/>
        <p:txBody>
          <a:bodyPr/>
          <a:lstStyle/>
          <a:p>
            <a:fld id="{A3D5D3D8-1F29-B74B-B3A0-A1F2C7DC88AC}" type="slidenum">
              <a:rPr lang="en-US" altLang="en-US" smtClean="0"/>
              <a:pPr/>
              <a:t>26</a:t>
            </a:fld>
            <a:endParaRPr lang="en-US" altLang="en-US"/>
          </a:p>
        </p:txBody>
      </p:sp>
      <p:sp>
        <p:nvSpPr>
          <p:cNvPr id="5" name="文本占位符 4">
            <a:extLst>
              <a:ext uri="{FF2B5EF4-FFF2-40B4-BE49-F238E27FC236}">
                <a16:creationId xmlns:a16="http://schemas.microsoft.com/office/drawing/2014/main" id="{3187208F-872A-6540-966C-7BCAAB5ABA75}"/>
              </a:ext>
            </a:extLst>
          </p:cNvPr>
          <p:cNvSpPr>
            <a:spLocks noGrp="1"/>
          </p:cNvSpPr>
          <p:nvPr>
            <p:ph type="body" sz="quarter" idx="13"/>
          </p:nvPr>
        </p:nvSpPr>
        <p:spPr/>
        <p:txBody>
          <a:bodyPr/>
          <a:lstStyle/>
          <a:p>
            <a:r>
              <a:rPr kumimoji="1" lang="en-US" altLang="zh-CN" dirty="0"/>
              <a:t>Deadline Aware Scheduling</a:t>
            </a:r>
            <a:endParaRPr kumimoji="1" lang="zh-CN" altLang="en-US" dirty="0"/>
          </a:p>
        </p:txBody>
      </p:sp>
    </p:spTree>
    <p:extLst>
      <p:ext uri="{BB962C8B-B14F-4D97-AF65-F5344CB8AC3E}">
        <p14:creationId xmlns:p14="http://schemas.microsoft.com/office/powerpoint/2010/main" val="1440209302"/>
      </p:ext>
    </p:extLst>
  </p:cSld>
  <p:clrMapOvr>
    <a:masterClrMapping/>
  </p:clrMapOvr>
  <mc:AlternateContent xmlns:mc="http://schemas.openxmlformats.org/markup-compatibility/2006" xmlns:p14="http://schemas.microsoft.com/office/powerpoint/2010/main">
    <mc:Choice Requires="p14">
      <p:transition spd="slow" p14:dur="2000" advTm="82106"/>
    </mc:Choice>
    <mc:Fallback xmlns="">
      <p:transition spd="slow" advTm="8210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3825F1-06CE-194F-944F-984204A6E5A0}"/>
              </a:ext>
            </a:extLst>
          </p:cNvPr>
          <p:cNvSpPr>
            <a:spLocks noGrp="1"/>
          </p:cNvSpPr>
          <p:nvPr>
            <p:ph type="body" sz="quarter" idx="12"/>
          </p:nvPr>
        </p:nvSpPr>
        <p:spPr/>
        <p:txBody>
          <a:bodyPr/>
          <a:lstStyle/>
          <a:p>
            <a:r>
              <a:rPr lang="en-US" altLang="zh-CN" dirty="0"/>
              <a:t>Implementation and Evaluation</a:t>
            </a:r>
          </a:p>
          <a:p>
            <a:pPr lvl="1"/>
            <a:r>
              <a:rPr kumimoji="1" lang="en-US" altLang="zh-CN" dirty="0"/>
              <a:t> Implementation</a:t>
            </a:r>
          </a:p>
          <a:p>
            <a:pPr lvl="2"/>
            <a:r>
              <a:rPr kumimoji="1" lang="en-US" altLang="zh-CN" dirty="0"/>
              <a:t> To evaluate the performance of DAS, we implement DAS in ns-3, and build an echo-ping application to test several metrics.</a:t>
            </a:r>
          </a:p>
          <a:p>
            <a:pPr lvl="2"/>
            <a:r>
              <a:rPr kumimoji="1" lang="en-US" altLang="zh-CN" dirty="0"/>
              <a:t> The echo-ping application inherits typical Linux socket parameters setting, using TCP Cubic as the congestion control algorithm. </a:t>
            </a:r>
          </a:p>
          <a:p>
            <a:pPr lvl="2"/>
            <a:r>
              <a:rPr kumimoji="1" lang="en-US" altLang="zh-CN" dirty="0"/>
              <a:t> We use a TCP option field to indicate the usage of DAS. Once an INT header is received, the receiver will attach it to the ACK packet and send it back to the sender. </a:t>
            </a:r>
          </a:p>
        </p:txBody>
      </p:sp>
      <p:sp>
        <p:nvSpPr>
          <p:cNvPr id="3" name="日期占位符 2">
            <a:extLst>
              <a:ext uri="{FF2B5EF4-FFF2-40B4-BE49-F238E27FC236}">
                <a16:creationId xmlns:a16="http://schemas.microsoft.com/office/drawing/2014/main" id="{9AF49076-DEBC-A34A-A8B6-8B94DF437478}"/>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5BABB49B-5EAB-3E46-ACC3-22E54468F89B}"/>
              </a:ext>
            </a:extLst>
          </p:cNvPr>
          <p:cNvSpPr>
            <a:spLocks noGrp="1"/>
          </p:cNvSpPr>
          <p:nvPr>
            <p:ph type="sldNum" sz="quarter" idx="16"/>
          </p:nvPr>
        </p:nvSpPr>
        <p:spPr/>
        <p:txBody>
          <a:bodyPr/>
          <a:lstStyle/>
          <a:p>
            <a:fld id="{A3D5D3D8-1F29-B74B-B3A0-A1F2C7DC88AC}" type="slidenum">
              <a:rPr lang="en-US" altLang="en-US" smtClean="0"/>
              <a:pPr/>
              <a:t>27</a:t>
            </a:fld>
            <a:endParaRPr lang="en-US" altLang="en-US"/>
          </a:p>
        </p:txBody>
      </p:sp>
      <p:sp>
        <p:nvSpPr>
          <p:cNvPr id="5" name="文本占位符 4">
            <a:extLst>
              <a:ext uri="{FF2B5EF4-FFF2-40B4-BE49-F238E27FC236}">
                <a16:creationId xmlns:a16="http://schemas.microsoft.com/office/drawing/2014/main" id="{C273D7A6-1A7E-934D-B5F8-CDF95B9F9D1D}"/>
              </a:ext>
            </a:extLst>
          </p:cNvPr>
          <p:cNvSpPr>
            <a:spLocks noGrp="1"/>
          </p:cNvSpPr>
          <p:nvPr>
            <p:ph type="body" sz="quarter" idx="13"/>
          </p:nvPr>
        </p:nvSpPr>
        <p:spPr/>
        <p:txBody>
          <a:bodyPr/>
          <a:lstStyle/>
          <a:p>
            <a:r>
              <a:rPr kumimoji="1" lang="en-US" altLang="zh-CN" dirty="0"/>
              <a:t>Implementation and Evaluation</a:t>
            </a:r>
            <a:endParaRPr kumimoji="1" lang="zh-CN" altLang="en-US" dirty="0"/>
          </a:p>
        </p:txBody>
      </p:sp>
    </p:spTree>
    <p:extLst>
      <p:ext uri="{BB962C8B-B14F-4D97-AF65-F5344CB8AC3E}">
        <p14:creationId xmlns:p14="http://schemas.microsoft.com/office/powerpoint/2010/main" val="1328133156"/>
      </p:ext>
    </p:extLst>
  </p:cSld>
  <p:clrMapOvr>
    <a:masterClrMapping/>
  </p:clrMapOvr>
  <mc:AlternateContent xmlns:mc="http://schemas.openxmlformats.org/markup-compatibility/2006" xmlns:p14="http://schemas.microsoft.com/office/powerpoint/2010/main">
    <mc:Choice Requires="p14">
      <p:transition spd="slow" p14:dur="2000" advTm="53912"/>
    </mc:Choice>
    <mc:Fallback xmlns="">
      <p:transition spd="slow" advTm="5391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874B47-27D8-8D40-B4AD-F77F07B5084D}"/>
              </a:ext>
            </a:extLst>
          </p:cNvPr>
          <p:cNvSpPr>
            <a:spLocks noGrp="1"/>
          </p:cNvSpPr>
          <p:nvPr>
            <p:ph type="body" sz="quarter" idx="12"/>
          </p:nvPr>
        </p:nvSpPr>
        <p:spPr/>
        <p:txBody>
          <a:bodyPr/>
          <a:lstStyle/>
          <a:p>
            <a:r>
              <a:rPr kumimoji="1" lang="en-US" altLang="zh-CN" dirty="0"/>
              <a:t>Evaluation</a:t>
            </a:r>
          </a:p>
          <a:p>
            <a:pPr lvl="1"/>
            <a:r>
              <a:rPr kumimoji="1" lang="en-US" altLang="zh-CN" dirty="0"/>
              <a:t>  Metrics we use in evaluation:</a:t>
            </a:r>
          </a:p>
          <a:p>
            <a:pPr marL="457200" lvl="1" indent="0">
              <a:buNone/>
            </a:pPr>
            <a:endParaRPr kumimoji="1" lang="en-US" altLang="zh-CN" dirty="0"/>
          </a:p>
          <a:p>
            <a:pPr lvl="2"/>
            <a:r>
              <a:rPr kumimoji="1" lang="en-US" altLang="zh-CN" dirty="0"/>
              <a:t>Percent of flows met the deadline: This metric is commonly used in D3, D</a:t>
            </a:r>
            <a:r>
              <a:rPr kumimoji="1" lang="en-US" altLang="zh-CN" baseline="30000" dirty="0"/>
              <a:t>2</a:t>
            </a:r>
            <a:r>
              <a:rPr kumimoji="1" lang="en-US" altLang="zh-CN" dirty="0"/>
              <a:t>TCP, PDQ and other deadline-aware schemes.</a:t>
            </a:r>
          </a:p>
          <a:p>
            <a:pPr lvl="2"/>
            <a:endParaRPr kumimoji="1" lang="en-US" altLang="zh-CN" dirty="0"/>
          </a:p>
          <a:p>
            <a:pPr lvl="2"/>
            <a:r>
              <a:rPr kumimoji="1" lang="en-US" altLang="zh-CN" dirty="0"/>
              <a:t>Throughput while &gt;99% of flows that met the deadline: This metric can reflect the capacity for the network while ensuring most of the flows to meet the deadline.</a:t>
            </a:r>
            <a:endParaRPr kumimoji="1" lang="zh-CN" altLang="en-US" dirty="0"/>
          </a:p>
        </p:txBody>
      </p:sp>
      <p:sp>
        <p:nvSpPr>
          <p:cNvPr id="3" name="日期占位符 2">
            <a:extLst>
              <a:ext uri="{FF2B5EF4-FFF2-40B4-BE49-F238E27FC236}">
                <a16:creationId xmlns:a16="http://schemas.microsoft.com/office/drawing/2014/main" id="{2521553B-0150-7D48-8BCE-799A11A474AC}"/>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CE7A25B0-D9A0-F943-9EDA-7A521067CE43}"/>
              </a:ext>
            </a:extLst>
          </p:cNvPr>
          <p:cNvSpPr>
            <a:spLocks noGrp="1"/>
          </p:cNvSpPr>
          <p:nvPr>
            <p:ph type="sldNum" sz="quarter" idx="16"/>
          </p:nvPr>
        </p:nvSpPr>
        <p:spPr/>
        <p:txBody>
          <a:bodyPr/>
          <a:lstStyle/>
          <a:p>
            <a:fld id="{A3D5D3D8-1F29-B74B-B3A0-A1F2C7DC88AC}" type="slidenum">
              <a:rPr lang="en-US" altLang="en-US" smtClean="0"/>
              <a:pPr/>
              <a:t>28</a:t>
            </a:fld>
            <a:endParaRPr lang="en-US" altLang="en-US" dirty="0"/>
          </a:p>
        </p:txBody>
      </p:sp>
      <p:sp>
        <p:nvSpPr>
          <p:cNvPr id="5" name="文本占位符 4">
            <a:extLst>
              <a:ext uri="{FF2B5EF4-FFF2-40B4-BE49-F238E27FC236}">
                <a16:creationId xmlns:a16="http://schemas.microsoft.com/office/drawing/2014/main" id="{7D1FB995-CF2F-8440-BAE8-D8A5C7DBE47A}"/>
              </a:ext>
            </a:extLst>
          </p:cNvPr>
          <p:cNvSpPr>
            <a:spLocks noGrp="1"/>
          </p:cNvSpPr>
          <p:nvPr>
            <p:ph type="body" sz="quarter" idx="13"/>
          </p:nvPr>
        </p:nvSpPr>
        <p:spPr/>
        <p:txBody>
          <a:bodyPr/>
          <a:lstStyle/>
          <a:p>
            <a:endParaRPr kumimoji="1" lang="zh-CN" altLang="en-US"/>
          </a:p>
        </p:txBody>
      </p:sp>
    </p:spTree>
    <p:extLst>
      <p:ext uri="{BB962C8B-B14F-4D97-AF65-F5344CB8AC3E}">
        <p14:creationId xmlns:p14="http://schemas.microsoft.com/office/powerpoint/2010/main" val="3664943813"/>
      </p:ext>
    </p:extLst>
  </p:cSld>
  <p:clrMapOvr>
    <a:masterClrMapping/>
  </p:clrMapOvr>
  <mc:AlternateContent xmlns:mc="http://schemas.openxmlformats.org/markup-compatibility/2006" xmlns:p14="http://schemas.microsoft.com/office/powerpoint/2010/main">
    <mc:Choice Requires="p14">
      <p:transition spd="slow" p14:dur="2000" advTm="110383"/>
    </mc:Choice>
    <mc:Fallback xmlns="">
      <p:transition spd="slow" advTm="11038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69D9FA0-FB63-2E44-8615-C4EA4149CAAA}"/>
              </a:ext>
            </a:extLst>
          </p:cNvPr>
          <p:cNvSpPr>
            <a:spLocks noGrp="1"/>
          </p:cNvSpPr>
          <p:nvPr>
            <p:ph type="body" sz="quarter" idx="12"/>
          </p:nvPr>
        </p:nvSpPr>
        <p:spPr/>
        <p:txBody>
          <a:bodyPr/>
          <a:lstStyle/>
          <a:p>
            <a:r>
              <a:rPr kumimoji="1" lang="en-US" altLang="zh-CN" dirty="0"/>
              <a:t> To simulate the performance in the real scenario, we evaluate the performance in Fat Tree topology with 8 fabric switches in the core switch and 25 hosts under each </a:t>
            </a:r>
            <a:r>
              <a:rPr kumimoji="1" lang="en-US" altLang="zh-CN" dirty="0" err="1"/>
              <a:t>ToR</a:t>
            </a:r>
            <a:r>
              <a:rPr kumimoji="1" lang="en-US" altLang="zh-CN" dirty="0"/>
              <a:t> switch. That is, 8 core switches, 32 aggregate switches and edge switches and 800 hosts in total. </a:t>
            </a:r>
          </a:p>
          <a:p>
            <a:r>
              <a:rPr kumimoji="1" lang="en-US" altLang="zh-CN" dirty="0"/>
              <a:t>The bandwidth between switches is 400 Gbps, and the bandwidth between switch to host is 100 Gbps. The link delay is 1 us, which makes the maximum RTT 12 us. </a:t>
            </a:r>
          </a:p>
          <a:p>
            <a:r>
              <a:rPr kumimoji="1" lang="en-US" altLang="zh-CN" dirty="0"/>
              <a:t>All switches have buffer size 32 MB.</a:t>
            </a:r>
          </a:p>
          <a:p>
            <a:endParaRPr kumimoji="1" lang="en-US" altLang="zh-CN" dirty="0"/>
          </a:p>
        </p:txBody>
      </p:sp>
      <p:sp>
        <p:nvSpPr>
          <p:cNvPr id="3" name="日期占位符 2">
            <a:extLst>
              <a:ext uri="{FF2B5EF4-FFF2-40B4-BE49-F238E27FC236}">
                <a16:creationId xmlns:a16="http://schemas.microsoft.com/office/drawing/2014/main" id="{35C5CECA-E63B-5948-9753-83D0CEBB0F4C}"/>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A8C31C49-8694-A449-8B16-E31645415F04}"/>
              </a:ext>
            </a:extLst>
          </p:cNvPr>
          <p:cNvSpPr>
            <a:spLocks noGrp="1"/>
          </p:cNvSpPr>
          <p:nvPr>
            <p:ph type="sldNum" sz="quarter" idx="16"/>
          </p:nvPr>
        </p:nvSpPr>
        <p:spPr/>
        <p:txBody>
          <a:bodyPr/>
          <a:lstStyle/>
          <a:p>
            <a:fld id="{A3D5D3D8-1F29-B74B-B3A0-A1F2C7DC88AC}" type="slidenum">
              <a:rPr lang="en-US" altLang="en-US" smtClean="0"/>
              <a:pPr/>
              <a:t>29</a:t>
            </a:fld>
            <a:endParaRPr lang="en-US" altLang="en-US"/>
          </a:p>
        </p:txBody>
      </p:sp>
      <p:sp>
        <p:nvSpPr>
          <p:cNvPr id="5" name="文本占位符 4">
            <a:extLst>
              <a:ext uri="{FF2B5EF4-FFF2-40B4-BE49-F238E27FC236}">
                <a16:creationId xmlns:a16="http://schemas.microsoft.com/office/drawing/2014/main" id="{0136058B-79F1-3D4E-B99F-79E9799C36D4}"/>
              </a:ext>
            </a:extLst>
          </p:cNvPr>
          <p:cNvSpPr>
            <a:spLocks noGrp="1"/>
          </p:cNvSpPr>
          <p:nvPr>
            <p:ph type="body" sz="quarter" idx="13"/>
          </p:nvPr>
        </p:nvSpPr>
        <p:spPr/>
        <p:txBody>
          <a:bodyPr/>
          <a:lstStyle/>
          <a:p>
            <a:endParaRPr kumimoji="1" lang="zh-CN" altLang="en-US"/>
          </a:p>
        </p:txBody>
      </p:sp>
    </p:spTree>
    <p:extLst>
      <p:ext uri="{BB962C8B-B14F-4D97-AF65-F5344CB8AC3E}">
        <p14:creationId xmlns:p14="http://schemas.microsoft.com/office/powerpoint/2010/main" val="2362321344"/>
      </p:ext>
    </p:extLst>
  </p:cSld>
  <p:clrMapOvr>
    <a:masterClrMapping/>
  </p:clrMapOvr>
  <mc:AlternateContent xmlns:mc="http://schemas.openxmlformats.org/markup-compatibility/2006" xmlns:p14="http://schemas.microsoft.com/office/powerpoint/2010/main">
    <mc:Choice Requires="p14">
      <p:transition spd="slow" p14:dur="2000" advTm="64955"/>
    </mc:Choice>
    <mc:Fallback xmlns="">
      <p:transition spd="slow" advTm="6495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F680DAC-10F6-4445-884C-5382394D519C}"/>
              </a:ext>
            </a:extLst>
          </p:cNvPr>
          <p:cNvSpPr>
            <a:spLocks noGrp="1"/>
          </p:cNvSpPr>
          <p:nvPr>
            <p:ph type="body" sz="quarter" idx="12"/>
          </p:nvPr>
        </p:nvSpPr>
        <p:spPr/>
        <p:txBody>
          <a:bodyPr/>
          <a:lstStyle/>
          <a:p>
            <a:r>
              <a:rPr kumimoji="1" lang="en-US" altLang="zh-CN" dirty="0"/>
              <a:t>Introduction</a:t>
            </a:r>
          </a:p>
          <a:p>
            <a:pPr lvl="1"/>
            <a:r>
              <a:rPr kumimoji="1" lang="en-US" altLang="zh-CN" dirty="0"/>
              <a:t>The development of Online Data-Intensive(OLDI) applications and other distributed cloud computing applications have imposed constrain on the network flow that it has to complete within a specific deadline to be useful.</a:t>
            </a:r>
          </a:p>
        </p:txBody>
      </p:sp>
      <p:sp>
        <p:nvSpPr>
          <p:cNvPr id="3" name="日期占位符 2">
            <a:extLst>
              <a:ext uri="{FF2B5EF4-FFF2-40B4-BE49-F238E27FC236}">
                <a16:creationId xmlns:a16="http://schemas.microsoft.com/office/drawing/2014/main" id="{61FB3510-2A2E-CB47-9061-DC286FBD46F6}"/>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1AEAD715-A2A1-0643-AAD2-B04ACDED2C49}"/>
              </a:ext>
            </a:extLst>
          </p:cNvPr>
          <p:cNvSpPr>
            <a:spLocks noGrp="1"/>
          </p:cNvSpPr>
          <p:nvPr>
            <p:ph type="sldNum" sz="quarter" idx="16"/>
          </p:nvPr>
        </p:nvSpPr>
        <p:spPr/>
        <p:txBody>
          <a:bodyPr/>
          <a:lstStyle/>
          <a:p>
            <a:fld id="{A3D5D3D8-1F29-B74B-B3A0-A1F2C7DC88AC}" type="slidenum">
              <a:rPr lang="en-US" altLang="en-US" smtClean="0"/>
              <a:pPr/>
              <a:t>3</a:t>
            </a:fld>
            <a:endParaRPr lang="en-US" altLang="en-US"/>
          </a:p>
        </p:txBody>
      </p:sp>
      <p:sp>
        <p:nvSpPr>
          <p:cNvPr id="5" name="文本占位符 4">
            <a:extLst>
              <a:ext uri="{FF2B5EF4-FFF2-40B4-BE49-F238E27FC236}">
                <a16:creationId xmlns:a16="http://schemas.microsoft.com/office/drawing/2014/main" id="{F25F3D92-AED3-2746-800F-8CA3BCEC2DCB}"/>
              </a:ext>
            </a:extLst>
          </p:cNvPr>
          <p:cNvSpPr>
            <a:spLocks noGrp="1"/>
          </p:cNvSpPr>
          <p:nvPr>
            <p:ph type="body" sz="quarter" idx="13"/>
          </p:nvPr>
        </p:nvSpPr>
        <p:spPr/>
        <p:txBody>
          <a:bodyPr/>
          <a:lstStyle/>
          <a:p>
            <a:endParaRPr kumimoji="1" lang="zh-CN" altLang="en-US"/>
          </a:p>
        </p:txBody>
      </p:sp>
      <p:pic>
        <p:nvPicPr>
          <p:cNvPr id="6" name="Picture 4" descr="C:\Users\ecoffey\AppData\Local\Temp\Rar$DRa0.400\30009_Device_cloud_white_default_256.png">
            <a:extLst>
              <a:ext uri="{FF2B5EF4-FFF2-40B4-BE49-F238E27FC236}">
                <a16:creationId xmlns:a16="http://schemas.microsoft.com/office/drawing/2014/main" id="{6AB765CA-DA5A-DA46-A3F2-D99C22BE3A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602" y="2498502"/>
            <a:ext cx="1419824" cy="14198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C:\Users\ecoffey\AppData\Local\Temp\Rar$DRa0.934\30010_Device_cluster_controller_default_256.png">
            <a:extLst>
              <a:ext uri="{FF2B5EF4-FFF2-40B4-BE49-F238E27FC236}">
                <a16:creationId xmlns:a16="http://schemas.microsoft.com/office/drawing/2014/main" id="{4AB78E83-D26D-744D-B7DB-8ED1F2C30B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290" y="3373602"/>
            <a:ext cx="1419824" cy="14198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6" descr="C:\Users\ecoffey\AppData\Local\Temp\Rar$DRa0.934\30010_Device_cluster_controller_unreachable_256.png">
            <a:extLst>
              <a:ext uri="{FF2B5EF4-FFF2-40B4-BE49-F238E27FC236}">
                <a16:creationId xmlns:a16="http://schemas.microsoft.com/office/drawing/2014/main" id="{70A07CB7-906F-F943-9CB5-BBF5138877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2079" y="3373602"/>
            <a:ext cx="1419824" cy="141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952485"/>
      </p:ext>
    </p:extLst>
  </p:cSld>
  <p:clrMapOvr>
    <a:masterClrMapping/>
  </p:clrMapOvr>
  <mc:AlternateContent xmlns:mc="http://schemas.openxmlformats.org/markup-compatibility/2006" xmlns:p14="http://schemas.microsoft.com/office/powerpoint/2010/main">
    <mc:Choice Requires="p14">
      <p:transition spd="slow" p14:dur="2000" advTm="38303"/>
    </mc:Choice>
    <mc:Fallback xmlns="">
      <p:transition spd="slow" advTm="3830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8A4A228-9047-7F46-AA15-FE1AF099A9B6}"/>
              </a:ext>
            </a:extLst>
          </p:cNvPr>
          <p:cNvSpPr>
            <a:spLocks noGrp="1"/>
          </p:cNvSpPr>
          <p:nvPr>
            <p:ph type="body" sz="quarter" idx="12"/>
          </p:nvPr>
        </p:nvSpPr>
        <p:spPr>
          <a:xfrm>
            <a:off x="368136" y="796413"/>
            <a:ext cx="8449210" cy="3918462"/>
          </a:xfrm>
        </p:spPr>
        <p:txBody>
          <a:bodyPr/>
          <a:lstStyle/>
          <a:p>
            <a:r>
              <a:rPr kumimoji="1" lang="en-US" altLang="zh-CN" dirty="0"/>
              <a:t>Large Scale Fat Tree Simulation</a:t>
            </a:r>
            <a:endParaRPr kumimoji="1" lang="zh-CN" altLang="en-US" dirty="0"/>
          </a:p>
        </p:txBody>
      </p:sp>
      <p:sp>
        <p:nvSpPr>
          <p:cNvPr id="3" name="日期占位符 2">
            <a:extLst>
              <a:ext uri="{FF2B5EF4-FFF2-40B4-BE49-F238E27FC236}">
                <a16:creationId xmlns:a16="http://schemas.microsoft.com/office/drawing/2014/main" id="{B08DA374-5E22-5E4C-925E-5A5B9FBBF26C}"/>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1F76C32A-66CC-0F41-80B2-7BE52340D25D}"/>
              </a:ext>
            </a:extLst>
          </p:cNvPr>
          <p:cNvSpPr>
            <a:spLocks noGrp="1"/>
          </p:cNvSpPr>
          <p:nvPr>
            <p:ph type="sldNum" sz="quarter" idx="16"/>
          </p:nvPr>
        </p:nvSpPr>
        <p:spPr/>
        <p:txBody>
          <a:bodyPr/>
          <a:lstStyle/>
          <a:p>
            <a:fld id="{A3D5D3D8-1F29-B74B-B3A0-A1F2C7DC88AC}" type="slidenum">
              <a:rPr lang="en-US" altLang="en-US" smtClean="0"/>
              <a:pPr/>
              <a:t>30</a:t>
            </a:fld>
            <a:endParaRPr lang="en-US" altLang="en-US"/>
          </a:p>
        </p:txBody>
      </p:sp>
      <p:sp>
        <p:nvSpPr>
          <p:cNvPr id="5" name="文本占位符 4">
            <a:extLst>
              <a:ext uri="{FF2B5EF4-FFF2-40B4-BE49-F238E27FC236}">
                <a16:creationId xmlns:a16="http://schemas.microsoft.com/office/drawing/2014/main" id="{C1454DDC-8FD0-C146-8741-608D1059B578}"/>
              </a:ext>
            </a:extLst>
          </p:cNvPr>
          <p:cNvSpPr>
            <a:spLocks noGrp="1"/>
          </p:cNvSpPr>
          <p:nvPr>
            <p:ph type="body" sz="quarter" idx="13"/>
          </p:nvPr>
        </p:nvSpPr>
        <p:spPr/>
        <p:txBody>
          <a:bodyPr/>
          <a:lstStyle/>
          <a:p>
            <a:endParaRPr kumimoji="1" lang="zh-CN" altLang="en-US"/>
          </a:p>
        </p:txBody>
      </p:sp>
      <p:pic>
        <p:nvPicPr>
          <p:cNvPr id="9" name="图片 8">
            <a:extLst>
              <a:ext uri="{FF2B5EF4-FFF2-40B4-BE49-F238E27FC236}">
                <a16:creationId xmlns:a16="http://schemas.microsoft.com/office/drawing/2014/main" id="{1EBAE95C-2531-7F40-B81A-B704EEE8590E}"/>
              </a:ext>
            </a:extLst>
          </p:cNvPr>
          <p:cNvPicPr>
            <a:picLocks noChangeAspect="1"/>
          </p:cNvPicPr>
          <p:nvPr/>
        </p:nvPicPr>
        <p:blipFill>
          <a:blip r:embed="rId3"/>
          <a:stretch>
            <a:fillRect/>
          </a:stretch>
        </p:blipFill>
        <p:spPr>
          <a:xfrm>
            <a:off x="796412" y="1255252"/>
            <a:ext cx="7193047" cy="3786648"/>
          </a:xfrm>
          <a:prstGeom prst="rect">
            <a:avLst/>
          </a:prstGeom>
        </p:spPr>
      </p:pic>
    </p:spTree>
    <p:extLst>
      <p:ext uri="{BB962C8B-B14F-4D97-AF65-F5344CB8AC3E}">
        <p14:creationId xmlns:p14="http://schemas.microsoft.com/office/powerpoint/2010/main" val="2480834965"/>
      </p:ext>
    </p:extLst>
  </p:cSld>
  <p:clrMapOvr>
    <a:masterClrMapping/>
  </p:clrMapOvr>
  <mc:AlternateContent xmlns:mc="http://schemas.openxmlformats.org/markup-compatibility/2006" xmlns:p14="http://schemas.microsoft.com/office/powerpoint/2010/main">
    <mc:Choice Requires="p14">
      <p:transition spd="slow" p14:dur="2000" advTm="40183"/>
    </mc:Choice>
    <mc:Fallback xmlns="">
      <p:transition spd="slow" advTm="40183"/>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6CEDDAC-AA4D-4F41-8019-EAC79D3A38F8}"/>
              </a:ext>
            </a:extLst>
          </p:cNvPr>
          <p:cNvSpPr>
            <a:spLocks noGrp="1"/>
          </p:cNvSpPr>
          <p:nvPr>
            <p:ph type="body" sz="quarter" idx="12"/>
          </p:nvPr>
        </p:nvSpPr>
        <p:spPr/>
        <p:txBody>
          <a:bodyPr/>
          <a:lstStyle/>
          <a:p>
            <a:r>
              <a:rPr kumimoji="1" lang="en-US" altLang="zh-CN" dirty="0"/>
              <a:t>For traffic generation, we randomly generate 2 kinds of flows, deadline-aware flows and deadline-agnostic flows.</a:t>
            </a:r>
          </a:p>
          <a:p>
            <a:r>
              <a:rPr kumimoji="1" lang="en-US" altLang="zh-CN" dirty="0"/>
              <a:t>For deadline-aware flow, flow size uniformly ranges from 2 KB to 198 KB. For deadline agnostic flows, flow size are also uniformly drawn from 100 KB to 1000 KB.</a:t>
            </a:r>
          </a:p>
          <a:p>
            <a:r>
              <a:rPr kumimoji="1" lang="en-US" altLang="zh-CN" dirty="0"/>
              <a:t>Flow deadlines are exponentially drawn with mean value 3ms with at least 0.5ms bounded. </a:t>
            </a:r>
            <a:endParaRPr kumimoji="1" lang="zh-CN" altLang="en-US" dirty="0"/>
          </a:p>
        </p:txBody>
      </p:sp>
      <p:sp>
        <p:nvSpPr>
          <p:cNvPr id="3" name="日期占位符 2">
            <a:extLst>
              <a:ext uri="{FF2B5EF4-FFF2-40B4-BE49-F238E27FC236}">
                <a16:creationId xmlns:a16="http://schemas.microsoft.com/office/drawing/2014/main" id="{3A89DC16-99A6-6446-B7C9-28F545DB92CC}"/>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D7DA3F9E-7448-C547-8765-522C31DDDAEA}"/>
              </a:ext>
            </a:extLst>
          </p:cNvPr>
          <p:cNvSpPr>
            <a:spLocks noGrp="1"/>
          </p:cNvSpPr>
          <p:nvPr>
            <p:ph type="sldNum" sz="quarter" idx="16"/>
          </p:nvPr>
        </p:nvSpPr>
        <p:spPr/>
        <p:txBody>
          <a:bodyPr/>
          <a:lstStyle/>
          <a:p>
            <a:fld id="{A3D5D3D8-1F29-B74B-B3A0-A1F2C7DC88AC}" type="slidenum">
              <a:rPr lang="en-US" altLang="en-US" smtClean="0"/>
              <a:pPr/>
              <a:t>31</a:t>
            </a:fld>
            <a:endParaRPr lang="en-US" altLang="en-US"/>
          </a:p>
        </p:txBody>
      </p:sp>
      <p:sp>
        <p:nvSpPr>
          <p:cNvPr id="5" name="文本占位符 4">
            <a:extLst>
              <a:ext uri="{FF2B5EF4-FFF2-40B4-BE49-F238E27FC236}">
                <a16:creationId xmlns:a16="http://schemas.microsoft.com/office/drawing/2014/main" id="{E597A8EE-F48C-F94E-AC7E-18155EAE4D2C}"/>
              </a:ext>
            </a:extLst>
          </p:cNvPr>
          <p:cNvSpPr>
            <a:spLocks noGrp="1"/>
          </p:cNvSpPr>
          <p:nvPr>
            <p:ph type="body" sz="quarter" idx="13"/>
          </p:nvPr>
        </p:nvSpPr>
        <p:spPr/>
        <p:txBody>
          <a:bodyPr/>
          <a:lstStyle/>
          <a:p>
            <a:r>
              <a:rPr kumimoji="1" lang="en-US" altLang="zh-CN" dirty="0"/>
              <a:t>Fat Tree Simulation</a:t>
            </a:r>
            <a:endParaRPr kumimoji="1" lang="zh-CN" altLang="en-US" dirty="0"/>
          </a:p>
        </p:txBody>
      </p:sp>
    </p:spTree>
    <p:extLst>
      <p:ext uri="{BB962C8B-B14F-4D97-AF65-F5344CB8AC3E}">
        <p14:creationId xmlns:p14="http://schemas.microsoft.com/office/powerpoint/2010/main" val="3205898024"/>
      </p:ext>
    </p:extLst>
  </p:cSld>
  <p:clrMapOvr>
    <a:masterClrMapping/>
  </p:clrMapOvr>
  <mc:AlternateContent xmlns:mc="http://schemas.openxmlformats.org/markup-compatibility/2006" xmlns:p14="http://schemas.microsoft.com/office/powerpoint/2010/main">
    <mc:Choice Requires="p14">
      <p:transition spd="slow" p14:dur="2000" advTm="33384"/>
    </mc:Choice>
    <mc:Fallback xmlns="">
      <p:transition spd="slow" advTm="33384"/>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9C9698-59E6-F247-A4BD-42C276FACB21}"/>
              </a:ext>
            </a:extLst>
          </p:cNvPr>
          <p:cNvSpPr>
            <a:spLocks noGrp="1"/>
          </p:cNvSpPr>
          <p:nvPr>
            <p:ph type="body" sz="quarter" idx="12"/>
          </p:nvPr>
        </p:nvSpPr>
        <p:spPr>
          <a:xfrm>
            <a:off x="368136" y="1045029"/>
            <a:ext cx="3849903" cy="3669846"/>
          </a:xfrm>
        </p:spPr>
        <p:txBody>
          <a:bodyPr/>
          <a:lstStyle/>
          <a:p>
            <a:endParaRPr kumimoji="1" lang="en-US" altLang="zh-CN" dirty="0"/>
          </a:p>
          <a:p>
            <a:r>
              <a:rPr kumimoji="1" lang="en-US" altLang="zh-CN" dirty="0"/>
              <a:t>We compare DAS with EDF in terms of number of flows meet the deadline. </a:t>
            </a:r>
          </a:p>
          <a:p>
            <a:r>
              <a:rPr kumimoji="1" lang="en-US" altLang="zh-CN" dirty="0"/>
              <a:t>However, DAS failed to reach the expected performance. It degrades drastically when we increase the number of flows in the network.</a:t>
            </a:r>
          </a:p>
          <a:p>
            <a:endParaRPr kumimoji="1" lang="en-US" altLang="zh-CN" dirty="0"/>
          </a:p>
        </p:txBody>
      </p:sp>
      <p:sp>
        <p:nvSpPr>
          <p:cNvPr id="3" name="日期占位符 2">
            <a:extLst>
              <a:ext uri="{FF2B5EF4-FFF2-40B4-BE49-F238E27FC236}">
                <a16:creationId xmlns:a16="http://schemas.microsoft.com/office/drawing/2014/main" id="{6E405B94-617F-2E43-9CB0-A0615E0D7BA2}"/>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C4C9E954-72BA-7E4F-9133-BC4E11EF2B3B}"/>
              </a:ext>
            </a:extLst>
          </p:cNvPr>
          <p:cNvSpPr>
            <a:spLocks noGrp="1"/>
          </p:cNvSpPr>
          <p:nvPr>
            <p:ph type="sldNum" sz="quarter" idx="16"/>
          </p:nvPr>
        </p:nvSpPr>
        <p:spPr/>
        <p:txBody>
          <a:bodyPr/>
          <a:lstStyle/>
          <a:p>
            <a:fld id="{A3D5D3D8-1F29-B74B-B3A0-A1F2C7DC88AC}" type="slidenum">
              <a:rPr lang="en-US" altLang="en-US" smtClean="0"/>
              <a:pPr/>
              <a:t>32</a:t>
            </a:fld>
            <a:endParaRPr lang="en-US" altLang="en-US"/>
          </a:p>
        </p:txBody>
      </p:sp>
      <p:sp>
        <p:nvSpPr>
          <p:cNvPr id="5" name="文本占位符 4">
            <a:extLst>
              <a:ext uri="{FF2B5EF4-FFF2-40B4-BE49-F238E27FC236}">
                <a16:creationId xmlns:a16="http://schemas.microsoft.com/office/drawing/2014/main" id="{4A17B984-9D65-FD46-B15B-07D0F2664679}"/>
              </a:ext>
            </a:extLst>
          </p:cNvPr>
          <p:cNvSpPr>
            <a:spLocks noGrp="1"/>
          </p:cNvSpPr>
          <p:nvPr>
            <p:ph type="body" sz="quarter" idx="13"/>
          </p:nvPr>
        </p:nvSpPr>
        <p:spPr/>
        <p:txBody>
          <a:bodyPr/>
          <a:lstStyle/>
          <a:p>
            <a:endParaRPr kumimoji="1" lang="zh-CN" altLang="en-US"/>
          </a:p>
        </p:txBody>
      </p:sp>
      <p:pic>
        <p:nvPicPr>
          <p:cNvPr id="7" name="图片 6">
            <a:extLst>
              <a:ext uri="{FF2B5EF4-FFF2-40B4-BE49-F238E27FC236}">
                <a16:creationId xmlns:a16="http://schemas.microsoft.com/office/drawing/2014/main" id="{A89E44E6-D1D1-5E4A-B738-9CE52EDFA17D}"/>
              </a:ext>
            </a:extLst>
          </p:cNvPr>
          <p:cNvPicPr>
            <a:picLocks noChangeAspect="1"/>
          </p:cNvPicPr>
          <p:nvPr/>
        </p:nvPicPr>
        <p:blipFill>
          <a:blip r:embed="rId2"/>
          <a:stretch>
            <a:fillRect/>
          </a:stretch>
        </p:blipFill>
        <p:spPr>
          <a:xfrm>
            <a:off x="4218039" y="1299416"/>
            <a:ext cx="4214761" cy="3161071"/>
          </a:xfrm>
          <a:prstGeom prst="rect">
            <a:avLst/>
          </a:prstGeom>
        </p:spPr>
      </p:pic>
    </p:spTree>
    <p:extLst>
      <p:ext uri="{BB962C8B-B14F-4D97-AF65-F5344CB8AC3E}">
        <p14:creationId xmlns:p14="http://schemas.microsoft.com/office/powerpoint/2010/main" val="3495951303"/>
      </p:ext>
    </p:extLst>
  </p:cSld>
  <p:clrMapOvr>
    <a:masterClrMapping/>
  </p:clrMapOvr>
  <mc:AlternateContent xmlns:mc="http://schemas.openxmlformats.org/markup-compatibility/2006" xmlns:p14="http://schemas.microsoft.com/office/powerpoint/2010/main">
    <mc:Choice Requires="p14">
      <p:transition spd="slow" p14:dur="2000" advTm="82269"/>
    </mc:Choice>
    <mc:Fallback xmlns="">
      <p:transition spd="slow" advTm="82269"/>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0AD49B9-339D-9445-B29E-60CB3A90E898}"/>
              </a:ext>
            </a:extLst>
          </p:cNvPr>
          <p:cNvSpPr>
            <a:spLocks noGrp="1"/>
          </p:cNvSpPr>
          <p:nvPr>
            <p:ph type="body" sz="quarter" idx="12"/>
          </p:nvPr>
        </p:nvSpPr>
        <p:spPr/>
        <p:txBody>
          <a:bodyPr/>
          <a:lstStyle/>
          <a:p>
            <a:r>
              <a:rPr kumimoji="1" lang="en-US" altLang="zh-CN" dirty="0"/>
              <a:t>Reason for the failure</a:t>
            </a:r>
          </a:p>
          <a:p>
            <a:pPr lvl="1"/>
            <a:r>
              <a:rPr kumimoji="1" lang="en-US" altLang="zh-CN" dirty="0"/>
              <a:t>  A major limitation for DAS is that it doesn’t have admission control, thus a large flow with tight deadline could take all the network resource with no possibility of finishing on time.</a:t>
            </a:r>
          </a:p>
          <a:p>
            <a:pPr lvl="1"/>
            <a:endParaRPr kumimoji="1" lang="en-US" altLang="zh-CN" dirty="0"/>
          </a:p>
          <a:p>
            <a:pPr lvl="1"/>
            <a:r>
              <a:rPr kumimoji="1" lang="en-US" altLang="zh-CN" dirty="0"/>
              <a:t> Besides, similar as EDF, DAS will also suffer from dominating issues.</a:t>
            </a:r>
          </a:p>
          <a:p>
            <a:pPr lvl="1"/>
            <a:endParaRPr kumimoji="1" lang="en-US" altLang="zh-CN" dirty="0"/>
          </a:p>
          <a:p>
            <a:pPr lvl="1"/>
            <a:r>
              <a:rPr kumimoji="1" lang="en-US" altLang="zh-CN" dirty="0"/>
              <a:t> Priority inversion issue can also happen in DAS.</a:t>
            </a:r>
            <a:endParaRPr kumimoji="1" lang="zh-CN" altLang="en-US" dirty="0"/>
          </a:p>
        </p:txBody>
      </p:sp>
      <p:sp>
        <p:nvSpPr>
          <p:cNvPr id="3" name="日期占位符 2">
            <a:extLst>
              <a:ext uri="{FF2B5EF4-FFF2-40B4-BE49-F238E27FC236}">
                <a16:creationId xmlns:a16="http://schemas.microsoft.com/office/drawing/2014/main" id="{BF326E6A-C943-A642-85CB-D6F281E6845F}"/>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FD421B82-0F52-6C40-B38A-A7296B695352}"/>
              </a:ext>
            </a:extLst>
          </p:cNvPr>
          <p:cNvSpPr>
            <a:spLocks noGrp="1"/>
          </p:cNvSpPr>
          <p:nvPr>
            <p:ph type="sldNum" sz="quarter" idx="16"/>
          </p:nvPr>
        </p:nvSpPr>
        <p:spPr/>
        <p:txBody>
          <a:bodyPr/>
          <a:lstStyle/>
          <a:p>
            <a:fld id="{A3D5D3D8-1F29-B74B-B3A0-A1F2C7DC88AC}" type="slidenum">
              <a:rPr lang="en-US" altLang="en-US" smtClean="0"/>
              <a:pPr/>
              <a:t>33</a:t>
            </a:fld>
            <a:endParaRPr lang="en-US" altLang="en-US"/>
          </a:p>
        </p:txBody>
      </p:sp>
      <p:sp>
        <p:nvSpPr>
          <p:cNvPr id="5" name="文本占位符 4">
            <a:extLst>
              <a:ext uri="{FF2B5EF4-FFF2-40B4-BE49-F238E27FC236}">
                <a16:creationId xmlns:a16="http://schemas.microsoft.com/office/drawing/2014/main" id="{A1BFA573-A4B7-0C41-987E-18D082D4B31B}"/>
              </a:ext>
            </a:extLst>
          </p:cNvPr>
          <p:cNvSpPr>
            <a:spLocks noGrp="1"/>
          </p:cNvSpPr>
          <p:nvPr>
            <p:ph type="body" sz="quarter" idx="13"/>
          </p:nvPr>
        </p:nvSpPr>
        <p:spPr/>
        <p:txBody>
          <a:bodyPr/>
          <a:lstStyle/>
          <a:p>
            <a:r>
              <a:rPr kumimoji="1" lang="en-US" altLang="zh-CN" dirty="0"/>
              <a:t>Limitation</a:t>
            </a:r>
            <a:endParaRPr kumimoji="1" lang="zh-CN" altLang="en-US" dirty="0"/>
          </a:p>
        </p:txBody>
      </p:sp>
    </p:spTree>
    <p:extLst>
      <p:ext uri="{BB962C8B-B14F-4D97-AF65-F5344CB8AC3E}">
        <p14:creationId xmlns:p14="http://schemas.microsoft.com/office/powerpoint/2010/main" val="625565252"/>
      </p:ext>
    </p:extLst>
  </p:cSld>
  <p:clrMapOvr>
    <a:masterClrMapping/>
  </p:clrMapOvr>
  <mc:AlternateContent xmlns:mc="http://schemas.openxmlformats.org/markup-compatibility/2006" xmlns:p14="http://schemas.microsoft.com/office/powerpoint/2010/main">
    <mc:Choice Requires="p14">
      <p:transition spd="slow" p14:dur="2000" advTm="154406"/>
    </mc:Choice>
    <mc:Fallback xmlns="">
      <p:transition spd="slow" advTm="154406"/>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BB75261-F575-184B-8B07-C7D040A880B5}"/>
              </a:ext>
            </a:extLst>
          </p:cNvPr>
          <p:cNvSpPr>
            <a:spLocks noGrp="1"/>
          </p:cNvSpPr>
          <p:nvPr>
            <p:ph type="body" sz="quarter" idx="12"/>
          </p:nvPr>
        </p:nvSpPr>
        <p:spPr>
          <a:xfrm>
            <a:off x="368136" y="1045029"/>
            <a:ext cx="8323580" cy="3595797"/>
          </a:xfrm>
        </p:spPr>
        <p:txBody>
          <a:bodyPr/>
          <a:lstStyle/>
          <a:p>
            <a:r>
              <a:rPr kumimoji="1" lang="en-US" altLang="zh-CN" dirty="0"/>
              <a:t>Although DAS can adjust the urgency of the packets along the route, it failed to consider the impact of flow size when delivering the packet. </a:t>
            </a:r>
          </a:p>
          <a:p>
            <a:r>
              <a:rPr kumimoji="1" lang="en-US" altLang="zh-CN" dirty="0"/>
              <a:t>Lack of centralized control also degrades the performance when there are flows with unreasonable deadline. </a:t>
            </a:r>
          </a:p>
          <a:p>
            <a:r>
              <a:rPr kumimoji="1" lang="en-US" altLang="zh-CN" dirty="0"/>
              <a:t>Directly using the delay information in the last trip could be inaccurate. </a:t>
            </a:r>
          </a:p>
          <a:p>
            <a:r>
              <a:rPr kumimoji="1" lang="en-US" altLang="zh-CN" dirty="0"/>
              <a:t>When network is congested, the packet with low urgency could be stuck in the queue, causing the increase in the flow completion time.</a:t>
            </a:r>
          </a:p>
        </p:txBody>
      </p:sp>
      <p:sp>
        <p:nvSpPr>
          <p:cNvPr id="3" name="日期占位符 2">
            <a:extLst>
              <a:ext uri="{FF2B5EF4-FFF2-40B4-BE49-F238E27FC236}">
                <a16:creationId xmlns:a16="http://schemas.microsoft.com/office/drawing/2014/main" id="{E9F3E8A4-FF73-F946-8BA4-1C0DDE8977F6}"/>
              </a:ext>
            </a:extLst>
          </p:cNvPr>
          <p:cNvSpPr>
            <a:spLocks noGrp="1"/>
          </p:cNvSpPr>
          <p:nvPr>
            <p:ph type="dt" sz="half" idx="15"/>
          </p:nvPr>
        </p:nvSpPr>
        <p:spPr/>
        <p:txBody>
          <a:bodyPr/>
          <a:lstStyle/>
          <a:p>
            <a:fld id="{66D1C6F8-925F-9B47-879E-BD9919BA5D32}" type="datetime1">
              <a:rPr lang="en-US" altLang="en-US" smtClean="0"/>
              <a:t>5/13/21</a:t>
            </a:fld>
            <a:endParaRPr lang="en-US" altLang="en-US" dirty="0"/>
          </a:p>
        </p:txBody>
      </p:sp>
      <p:sp>
        <p:nvSpPr>
          <p:cNvPr id="4" name="灯片编号占位符 3">
            <a:extLst>
              <a:ext uri="{FF2B5EF4-FFF2-40B4-BE49-F238E27FC236}">
                <a16:creationId xmlns:a16="http://schemas.microsoft.com/office/drawing/2014/main" id="{F31CA626-D9AC-2A42-B3F8-D996C2DE7A92}"/>
              </a:ext>
            </a:extLst>
          </p:cNvPr>
          <p:cNvSpPr>
            <a:spLocks noGrp="1"/>
          </p:cNvSpPr>
          <p:nvPr>
            <p:ph type="sldNum" sz="quarter" idx="16"/>
          </p:nvPr>
        </p:nvSpPr>
        <p:spPr/>
        <p:txBody>
          <a:bodyPr/>
          <a:lstStyle/>
          <a:p>
            <a:fld id="{A3D5D3D8-1F29-B74B-B3A0-A1F2C7DC88AC}" type="slidenum">
              <a:rPr lang="en-US" altLang="en-US" smtClean="0"/>
              <a:pPr/>
              <a:t>34</a:t>
            </a:fld>
            <a:endParaRPr lang="en-US" altLang="en-US"/>
          </a:p>
        </p:txBody>
      </p:sp>
      <p:sp>
        <p:nvSpPr>
          <p:cNvPr id="5" name="文本占位符 4">
            <a:extLst>
              <a:ext uri="{FF2B5EF4-FFF2-40B4-BE49-F238E27FC236}">
                <a16:creationId xmlns:a16="http://schemas.microsoft.com/office/drawing/2014/main" id="{F4893308-52D2-4241-A9CD-4D167242F7F0}"/>
              </a:ext>
            </a:extLst>
          </p:cNvPr>
          <p:cNvSpPr>
            <a:spLocks noGrp="1"/>
          </p:cNvSpPr>
          <p:nvPr>
            <p:ph type="body" sz="quarter" idx="13"/>
          </p:nvPr>
        </p:nvSpPr>
        <p:spPr/>
        <p:txBody>
          <a:bodyPr/>
          <a:lstStyle/>
          <a:p>
            <a:r>
              <a:rPr kumimoji="1" lang="en-US" altLang="zh-CN" dirty="0"/>
              <a:t>Possible Cause</a:t>
            </a:r>
            <a:endParaRPr kumimoji="1" lang="zh-CN" altLang="en-US" dirty="0"/>
          </a:p>
        </p:txBody>
      </p:sp>
    </p:spTree>
    <p:extLst>
      <p:ext uri="{BB962C8B-B14F-4D97-AF65-F5344CB8AC3E}">
        <p14:creationId xmlns:p14="http://schemas.microsoft.com/office/powerpoint/2010/main" val="832187354"/>
      </p:ext>
    </p:extLst>
  </p:cSld>
  <p:clrMapOvr>
    <a:masterClrMapping/>
  </p:clrMapOvr>
  <mc:AlternateContent xmlns:mc="http://schemas.openxmlformats.org/markup-compatibility/2006" xmlns:p14="http://schemas.microsoft.com/office/powerpoint/2010/main">
    <mc:Choice Requires="p14">
      <p:transition spd="slow" p14:dur="2000" advTm="72005"/>
    </mc:Choice>
    <mc:Fallback xmlns="">
      <p:transition spd="slow" advTm="7200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461F523-AD00-B84F-8394-34EB5847192C}"/>
              </a:ext>
            </a:extLst>
          </p:cNvPr>
          <p:cNvSpPr>
            <a:spLocks noGrp="1"/>
          </p:cNvSpPr>
          <p:nvPr>
            <p:ph type="body" sz="quarter" idx="12"/>
          </p:nvPr>
        </p:nvSpPr>
        <p:spPr/>
        <p:txBody>
          <a:bodyPr/>
          <a:lstStyle/>
          <a:p>
            <a:r>
              <a:rPr kumimoji="1" lang="en-US" altLang="zh-CN" dirty="0"/>
              <a:t>Conclusion</a:t>
            </a:r>
          </a:p>
          <a:p>
            <a:pPr lvl="1"/>
            <a:r>
              <a:rPr kumimoji="1" lang="en-US" altLang="zh-CN" dirty="0"/>
              <a:t> In this project, we propose a scheduling scheme, Deadline Aware Scheduling, using In-band Network Telemetry.</a:t>
            </a:r>
          </a:p>
          <a:p>
            <a:pPr lvl="1"/>
            <a:endParaRPr kumimoji="1" lang="en-US" altLang="zh-CN" dirty="0"/>
          </a:p>
          <a:p>
            <a:pPr lvl="1"/>
            <a:r>
              <a:rPr kumimoji="1" lang="en-US" altLang="zh-CN" dirty="0"/>
              <a:t> We implement DAS in ns-3, evaluate its performance under a near-real network scenario. </a:t>
            </a:r>
          </a:p>
          <a:p>
            <a:pPr lvl="1"/>
            <a:endParaRPr kumimoji="1" lang="en-US" altLang="zh-CN" dirty="0"/>
          </a:p>
          <a:p>
            <a:pPr lvl="1"/>
            <a:r>
              <a:rPr kumimoji="1" lang="en-US" altLang="zh-CN" dirty="0"/>
              <a:t> Although DAS works in certain cases, it doesn’t function well in general cases, which requires additional improvement on the foundation of the scheme.</a:t>
            </a:r>
            <a:endParaRPr kumimoji="1" lang="zh-CN" altLang="en-US" dirty="0"/>
          </a:p>
        </p:txBody>
      </p:sp>
      <p:sp>
        <p:nvSpPr>
          <p:cNvPr id="3" name="日期占位符 2">
            <a:extLst>
              <a:ext uri="{FF2B5EF4-FFF2-40B4-BE49-F238E27FC236}">
                <a16:creationId xmlns:a16="http://schemas.microsoft.com/office/drawing/2014/main" id="{5953AABC-39D5-7049-8147-EF5605FF222A}"/>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7E5516A8-E547-1141-A484-36C9490108B1}"/>
              </a:ext>
            </a:extLst>
          </p:cNvPr>
          <p:cNvSpPr>
            <a:spLocks noGrp="1"/>
          </p:cNvSpPr>
          <p:nvPr>
            <p:ph type="sldNum" sz="quarter" idx="16"/>
          </p:nvPr>
        </p:nvSpPr>
        <p:spPr/>
        <p:txBody>
          <a:bodyPr/>
          <a:lstStyle/>
          <a:p>
            <a:fld id="{A3D5D3D8-1F29-B74B-B3A0-A1F2C7DC88AC}" type="slidenum">
              <a:rPr lang="en-US" altLang="en-US" smtClean="0"/>
              <a:pPr/>
              <a:t>35</a:t>
            </a:fld>
            <a:endParaRPr lang="en-US" altLang="en-US"/>
          </a:p>
        </p:txBody>
      </p:sp>
      <p:sp>
        <p:nvSpPr>
          <p:cNvPr id="5" name="文本占位符 4">
            <a:extLst>
              <a:ext uri="{FF2B5EF4-FFF2-40B4-BE49-F238E27FC236}">
                <a16:creationId xmlns:a16="http://schemas.microsoft.com/office/drawing/2014/main" id="{C5205FBF-2FF8-8A45-BD10-8EF261CF8179}"/>
              </a:ext>
            </a:extLst>
          </p:cNvPr>
          <p:cNvSpPr>
            <a:spLocks noGrp="1"/>
          </p:cNvSpPr>
          <p:nvPr>
            <p:ph type="body" sz="quarter" idx="13"/>
          </p:nvPr>
        </p:nvSpPr>
        <p:spPr/>
        <p:txBody>
          <a:bodyPr/>
          <a:lstStyle/>
          <a:p>
            <a:endParaRPr kumimoji="1" lang="zh-CN" altLang="en-US" dirty="0"/>
          </a:p>
        </p:txBody>
      </p:sp>
    </p:spTree>
    <p:extLst>
      <p:ext uri="{BB962C8B-B14F-4D97-AF65-F5344CB8AC3E}">
        <p14:creationId xmlns:p14="http://schemas.microsoft.com/office/powerpoint/2010/main" val="814684406"/>
      </p:ext>
    </p:extLst>
  </p:cSld>
  <p:clrMapOvr>
    <a:masterClrMapping/>
  </p:clrMapOvr>
  <mc:AlternateContent xmlns:mc="http://schemas.openxmlformats.org/markup-compatibility/2006" xmlns:p14="http://schemas.microsoft.com/office/powerpoint/2010/main">
    <mc:Choice Requires="p14">
      <p:transition spd="slow" p14:dur="2000" advTm="46345"/>
    </mc:Choice>
    <mc:Fallback xmlns="">
      <p:transition spd="slow" advTm="4634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C44412-522C-7041-8F99-C78684799E72}"/>
              </a:ext>
            </a:extLst>
          </p:cNvPr>
          <p:cNvSpPr>
            <a:spLocks noGrp="1"/>
          </p:cNvSpPr>
          <p:nvPr>
            <p:ph type="body" sz="quarter" idx="12"/>
          </p:nvPr>
        </p:nvSpPr>
        <p:spPr/>
        <p:txBody>
          <a:bodyPr/>
          <a:lstStyle/>
          <a:p>
            <a:r>
              <a:rPr kumimoji="1" lang="en-US" altLang="zh-CN" dirty="0"/>
              <a:t>Current Approach</a:t>
            </a:r>
          </a:p>
          <a:p>
            <a:pPr lvl="1"/>
            <a:r>
              <a:rPr kumimoji="1" lang="en-US" altLang="zh-CN" dirty="0"/>
              <a:t> One of the earliest and intuitive work is Earliest Deadline First, which means always prioritize those flows with tight deadline.</a:t>
            </a:r>
          </a:p>
          <a:p>
            <a:pPr marL="457200" lvl="1" indent="0">
              <a:buNone/>
            </a:pPr>
            <a:endParaRPr kumimoji="1" lang="en-US" altLang="zh-CN" dirty="0"/>
          </a:p>
          <a:p>
            <a:pPr lvl="1"/>
            <a:r>
              <a:rPr kumimoji="1" lang="en-US" altLang="zh-CN" dirty="0"/>
              <a:t> Another scheme, D</a:t>
            </a:r>
            <a:r>
              <a:rPr kumimoji="1" lang="en-US" altLang="zh-CN" baseline="30000" dirty="0"/>
              <a:t>3</a:t>
            </a:r>
            <a:r>
              <a:rPr kumimoji="1" lang="en-US" altLang="zh-CN" dirty="0"/>
              <a:t>, propose the concept of rate reservation. It estimates the bandwidth for a flow using its flow size and deadline.</a:t>
            </a:r>
          </a:p>
          <a:p>
            <a:pPr marL="457200" lvl="1" indent="0">
              <a:buNone/>
            </a:pPr>
            <a:endParaRPr kumimoji="1" lang="en-US" altLang="zh-CN" dirty="0"/>
          </a:p>
          <a:p>
            <a:pPr lvl="1"/>
            <a:r>
              <a:rPr kumimoji="1" lang="en-US" altLang="zh-CN" dirty="0"/>
              <a:t>PDQ, i.e. Preemptive Distributed Quick, uses EDF and SJF(Shortest Job First) in the switch to schedule the flow.</a:t>
            </a:r>
          </a:p>
          <a:p>
            <a:pPr marL="457200" lvl="1" indent="0">
              <a:buNone/>
            </a:pPr>
            <a:endParaRPr kumimoji="1" lang="en-US" altLang="zh-CN" dirty="0"/>
          </a:p>
          <a:p>
            <a:pPr lvl="1"/>
            <a:r>
              <a:rPr kumimoji="1" lang="en-US" altLang="zh-CN" dirty="0"/>
              <a:t>D</a:t>
            </a:r>
            <a:r>
              <a:rPr kumimoji="1" lang="en-US" altLang="zh-CN" baseline="30000" dirty="0"/>
              <a:t>2</a:t>
            </a:r>
            <a:r>
              <a:rPr kumimoji="1" lang="en-US" altLang="zh-CN" dirty="0"/>
              <a:t>TCP is another deadline-aware scheme using ECN to control congestion in Data Center.</a:t>
            </a:r>
          </a:p>
          <a:p>
            <a:pPr lvl="1"/>
            <a:endParaRPr kumimoji="1" lang="zh-CN" altLang="en-US" dirty="0"/>
          </a:p>
        </p:txBody>
      </p:sp>
      <p:sp>
        <p:nvSpPr>
          <p:cNvPr id="3" name="日期占位符 2">
            <a:extLst>
              <a:ext uri="{FF2B5EF4-FFF2-40B4-BE49-F238E27FC236}">
                <a16:creationId xmlns:a16="http://schemas.microsoft.com/office/drawing/2014/main" id="{CB885A7C-5B48-6940-BC09-A7C979FC70D5}"/>
              </a:ext>
            </a:extLst>
          </p:cNvPr>
          <p:cNvSpPr>
            <a:spLocks noGrp="1"/>
          </p:cNvSpPr>
          <p:nvPr>
            <p:ph type="dt" sz="half" idx="15"/>
          </p:nvPr>
        </p:nvSpPr>
        <p:spPr/>
        <p:txBody>
          <a:bodyPr/>
          <a:lstStyle/>
          <a:p>
            <a:fld id="{66D1C6F8-925F-9B47-879E-BD9919BA5D32}" type="datetime1">
              <a:rPr lang="en-US" altLang="en-US" smtClean="0"/>
              <a:t>5/14/21</a:t>
            </a:fld>
            <a:endParaRPr lang="en-US" altLang="en-US"/>
          </a:p>
        </p:txBody>
      </p:sp>
      <p:sp>
        <p:nvSpPr>
          <p:cNvPr id="4" name="灯片编号占位符 3">
            <a:extLst>
              <a:ext uri="{FF2B5EF4-FFF2-40B4-BE49-F238E27FC236}">
                <a16:creationId xmlns:a16="http://schemas.microsoft.com/office/drawing/2014/main" id="{4320FCAE-E8EE-6246-8CC9-E18C1C126EA9}"/>
              </a:ext>
            </a:extLst>
          </p:cNvPr>
          <p:cNvSpPr>
            <a:spLocks noGrp="1"/>
          </p:cNvSpPr>
          <p:nvPr>
            <p:ph type="sldNum" sz="quarter" idx="16"/>
          </p:nvPr>
        </p:nvSpPr>
        <p:spPr/>
        <p:txBody>
          <a:bodyPr/>
          <a:lstStyle/>
          <a:p>
            <a:fld id="{A3D5D3D8-1F29-B74B-B3A0-A1F2C7DC88AC}" type="slidenum">
              <a:rPr lang="en-US" altLang="en-US" smtClean="0"/>
              <a:pPr/>
              <a:t>4</a:t>
            </a:fld>
            <a:endParaRPr lang="en-US" altLang="en-US" dirty="0"/>
          </a:p>
        </p:txBody>
      </p:sp>
      <p:sp>
        <p:nvSpPr>
          <p:cNvPr id="5" name="文本占位符 4">
            <a:extLst>
              <a:ext uri="{FF2B5EF4-FFF2-40B4-BE49-F238E27FC236}">
                <a16:creationId xmlns:a16="http://schemas.microsoft.com/office/drawing/2014/main" id="{0E6DF4B9-2243-1D4C-97C4-50FB89103C87}"/>
              </a:ext>
            </a:extLst>
          </p:cNvPr>
          <p:cNvSpPr>
            <a:spLocks noGrp="1"/>
          </p:cNvSpPr>
          <p:nvPr>
            <p:ph type="body" sz="quarter" idx="13"/>
          </p:nvPr>
        </p:nvSpPr>
        <p:spPr/>
        <p:txBody>
          <a:bodyPr/>
          <a:lstStyle/>
          <a:p>
            <a:endParaRPr kumimoji="1" lang="zh-CN" altLang="en-US"/>
          </a:p>
        </p:txBody>
      </p:sp>
    </p:spTree>
    <p:extLst>
      <p:ext uri="{BB962C8B-B14F-4D97-AF65-F5344CB8AC3E}">
        <p14:creationId xmlns:p14="http://schemas.microsoft.com/office/powerpoint/2010/main" val="2625699409"/>
      </p:ext>
    </p:extLst>
  </p:cSld>
  <p:clrMapOvr>
    <a:masterClrMapping/>
  </p:clrMapOvr>
  <mc:AlternateContent xmlns:mc="http://schemas.openxmlformats.org/markup-compatibility/2006" xmlns:p14="http://schemas.microsoft.com/office/powerpoint/2010/main">
    <mc:Choice Requires="p14">
      <p:transition spd="slow" p14:dur="2000" advTm="123041"/>
    </mc:Choice>
    <mc:Fallback xmlns="">
      <p:transition spd="slow" advTm="1230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9EB1D4D-A358-8346-87B1-94C45EFB8947}"/>
              </a:ext>
            </a:extLst>
          </p:cNvPr>
          <p:cNvSpPr>
            <a:spLocks noGrp="1"/>
          </p:cNvSpPr>
          <p:nvPr>
            <p:ph type="body" sz="quarter" idx="12"/>
          </p:nvPr>
        </p:nvSpPr>
        <p:spPr/>
        <p:txBody>
          <a:bodyPr/>
          <a:lstStyle/>
          <a:p>
            <a:r>
              <a:rPr kumimoji="1" lang="en-US" altLang="zh-CN" dirty="0"/>
              <a:t>Motivation</a:t>
            </a:r>
          </a:p>
          <a:p>
            <a:pPr lvl="1"/>
            <a:r>
              <a:rPr lang="en-US" altLang="en-US" dirty="0">
                <a:ea typeface="ＭＳ Ｐゴシック" charset="-128"/>
              </a:rPr>
              <a:t>The rapid development of IoT and cloud computing apply more and more stringent requirements on the completion time of the flow.</a:t>
            </a:r>
          </a:p>
          <a:p>
            <a:pPr marL="457200" lvl="1" indent="0">
              <a:buNone/>
            </a:pPr>
            <a:endParaRPr lang="en-US" altLang="en-US" dirty="0">
              <a:ea typeface="ＭＳ Ｐゴシック" charset="-128"/>
            </a:endParaRPr>
          </a:p>
          <a:p>
            <a:pPr lvl="1"/>
            <a:r>
              <a:rPr lang="en-US" altLang="en-US" dirty="0">
                <a:ea typeface="ＭＳ Ｐゴシック" charset="-128"/>
              </a:rPr>
              <a:t>Current technique often addresses requirement of deadline of the flow from the hosts’ perspective.</a:t>
            </a:r>
          </a:p>
          <a:p>
            <a:pPr marL="457200" lvl="1" indent="0">
              <a:buNone/>
            </a:pPr>
            <a:endParaRPr lang="en-US" altLang="en-US" dirty="0">
              <a:ea typeface="ＭＳ Ｐゴシック" charset="-128"/>
            </a:endParaRPr>
          </a:p>
          <a:p>
            <a:pPr lvl="1"/>
            <a:r>
              <a:rPr lang="en-US" altLang="en-US" dirty="0">
                <a:ea typeface="ＭＳ Ｐゴシック" charset="-128"/>
              </a:rPr>
              <a:t>The emergence of INT gives us possibility of using information along the routing path to schedule packets in a better manner.</a:t>
            </a:r>
            <a:endParaRPr kumimoji="1" lang="zh-CN" altLang="en-US" dirty="0"/>
          </a:p>
        </p:txBody>
      </p:sp>
      <p:sp>
        <p:nvSpPr>
          <p:cNvPr id="3" name="日期占位符 2">
            <a:extLst>
              <a:ext uri="{FF2B5EF4-FFF2-40B4-BE49-F238E27FC236}">
                <a16:creationId xmlns:a16="http://schemas.microsoft.com/office/drawing/2014/main" id="{6373F7BF-A3CF-5348-BF47-B22A148FB72E}"/>
              </a:ext>
            </a:extLst>
          </p:cNvPr>
          <p:cNvSpPr>
            <a:spLocks noGrp="1"/>
          </p:cNvSpPr>
          <p:nvPr>
            <p:ph type="dt" sz="half" idx="15"/>
          </p:nvPr>
        </p:nvSpPr>
        <p:spPr/>
        <p:txBody>
          <a:bodyPr/>
          <a:lstStyle/>
          <a:p>
            <a:fld id="{66D1C6F8-925F-9B47-879E-BD9919BA5D32}" type="datetime1">
              <a:rPr lang="en-US" altLang="en-US" smtClean="0"/>
              <a:t>5/13/21</a:t>
            </a:fld>
            <a:endParaRPr lang="en-US" altLang="en-US" dirty="0"/>
          </a:p>
        </p:txBody>
      </p:sp>
      <p:sp>
        <p:nvSpPr>
          <p:cNvPr id="4" name="灯片编号占位符 3">
            <a:extLst>
              <a:ext uri="{FF2B5EF4-FFF2-40B4-BE49-F238E27FC236}">
                <a16:creationId xmlns:a16="http://schemas.microsoft.com/office/drawing/2014/main" id="{4149B657-8BB4-C842-8121-0C7EF315F486}"/>
              </a:ext>
            </a:extLst>
          </p:cNvPr>
          <p:cNvSpPr>
            <a:spLocks noGrp="1"/>
          </p:cNvSpPr>
          <p:nvPr>
            <p:ph type="sldNum" sz="quarter" idx="16"/>
          </p:nvPr>
        </p:nvSpPr>
        <p:spPr/>
        <p:txBody>
          <a:bodyPr/>
          <a:lstStyle/>
          <a:p>
            <a:fld id="{A3D5D3D8-1F29-B74B-B3A0-A1F2C7DC88AC}" type="slidenum">
              <a:rPr lang="en-US" altLang="en-US" smtClean="0"/>
              <a:pPr/>
              <a:t>5</a:t>
            </a:fld>
            <a:endParaRPr lang="en-US" altLang="en-US"/>
          </a:p>
        </p:txBody>
      </p:sp>
      <p:sp>
        <p:nvSpPr>
          <p:cNvPr id="5" name="文本占位符 4">
            <a:extLst>
              <a:ext uri="{FF2B5EF4-FFF2-40B4-BE49-F238E27FC236}">
                <a16:creationId xmlns:a16="http://schemas.microsoft.com/office/drawing/2014/main" id="{87AB145F-FA16-9E49-BAB8-5EA083125BB8}"/>
              </a:ext>
            </a:extLst>
          </p:cNvPr>
          <p:cNvSpPr>
            <a:spLocks noGrp="1"/>
          </p:cNvSpPr>
          <p:nvPr>
            <p:ph type="body" sz="quarter" idx="13"/>
          </p:nvPr>
        </p:nvSpPr>
        <p:spPr/>
        <p:txBody>
          <a:bodyPr/>
          <a:lstStyle/>
          <a:p>
            <a:endParaRPr kumimoji="1" lang="zh-CN" altLang="en-US"/>
          </a:p>
        </p:txBody>
      </p:sp>
    </p:spTree>
    <p:extLst>
      <p:ext uri="{BB962C8B-B14F-4D97-AF65-F5344CB8AC3E}">
        <p14:creationId xmlns:p14="http://schemas.microsoft.com/office/powerpoint/2010/main" val="1412382437"/>
      </p:ext>
    </p:extLst>
  </p:cSld>
  <p:clrMapOvr>
    <a:masterClrMapping/>
  </p:clrMapOvr>
  <mc:AlternateContent xmlns:mc="http://schemas.openxmlformats.org/markup-compatibility/2006" xmlns:p14="http://schemas.microsoft.com/office/powerpoint/2010/main">
    <mc:Choice Requires="p14">
      <p:transition spd="slow" p14:dur="2000" advTm="100601"/>
    </mc:Choice>
    <mc:Fallback xmlns="">
      <p:transition spd="slow" advTm="10060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64FED09-0D98-3341-BD04-DF9F4FD9D34F}"/>
              </a:ext>
            </a:extLst>
          </p:cNvPr>
          <p:cNvSpPr>
            <a:spLocks noGrp="1"/>
          </p:cNvSpPr>
          <p:nvPr>
            <p:ph type="body" sz="quarter" idx="12"/>
          </p:nvPr>
        </p:nvSpPr>
        <p:spPr/>
        <p:txBody>
          <a:bodyPr/>
          <a:lstStyle/>
          <a:p>
            <a:r>
              <a:rPr kumimoji="1" lang="en-US" altLang="zh-CN" dirty="0"/>
              <a:t>Contribution</a:t>
            </a:r>
          </a:p>
          <a:p>
            <a:pPr lvl="1"/>
            <a:r>
              <a:rPr kumimoji="1" lang="en-US" altLang="zh-CN" dirty="0"/>
              <a:t> In this project, we propose a scheme, DAS(Deadline Aware Scheduling), and try to use INT for collecting delay information along the routing path to schedule packet delivery in a high-precision manner. </a:t>
            </a:r>
          </a:p>
          <a:p>
            <a:pPr lvl="1"/>
            <a:endParaRPr kumimoji="1" lang="en-US" altLang="zh-CN" dirty="0"/>
          </a:p>
          <a:p>
            <a:pPr lvl="1"/>
            <a:r>
              <a:rPr kumimoji="1" lang="en-US" altLang="zh-CN" dirty="0"/>
              <a:t> To evaluate the performance of our scheme, we implement it in NS-3 and experiment in different scenario to determine its value. </a:t>
            </a:r>
          </a:p>
          <a:p>
            <a:pPr lvl="1"/>
            <a:endParaRPr kumimoji="1" lang="en-US" altLang="zh-CN" dirty="0"/>
          </a:p>
          <a:p>
            <a:pPr lvl="1"/>
            <a:r>
              <a:rPr kumimoji="1" lang="en-US" altLang="zh-CN" dirty="0"/>
              <a:t>We compare its performance with EDF, the most straightforward scheduling algorithm and found that although in some cases, DAS outperforms EDF, in general cases, it failed to beat EDF. </a:t>
            </a:r>
          </a:p>
        </p:txBody>
      </p:sp>
      <p:sp>
        <p:nvSpPr>
          <p:cNvPr id="3" name="日期占位符 2">
            <a:extLst>
              <a:ext uri="{FF2B5EF4-FFF2-40B4-BE49-F238E27FC236}">
                <a16:creationId xmlns:a16="http://schemas.microsoft.com/office/drawing/2014/main" id="{16FB3A2F-DF05-254D-870D-B85055CFE5C6}"/>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6BAC88A0-FA7E-004D-822B-79E2F3A15E81}"/>
              </a:ext>
            </a:extLst>
          </p:cNvPr>
          <p:cNvSpPr>
            <a:spLocks noGrp="1"/>
          </p:cNvSpPr>
          <p:nvPr>
            <p:ph type="sldNum" sz="quarter" idx="16"/>
          </p:nvPr>
        </p:nvSpPr>
        <p:spPr/>
        <p:txBody>
          <a:bodyPr/>
          <a:lstStyle/>
          <a:p>
            <a:fld id="{A3D5D3D8-1F29-B74B-B3A0-A1F2C7DC88AC}" type="slidenum">
              <a:rPr lang="en-US" altLang="en-US" smtClean="0"/>
              <a:pPr/>
              <a:t>6</a:t>
            </a:fld>
            <a:endParaRPr lang="en-US" altLang="en-US"/>
          </a:p>
        </p:txBody>
      </p:sp>
      <p:sp>
        <p:nvSpPr>
          <p:cNvPr id="5" name="文本占位符 4">
            <a:extLst>
              <a:ext uri="{FF2B5EF4-FFF2-40B4-BE49-F238E27FC236}">
                <a16:creationId xmlns:a16="http://schemas.microsoft.com/office/drawing/2014/main" id="{8161F409-381E-7740-BE4F-582AC978872A}"/>
              </a:ext>
            </a:extLst>
          </p:cNvPr>
          <p:cNvSpPr>
            <a:spLocks noGrp="1"/>
          </p:cNvSpPr>
          <p:nvPr>
            <p:ph type="body" sz="quarter" idx="13"/>
          </p:nvPr>
        </p:nvSpPr>
        <p:spPr/>
        <p:txBody>
          <a:bodyPr/>
          <a:lstStyle/>
          <a:p>
            <a:endParaRPr kumimoji="1" lang="zh-CN" altLang="en-US"/>
          </a:p>
        </p:txBody>
      </p:sp>
    </p:spTree>
    <p:extLst>
      <p:ext uri="{BB962C8B-B14F-4D97-AF65-F5344CB8AC3E}">
        <p14:creationId xmlns:p14="http://schemas.microsoft.com/office/powerpoint/2010/main" val="3961411203"/>
      </p:ext>
    </p:extLst>
  </p:cSld>
  <p:clrMapOvr>
    <a:masterClrMapping/>
  </p:clrMapOvr>
  <mc:AlternateContent xmlns:mc="http://schemas.openxmlformats.org/markup-compatibility/2006" xmlns:p14="http://schemas.microsoft.com/office/powerpoint/2010/main">
    <mc:Choice Requires="p14">
      <p:transition spd="slow" p14:dur="2000" advTm="43832"/>
    </mc:Choice>
    <mc:Fallback xmlns="">
      <p:transition spd="slow" advTm="4383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1CFE254-3A56-3D49-8907-6A53BBCC4D6B}"/>
              </a:ext>
            </a:extLst>
          </p:cNvPr>
          <p:cNvSpPr>
            <a:spLocks noGrp="1"/>
          </p:cNvSpPr>
          <p:nvPr>
            <p:ph type="body" sz="quarter" idx="12"/>
          </p:nvPr>
        </p:nvSpPr>
        <p:spPr/>
        <p:txBody>
          <a:bodyPr/>
          <a:lstStyle/>
          <a:p>
            <a:r>
              <a:rPr kumimoji="1" lang="en-US" altLang="zh-CN" dirty="0"/>
              <a:t>Design and methodology</a:t>
            </a:r>
          </a:p>
          <a:p>
            <a:pPr lvl="1"/>
            <a:r>
              <a:rPr kumimoji="1" lang="en-US" altLang="zh-CN" dirty="0"/>
              <a:t>  In-band Network Telemetry</a:t>
            </a:r>
          </a:p>
          <a:p>
            <a:pPr lvl="2"/>
            <a:r>
              <a:rPr kumimoji="1" lang="en-US" altLang="zh-CN" dirty="0"/>
              <a:t> In-band Network Telemetry(INT) is a framework designed to allow the collection and reporting of network state, by the data plane, without requiring intervention or work by the control plane.</a:t>
            </a:r>
          </a:p>
          <a:p>
            <a:pPr lvl="2"/>
            <a:endParaRPr kumimoji="1" lang="en-US" altLang="zh-CN" dirty="0"/>
          </a:p>
          <a:p>
            <a:pPr lvl="2"/>
            <a:r>
              <a:rPr kumimoji="1" lang="en-US" altLang="zh-CN" dirty="0"/>
              <a:t>Typical network state to collect:</a:t>
            </a:r>
          </a:p>
          <a:p>
            <a:pPr lvl="3"/>
            <a:r>
              <a:rPr kumimoji="1" lang="en-US" altLang="zh-CN" dirty="0"/>
              <a:t> Switch ID, Ingress port ID, …</a:t>
            </a:r>
          </a:p>
          <a:p>
            <a:pPr lvl="3"/>
            <a:r>
              <a:rPr kumimoji="1" lang="en-US" altLang="zh-CN" dirty="0"/>
              <a:t> Hop Latency</a:t>
            </a:r>
          </a:p>
          <a:p>
            <a:pPr lvl="3"/>
            <a:r>
              <a:rPr kumimoji="1" lang="en-US" altLang="zh-CN" dirty="0"/>
              <a:t> Egress Link Utilization, Queue Occupancy</a:t>
            </a:r>
            <a:endParaRPr kumimoji="1" lang="zh-CN" altLang="en-US" dirty="0"/>
          </a:p>
        </p:txBody>
      </p:sp>
      <p:sp>
        <p:nvSpPr>
          <p:cNvPr id="3" name="日期占位符 2">
            <a:extLst>
              <a:ext uri="{FF2B5EF4-FFF2-40B4-BE49-F238E27FC236}">
                <a16:creationId xmlns:a16="http://schemas.microsoft.com/office/drawing/2014/main" id="{9C617BE6-0472-8447-9074-7AA0D6524283}"/>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E91C0373-FCC0-0544-9389-2530DC6EDEF5}"/>
              </a:ext>
            </a:extLst>
          </p:cNvPr>
          <p:cNvSpPr>
            <a:spLocks noGrp="1"/>
          </p:cNvSpPr>
          <p:nvPr>
            <p:ph type="sldNum" sz="quarter" idx="16"/>
          </p:nvPr>
        </p:nvSpPr>
        <p:spPr/>
        <p:txBody>
          <a:bodyPr/>
          <a:lstStyle/>
          <a:p>
            <a:fld id="{A3D5D3D8-1F29-B74B-B3A0-A1F2C7DC88AC}" type="slidenum">
              <a:rPr lang="en-US" altLang="en-US" smtClean="0"/>
              <a:pPr/>
              <a:t>7</a:t>
            </a:fld>
            <a:endParaRPr lang="en-US" altLang="en-US"/>
          </a:p>
        </p:txBody>
      </p:sp>
      <p:sp>
        <p:nvSpPr>
          <p:cNvPr id="5" name="文本占位符 4">
            <a:extLst>
              <a:ext uri="{FF2B5EF4-FFF2-40B4-BE49-F238E27FC236}">
                <a16:creationId xmlns:a16="http://schemas.microsoft.com/office/drawing/2014/main" id="{5F6055D6-0202-0D47-8F27-C0C3FCA0C7E6}"/>
              </a:ext>
            </a:extLst>
          </p:cNvPr>
          <p:cNvSpPr>
            <a:spLocks noGrp="1"/>
          </p:cNvSpPr>
          <p:nvPr>
            <p:ph type="body" sz="quarter" idx="13"/>
          </p:nvPr>
        </p:nvSpPr>
        <p:spPr/>
        <p:txBody>
          <a:bodyPr/>
          <a:lstStyle/>
          <a:p>
            <a:endParaRPr kumimoji="1" lang="zh-CN" altLang="en-US"/>
          </a:p>
        </p:txBody>
      </p:sp>
    </p:spTree>
    <p:extLst>
      <p:ext uri="{BB962C8B-B14F-4D97-AF65-F5344CB8AC3E}">
        <p14:creationId xmlns:p14="http://schemas.microsoft.com/office/powerpoint/2010/main" val="2301778561"/>
      </p:ext>
    </p:extLst>
  </p:cSld>
  <p:clrMapOvr>
    <a:masterClrMapping/>
  </p:clrMapOvr>
  <mc:AlternateContent xmlns:mc="http://schemas.openxmlformats.org/markup-compatibility/2006" xmlns:p14="http://schemas.microsoft.com/office/powerpoint/2010/main">
    <mc:Choice Requires="p14">
      <p:transition spd="slow" p14:dur="2000" advTm="88576"/>
    </mc:Choice>
    <mc:Fallback xmlns="">
      <p:transition spd="slow" advTm="885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6665828-5558-6A48-A9CA-A38DDE5ABB2C}"/>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100C2182-596A-634B-A129-88264CFD1F42}"/>
              </a:ext>
            </a:extLst>
          </p:cNvPr>
          <p:cNvSpPr>
            <a:spLocks noGrp="1"/>
          </p:cNvSpPr>
          <p:nvPr>
            <p:ph type="sldNum" sz="quarter" idx="16"/>
          </p:nvPr>
        </p:nvSpPr>
        <p:spPr/>
        <p:txBody>
          <a:bodyPr/>
          <a:lstStyle/>
          <a:p>
            <a:fld id="{A3D5D3D8-1F29-B74B-B3A0-A1F2C7DC88AC}" type="slidenum">
              <a:rPr lang="en-US" altLang="en-US" smtClean="0"/>
              <a:pPr/>
              <a:t>8</a:t>
            </a:fld>
            <a:endParaRPr lang="en-US" altLang="en-US"/>
          </a:p>
        </p:txBody>
      </p:sp>
      <p:sp>
        <p:nvSpPr>
          <p:cNvPr id="5" name="文本占位符 4">
            <a:extLst>
              <a:ext uri="{FF2B5EF4-FFF2-40B4-BE49-F238E27FC236}">
                <a16:creationId xmlns:a16="http://schemas.microsoft.com/office/drawing/2014/main" id="{1FFAB007-12E9-F843-8826-58EED989F95D}"/>
              </a:ext>
            </a:extLst>
          </p:cNvPr>
          <p:cNvSpPr>
            <a:spLocks noGrp="1"/>
          </p:cNvSpPr>
          <p:nvPr>
            <p:ph type="body" sz="quarter" idx="13"/>
          </p:nvPr>
        </p:nvSpPr>
        <p:spPr/>
        <p:txBody>
          <a:bodyPr/>
          <a:lstStyle/>
          <a:p>
            <a:r>
              <a:rPr kumimoji="1" lang="en-US" altLang="zh-CN" dirty="0"/>
              <a:t>In-band Network Telemetry</a:t>
            </a:r>
            <a:endParaRPr kumimoji="1" lang="zh-CN" altLang="en-US" dirty="0"/>
          </a:p>
        </p:txBody>
      </p:sp>
      <p:pic>
        <p:nvPicPr>
          <p:cNvPr id="7" name="图片 6">
            <a:extLst>
              <a:ext uri="{FF2B5EF4-FFF2-40B4-BE49-F238E27FC236}">
                <a16:creationId xmlns:a16="http://schemas.microsoft.com/office/drawing/2014/main" id="{7FC344C6-7905-F441-8B88-C59692354C98}"/>
              </a:ext>
            </a:extLst>
          </p:cNvPr>
          <p:cNvPicPr>
            <a:picLocks noChangeAspect="1"/>
          </p:cNvPicPr>
          <p:nvPr/>
        </p:nvPicPr>
        <p:blipFill>
          <a:blip r:embed="rId2"/>
          <a:stretch>
            <a:fillRect/>
          </a:stretch>
        </p:blipFill>
        <p:spPr>
          <a:xfrm>
            <a:off x="722820" y="853860"/>
            <a:ext cx="7145713" cy="3913403"/>
          </a:xfrm>
          <a:prstGeom prst="rect">
            <a:avLst/>
          </a:prstGeom>
        </p:spPr>
      </p:pic>
    </p:spTree>
    <p:extLst>
      <p:ext uri="{BB962C8B-B14F-4D97-AF65-F5344CB8AC3E}">
        <p14:creationId xmlns:p14="http://schemas.microsoft.com/office/powerpoint/2010/main" val="4078311919"/>
      </p:ext>
    </p:extLst>
  </p:cSld>
  <p:clrMapOvr>
    <a:masterClrMapping/>
  </p:clrMapOvr>
  <mc:AlternateContent xmlns:mc="http://schemas.openxmlformats.org/markup-compatibility/2006" xmlns:p14="http://schemas.microsoft.com/office/powerpoint/2010/main">
    <mc:Choice Requires="p14">
      <p:transition spd="slow" p14:dur="2000" advTm="106702"/>
    </mc:Choice>
    <mc:Fallback xmlns="">
      <p:transition spd="slow" advTm="10670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43AB123-FCE9-C849-98EC-D936D43EBDD0}"/>
              </a:ext>
            </a:extLst>
          </p:cNvPr>
          <p:cNvSpPr>
            <a:spLocks noGrp="1"/>
          </p:cNvSpPr>
          <p:nvPr>
            <p:ph type="body" sz="quarter" idx="12"/>
          </p:nvPr>
        </p:nvSpPr>
        <p:spPr>
          <a:xfrm>
            <a:off x="368136" y="854207"/>
            <a:ext cx="3368122" cy="3835779"/>
          </a:xfrm>
        </p:spPr>
        <p:txBody>
          <a:bodyPr/>
          <a:lstStyle/>
          <a:p>
            <a:r>
              <a:rPr kumimoji="1" lang="en-US" altLang="zh-CN" sz="1800" dirty="0"/>
              <a:t>A typical INT Header consists of two parts, Metadata Header and Metadata. </a:t>
            </a:r>
          </a:p>
          <a:p>
            <a:r>
              <a:rPr kumimoji="1" lang="en-US" altLang="zh-CN" sz="1800" dirty="0"/>
              <a:t>Metadata Header is constructed at end host to store instruction and other information.</a:t>
            </a:r>
          </a:p>
          <a:p>
            <a:r>
              <a:rPr kumimoji="1" lang="en-US" altLang="zh-CN" sz="1800" dirty="0"/>
              <a:t>Metadata is inserted per hop, including various customized data.</a:t>
            </a:r>
          </a:p>
        </p:txBody>
      </p:sp>
      <p:sp>
        <p:nvSpPr>
          <p:cNvPr id="3" name="日期占位符 2">
            <a:extLst>
              <a:ext uri="{FF2B5EF4-FFF2-40B4-BE49-F238E27FC236}">
                <a16:creationId xmlns:a16="http://schemas.microsoft.com/office/drawing/2014/main" id="{E5FFE5C1-CFD6-DB40-97F4-AF0A7979AFAC}"/>
              </a:ext>
            </a:extLst>
          </p:cNvPr>
          <p:cNvSpPr>
            <a:spLocks noGrp="1"/>
          </p:cNvSpPr>
          <p:nvPr>
            <p:ph type="dt" sz="half" idx="15"/>
          </p:nvPr>
        </p:nvSpPr>
        <p:spPr/>
        <p:txBody>
          <a:bodyPr/>
          <a:lstStyle/>
          <a:p>
            <a:fld id="{66D1C6F8-925F-9B47-879E-BD9919BA5D32}" type="datetime1">
              <a:rPr lang="en-US" altLang="en-US" smtClean="0"/>
              <a:t>5/13/21</a:t>
            </a:fld>
            <a:endParaRPr lang="en-US" altLang="en-US"/>
          </a:p>
        </p:txBody>
      </p:sp>
      <p:sp>
        <p:nvSpPr>
          <p:cNvPr id="4" name="灯片编号占位符 3">
            <a:extLst>
              <a:ext uri="{FF2B5EF4-FFF2-40B4-BE49-F238E27FC236}">
                <a16:creationId xmlns:a16="http://schemas.microsoft.com/office/drawing/2014/main" id="{5A4FE7DD-367A-0F41-88DE-9EC131C4F759}"/>
              </a:ext>
            </a:extLst>
          </p:cNvPr>
          <p:cNvSpPr>
            <a:spLocks noGrp="1"/>
          </p:cNvSpPr>
          <p:nvPr>
            <p:ph type="sldNum" sz="quarter" idx="16"/>
          </p:nvPr>
        </p:nvSpPr>
        <p:spPr/>
        <p:txBody>
          <a:bodyPr/>
          <a:lstStyle/>
          <a:p>
            <a:fld id="{A3D5D3D8-1F29-B74B-B3A0-A1F2C7DC88AC}" type="slidenum">
              <a:rPr lang="en-US" altLang="en-US" smtClean="0"/>
              <a:pPr/>
              <a:t>9</a:t>
            </a:fld>
            <a:endParaRPr lang="en-US" altLang="en-US"/>
          </a:p>
        </p:txBody>
      </p:sp>
      <p:sp>
        <p:nvSpPr>
          <p:cNvPr id="5" name="文本占位符 4">
            <a:extLst>
              <a:ext uri="{FF2B5EF4-FFF2-40B4-BE49-F238E27FC236}">
                <a16:creationId xmlns:a16="http://schemas.microsoft.com/office/drawing/2014/main" id="{1103893F-DF3D-DF41-9B02-04351E347D70}"/>
              </a:ext>
            </a:extLst>
          </p:cNvPr>
          <p:cNvSpPr>
            <a:spLocks noGrp="1"/>
          </p:cNvSpPr>
          <p:nvPr>
            <p:ph type="body" sz="quarter" idx="13"/>
          </p:nvPr>
        </p:nvSpPr>
        <p:spPr/>
        <p:txBody>
          <a:bodyPr/>
          <a:lstStyle/>
          <a:p>
            <a:r>
              <a:rPr kumimoji="1" lang="en-US" altLang="zh-CN" dirty="0"/>
              <a:t>In-band Network Telemetry</a:t>
            </a:r>
            <a:endParaRPr kumimoji="1" lang="zh-CN" altLang="en-US" dirty="0"/>
          </a:p>
        </p:txBody>
      </p:sp>
      <p:pic>
        <p:nvPicPr>
          <p:cNvPr id="9" name="图片 8">
            <a:extLst>
              <a:ext uri="{FF2B5EF4-FFF2-40B4-BE49-F238E27FC236}">
                <a16:creationId xmlns:a16="http://schemas.microsoft.com/office/drawing/2014/main" id="{0BB06040-0A3D-4145-A1C3-8678FC5C4104}"/>
              </a:ext>
            </a:extLst>
          </p:cNvPr>
          <p:cNvPicPr>
            <a:picLocks noChangeAspect="1"/>
          </p:cNvPicPr>
          <p:nvPr/>
        </p:nvPicPr>
        <p:blipFill>
          <a:blip r:embed="rId2"/>
          <a:stretch>
            <a:fillRect/>
          </a:stretch>
        </p:blipFill>
        <p:spPr>
          <a:xfrm>
            <a:off x="4046725" y="1609046"/>
            <a:ext cx="4782644" cy="1925407"/>
          </a:xfrm>
          <a:prstGeom prst="rect">
            <a:avLst/>
          </a:prstGeom>
        </p:spPr>
      </p:pic>
    </p:spTree>
    <p:extLst>
      <p:ext uri="{BB962C8B-B14F-4D97-AF65-F5344CB8AC3E}">
        <p14:creationId xmlns:p14="http://schemas.microsoft.com/office/powerpoint/2010/main" val="4121336152"/>
      </p:ext>
    </p:extLst>
  </p:cSld>
  <p:clrMapOvr>
    <a:masterClrMapping/>
  </p:clrMapOvr>
  <mc:AlternateContent xmlns:mc="http://schemas.openxmlformats.org/markup-compatibility/2006" xmlns:p14="http://schemas.microsoft.com/office/powerpoint/2010/main">
    <mc:Choice Requires="p14">
      <p:transition spd="slow" p14:dur="2000" advTm="66007"/>
    </mc:Choice>
    <mc:Fallback xmlns="">
      <p:transition spd="slow" advTm="6600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9.5"/>
</p:tagLst>
</file>

<file path=ppt/tags/tag10.xml><?xml version="1.0" encoding="utf-8"?>
<p:tagLst xmlns:a="http://schemas.openxmlformats.org/drawingml/2006/main" xmlns:r="http://schemas.openxmlformats.org/officeDocument/2006/relationships" xmlns:p="http://schemas.openxmlformats.org/presentationml/2006/main">
  <p:tag name="TIMING" val="|0.4"/>
</p:tagLst>
</file>

<file path=ppt/tags/tag11.xml><?xml version="1.0" encoding="utf-8"?>
<p:tagLst xmlns:a="http://schemas.openxmlformats.org/drawingml/2006/main" xmlns:r="http://schemas.openxmlformats.org/officeDocument/2006/relationships" xmlns:p="http://schemas.openxmlformats.org/presentationml/2006/main">
  <p:tag name="TIMING" val="|3.6"/>
</p:tagLst>
</file>

<file path=ppt/tags/tag12.xml><?xml version="1.0" encoding="utf-8"?>
<p:tagLst xmlns:a="http://schemas.openxmlformats.org/drawingml/2006/main" xmlns:r="http://schemas.openxmlformats.org/officeDocument/2006/relationships" xmlns:p="http://schemas.openxmlformats.org/presentationml/2006/main">
  <p:tag name="TIMING" val="|0.7"/>
</p:tagLst>
</file>

<file path=ppt/tags/tag13.xml><?xml version="1.0" encoding="utf-8"?>
<p:tagLst xmlns:a="http://schemas.openxmlformats.org/drawingml/2006/main" xmlns:r="http://schemas.openxmlformats.org/officeDocument/2006/relationships" xmlns:p="http://schemas.openxmlformats.org/presentationml/2006/main">
  <p:tag name="TIMING" val="|0.9"/>
</p:tagLst>
</file>

<file path=ppt/tags/tag14.xml><?xml version="1.0" encoding="utf-8"?>
<p:tagLst xmlns:a="http://schemas.openxmlformats.org/drawingml/2006/main" xmlns:r="http://schemas.openxmlformats.org/officeDocument/2006/relationships" xmlns:p="http://schemas.openxmlformats.org/presentationml/2006/main">
  <p:tag name="TIMING" val="|2.5|8.7|3.9"/>
</p:tagLst>
</file>

<file path=ppt/tags/tag2.xml><?xml version="1.0" encoding="utf-8"?>
<p:tagLst xmlns:a="http://schemas.openxmlformats.org/drawingml/2006/main" xmlns:r="http://schemas.openxmlformats.org/officeDocument/2006/relationships" xmlns:p="http://schemas.openxmlformats.org/presentationml/2006/main">
  <p:tag name="TIMING" val="|1"/>
</p:tagLst>
</file>

<file path=ppt/tags/tag3.xml><?xml version="1.0" encoding="utf-8"?>
<p:tagLst xmlns:a="http://schemas.openxmlformats.org/drawingml/2006/main" xmlns:r="http://schemas.openxmlformats.org/officeDocument/2006/relationships" xmlns:p="http://schemas.openxmlformats.org/presentationml/2006/main">
  <p:tag name="TIMING" val="|0.6"/>
</p:tagLst>
</file>

<file path=ppt/tags/tag4.xml><?xml version="1.0" encoding="utf-8"?>
<p:tagLst xmlns:a="http://schemas.openxmlformats.org/drawingml/2006/main" xmlns:r="http://schemas.openxmlformats.org/officeDocument/2006/relationships" xmlns:p="http://schemas.openxmlformats.org/presentationml/2006/main">
  <p:tag name="TIMING" val="|0.9"/>
</p:tagLst>
</file>

<file path=ppt/tags/tag5.xml><?xml version="1.0" encoding="utf-8"?>
<p:tagLst xmlns:a="http://schemas.openxmlformats.org/drawingml/2006/main" xmlns:r="http://schemas.openxmlformats.org/officeDocument/2006/relationships" xmlns:p="http://schemas.openxmlformats.org/presentationml/2006/main">
  <p:tag name="TIMING" val="|0.5"/>
</p:tagLst>
</file>

<file path=ppt/tags/tag6.xml><?xml version="1.0" encoding="utf-8"?>
<p:tagLst xmlns:a="http://schemas.openxmlformats.org/drawingml/2006/main" xmlns:r="http://schemas.openxmlformats.org/officeDocument/2006/relationships" xmlns:p="http://schemas.openxmlformats.org/presentationml/2006/main">
  <p:tag name="TIMING" val="|1.8"/>
</p:tagLst>
</file>

<file path=ppt/tags/tag7.xml><?xml version="1.0" encoding="utf-8"?>
<p:tagLst xmlns:a="http://schemas.openxmlformats.org/drawingml/2006/main" xmlns:r="http://schemas.openxmlformats.org/officeDocument/2006/relationships" xmlns:p="http://schemas.openxmlformats.org/presentationml/2006/main">
  <p:tag name="TIMING" val="|1.2|14.9|4.3"/>
</p:tagLst>
</file>

<file path=ppt/tags/tag8.xml><?xml version="1.0" encoding="utf-8"?>
<p:tagLst xmlns:a="http://schemas.openxmlformats.org/drawingml/2006/main" xmlns:r="http://schemas.openxmlformats.org/officeDocument/2006/relationships" xmlns:p="http://schemas.openxmlformats.org/presentationml/2006/main">
  <p:tag name="TIMING" val="|65.4|16.3"/>
</p:tagLst>
</file>

<file path=ppt/tags/tag9.xml><?xml version="1.0" encoding="utf-8"?>
<p:tagLst xmlns:a="http://schemas.openxmlformats.org/drawingml/2006/main" xmlns:r="http://schemas.openxmlformats.org/officeDocument/2006/relationships" xmlns:p="http://schemas.openxmlformats.org/presentationml/2006/main">
  <p:tag name="TIMING" val="|0.4"/>
</p:tagLst>
</file>

<file path=ppt/theme/theme1.xml><?xml version="1.0" encoding="utf-8"?>
<a:theme xmlns:a="http://schemas.openxmlformats.org/drawingml/2006/main" name="NYU Schools Master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4BCDA591-17B7-DD4C-8BC0-16E537F664E3}" vid="{5AE9606A-235E-094E-A9A0-66931A79D4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21070</TotalTime>
  <Words>2213</Words>
  <Application>Microsoft Macintosh PowerPoint</Application>
  <PresentationFormat>全屏显示(16:9)</PresentationFormat>
  <Paragraphs>444</Paragraphs>
  <Slides>35</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Arial</vt:lpstr>
      <vt:lpstr>Calibri</vt:lpstr>
      <vt:lpstr>Cambria Math</vt:lpstr>
      <vt:lpstr>Courier New</vt:lpstr>
      <vt:lpstr>Wingdings</vt:lpstr>
      <vt:lpstr>NYU Schools Master Template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Billy Kuan-yin Chen</dc:creator>
  <cp:lastModifiedBy>Hua Sun</cp:lastModifiedBy>
  <cp:revision>958</cp:revision>
  <dcterms:created xsi:type="dcterms:W3CDTF">2016-02-22T02:00:20Z</dcterms:created>
  <dcterms:modified xsi:type="dcterms:W3CDTF">2021-05-18T14:25:09Z</dcterms:modified>
</cp:coreProperties>
</file>