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724" r:id="rId2"/>
    <p:sldId id="728" r:id="rId3"/>
    <p:sldId id="730" r:id="rId4"/>
    <p:sldId id="727" r:id="rId5"/>
    <p:sldId id="735" r:id="rId6"/>
    <p:sldId id="731" r:id="rId7"/>
    <p:sldId id="733" r:id="rId8"/>
    <p:sldId id="729" r:id="rId9"/>
    <p:sldId id="732" r:id="rId10"/>
    <p:sldId id="73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6" roundtripDataSignature="AMtx7mjY6/BCYPfByviq9wi37bj71NB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89923" autoAdjust="0"/>
  </p:normalViewPr>
  <p:slideViewPr>
    <p:cSldViewPr snapToGrid="0">
      <p:cViewPr varScale="1">
        <p:scale>
          <a:sx n="65" d="100"/>
          <a:sy n="65" d="100"/>
        </p:scale>
        <p:origin x="8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97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96" Type="http://customschemas.google.com/relationships/presentationmetadata" Target="metadata"/><Relationship Id="rId200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99" Type="http://schemas.openxmlformats.org/officeDocument/2006/relationships/theme" Target="theme/theme1.xml"/><Relationship Id="rId10" Type="http://schemas.openxmlformats.org/officeDocument/2006/relationships/slide" Target="slides/slide9.xml"/><Relationship Id="rId19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1"/>
          <p:cNvCxnSpPr/>
          <p:nvPr/>
        </p:nvCxnSpPr>
        <p:spPr>
          <a:xfrm>
            <a:off x="0" y="914400"/>
            <a:ext cx="121920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9347200" y="6400801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Google Shape;30;p21"/>
          <p:cNvSpPr/>
          <p:nvPr/>
        </p:nvSpPr>
        <p:spPr>
          <a:xfrm>
            <a:off x="0" y="4846320"/>
            <a:ext cx="190501" cy="201168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/>
          <p:nvPr/>
        </p:nvSpPr>
        <p:spPr>
          <a:xfrm>
            <a:off x="0" y="0"/>
            <a:ext cx="190501" cy="4846320"/>
          </a:xfrm>
          <a:prstGeom prst="rect">
            <a:avLst/>
          </a:prstGeom>
          <a:solidFill>
            <a:srgbClr val="33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2;p18">
            <a:extLst>
              <a:ext uri="{FF2B5EF4-FFF2-40B4-BE49-F238E27FC236}">
                <a16:creationId xmlns:a16="http://schemas.microsoft.com/office/drawing/2014/main" id="{322E9735-05DF-7373-C10D-A9CF07DB208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7142" b="36285"/>
          <a:stretch/>
        </p:blipFill>
        <p:spPr>
          <a:xfrm>
            <a:off x="9260682" y="6308726"/>
            <a:ext cx="232171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;p18">
            <a:extLst>
              <a:ext uri="{FF2B5EF4-FFF2-40B4-BE49-F238E27FC236}">
                <a16:creationId xmlns:a16="http://schemas.microsoft.com/office/drawing/2014/main" id="{14AC1BF8-242C-D803-E4DA-9869E67BBE1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96904" y="6203422"/>
            <a:ext cx="1148079" cy="56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B96-BADE-B04C-3ACD-97200E7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E4657-F742-8087-F121-5F495C6E15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Google Shape;34;p22">
            <a:extLst>
              <a:ext uri="{FF2B5EF4-FFF2-40B4-BE49-F238E27FC236}">
                <a16:creationId xmlns:a16="http://schemas.microsoft.com/office/drawing/2014/main" id="{9567099F-664A-9AA4-819A-873FCAD521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1296987"/>
            <a:ext cx="10972799" cy="482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2C2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9347200" y="6400801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Google Shape;9;p18"/>
          <p:cNvCxnSpPr/>
          <p:nvPr/>
        </p:nvCxnSpPr>
        <p:spPr>
          <a:xfrm>
            <a:off x="0" y="1066800"/>
            <a:ext cx="12192000" cy="0"/>
          </a:xfrm>
          <a:prstGeom prst="straightConnector1">
            <a:avLst/>
          </a:prstGeom>
          <a:noFill/>
          <a:ln w="50800" cap="flat" cmpd="sng">
            <a:solidFill>
              <a:srgbClr val="332C2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18"/>
          <p:cNvSpPr/>
          <p:nvPr/>
        </p:nvSpPr>
        <p:spPr>
          <a:xfrm>
            <a:off x="0" y="4846320"/>
            <a:ext cx="190501" cy="201168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0" y="0"/>
            <a:ext cx="190501" cy="4846320"/>
          </a:xfrm>
          <a:prstGeom prst="rect">
            <a:avLst/>
          </a:prstGeom>
          <a:solidFill>
            <a:srgbClr val="332C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3;p18">
            <a:extLst>
              <a:ext uri="{FF2B5EF4-FFF2-40B4-BE49-F238E27FC236}">
                <a16:creationId xmlns:a16="http://schemas.microsoft.com/office/drawing/2014/main" id="{120E0D8A-19D0-3071-6DF8-0A4C9A9264BE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96904" y="6203422"/>
            <a:ext cx="1148079" cy="56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;p18">
            <a:extLst>
              <a:ext uri="{FF2B5EF4-FFF2-40B4-BE49-F238E27FC236}">
                <a16:creationId xmlns:a16="http://schemas.microsoft.com/office/drawing/2014/main" id="{01A65A24-6143-1540-1427-AE07F3EC961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27142" b="36285"/>
          <a:stretch/>
        </p:blipFill>
        <p:spPr>
          <a:xfrm>
            <a:off x="9260682" y="6308726"/>
            <a:ext cx="2321718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2B5F72-1277-619E-34AF-758B30BD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Jaideep Reddy Mure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B522-8981-50CD-1AC5-B12441D93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6471B0-F6B3-ECA9-4C69-F8B57F157D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566924"/>
            <a:ext cx="10825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</a:rPr>
              <a:t>Calories predictions from continuous glucose monitors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3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DF6A-34D6-1DF2-B08D-F2AB6B70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527E-DA6C-96E1-EADD-2486238F1E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51D4A-C79A-0B3C-1413-F218DADE4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sz="6000" dirty="0"/>
              <a:t>              </a:t>
            </a:r>
          </a:p>
          <a:p>
            <a:pPr marL="50800" indent="0">
              <a:buNone/>
            </a:pPr>
            <a:r>
              <a:rPr lang="en-IN" sz="6000" dirty="0"/>
              <a:t>  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0248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D249-A764-8F8B-E3FB-D4DB0163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 and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60229-0BFA-A4CC-90CB-F5CE6E9748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1CC9-3B19-04B4-B3EC-5D1DFE6EF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overview of the project: </a:t>
            </a:r>
          </a:p>
          <a:p>
            <a:pPr lvl="1"/>
            <a:r>
              <a:rPr lang="en-US" dirty="0"/>
              <a:t>Data includes CGM data, </a:t>
            </a:r>
            <a:r>
              <a:rPr lang="en-US" dirty="0" err="1"/>
              <a:t>Viome</a:t>
            </a:r>
            <a:r>
              <a:rPr lang="en-US" dirty="0"/>
              <a:t> data, demographic data, and breakfast/lunch intake data. </a:t>
            </a:r>
          </a:p>
          <a:p>
            <a:pPr lvl="1"/>
            <a:r>
              <a:rPr lang="en-US" dirty="0"/>
              <a:t>Neural networks are not very effective at finding relationships across multiple data types. </a:t>
            </a:r>
          </a:p>
          <a:p>
            <a:pPr lvl="1"/>
            <a:r>
              <a:rPr lang="en-US" dirty="0"/>
              <a:t>What if we use different combinations of inputs? </a:t>
            </a:r>
          </a:p>
          <a:p>
            <a:pPr lvl="1"/>
            <a:r>
              <a:rPr lang="en-US" dirty="0"/>
              <a:t>What approaches are suitable for small and complex datasets? </a:t>
            </a:r>
          </a:p>
          <a:p>
            <a:pPr lvl="1"/>
            <a:r>
              <a:rPr lang="en-US" dirty="0"/>
              <a:t>What if we divide calorie estimations into separate tasks and train them individually?</a:t>
            </a:r>
          </a:p>
        </p:txBody>
      </p:sp>
    </p:spTree>
    <p:extLst>
      <p:ext uri="{BB962C8B-B14F-4D97-AF65-F5344CB8AC3E}">
        <p14:creationId xmlns:p14="http://schemas.microsoft.com/office/powerpoint/2010/main" val="13016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BEC7-FE2C-A2D5-4398-1D072DCF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Challenges/proposed solutions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4864A-4885-A6D2-632B-3B8C0CF747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D7206-925D-6563-EC14-0BB063CF5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Giving equal importance to all inputs </a:t>
            </a:r>
          </a:p>
          <a:p>
            <a:r>
              <a:rPr lang="en-US" dirty="0"/>
              <a:t>Complexity increases, leading to slower optimization. </a:t>
            </a:r>
          </a:p>
          <a:p>
            <a:r>
              <a:rPr lang="en-US" dirty="0"/>
              <a:t> Identifying critical data for the output.</a:t>
            </a:r>
          </a:p>
          <a:p>
            <a:pPr marL="50800" indent="0">
              <a:buNone/>
            </a:pPr>
            <a:r>
              <a:rPr lang="en-US" b="1" dirty="0"/>
              <a:t> Solutions Proposed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Using different architectures to combine inputs at various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Combining 2 inputs at the y-</a:t>
            </a:r>
            <a:r>
              <a:rPr lang="en-US" dirty="0" err="1"/>
              <a:t>th</a:t>
            </a:r>
            <a:r>
              <a:rPr lang="en-US" dirty="0"/>
              <a:t> hidden layer.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Merging the 3rd input at the x-</a:t>
            </a:r>
            <a:r>
              <a:rPr lang="en-US" dirty="0" err="1"/>
              <a:t>th</a:t>
            </a:r>
            <a:r>
              <a:rPr lang="en-US" dirty="0"/>
              <a:t> hidden layer.</a:t>
            </a:r>
          </a:p>
        </p:txBody>
      </p:sp>
    </p:spTree>
    <p:extLst>
      <p:ext uri="{BB962C8B-B14F-4D97-AF65-F5344CB8AC3E}">
        <p14:creationId xmlns:p14="http://schemas.microsoft.com/office/powerpoint/2010/main" val="161532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DF9698-9171-D80B-0B8B-F952F1B7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5492A-03B1-BB83-D643-861B6E7294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43A7D-0916-F53C-2803-C57392D93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Different Network Approaches</a:t>
            </a:r>
          </a:p>
          <a:p>
            <a:r>
              <a:rPr lang="en-US" dirty="0"/>
              <a:t>Designed the 3-input model based on data type, ensuring compatibility with various data representations.</a:t>
            </a:r>
          </a:p>
          <a:p>
            <a:r>
              <a:rPr lang="en-US" dirty="0"/>
              <a:t>Marked an individual order for their respective loss functions to prioritize specific predictions.</a:t>
            </a:r>
          </a:p>
          <a:p>
            <a:r>
              <a:rPr lang="en-US" dirty="0"/>
              <a:t> Incorporated additional preprocessing steps to enhance feature extraction for each input type.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A38B-DE95-40ED-479B-2E9E10CE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EDAFF-512D-7F3C-E485-49459D8128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37FA4-DE3E-5140-40B1-0FD1E50A5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A4B88-277B-8FE1-D56E-BA217E91C7D2}"/>
              </a:ext>
            </a:extLst>
          </p:cNvPr>
          <p:cNvSpPr/>
          <p:nvPr/>
        </p:nvSpPr>
        <p:spPr>
          <a:xfrm>
            <a:off x="2271252" y="1927123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16A9D-A54B-2DF4-E9E2-D687EE613663}"/>
              </a:ext>
            </a:extLst>
          </p:cNvPr>
          <p:cNvSpPr txBox="1"/>
          <p:nvPr/>
        </p:nvSpPr>
        <p:spPr>
          <a:xfrm>
            <a:off x="2271251" y="3195484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Cgm</a:t>
            </a:r>
            <a:r>
              <a:rPr lang="en-IN" dirty="0"/>
              <a:t>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C7FAF-99D5-A437-E83C-0DA22B7A494D}"/>
              </a:ext>
            </a:extLst>
          </p:cNvPr>
          <p:cNvSpPr/>
          <p:nvPr/>
        </p:nvSpPr>
        <p:spPr>
          <a:xfrm>
            <a:off x="3569110" y="1927123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E883C8-290D-6C2B-5A56-6437CB9516D8}"/>
              </a:ext>
            </a:extLst>
          </p:cNvPr>
          <p:cNvSpPr/>
          <p:nvPr/>
        </p:nvSpPr>
        <p:spPr>
          <a:xfrm>
            <a:off x="4621162" y="1927123"/>
            <a:ext cx="550606" cy="150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32CF4-C956-6440-3AEC-F37A91891C2A}"/>
              </a:ext>
            </a:extLst>
          </p:cNvPr>
          <p:cNvSpPr txBox="1"/>
          <p:nvPr/>
        </p:nvSpPr>
        <p:spPr>
          <a:xfrm>
            <a:off x="3687097" y="2396563"/>
            <a:ext cx="3441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Dense</a:t>
            </a:r>
          </a:p>
          <a:p>
            <a:r>
              <a:rPr lang="en-IN" dirty="0"/>
              <a:t>L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 e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DB582-FADE-B9C3-9CD1-2729490BCA43}"/>
              </a:ext>
            </a:extLst>
          </p:cNvPr>
          <p:cNvSpPr/>
          <p:nvPr/>
        </p:nvSpPr>
        <p:spPr>
          <a:xfrm>
            <a:off x="4621162" y="3608439"/>
            <a:ext cx="550606" cy="1501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6691C-4B1B-9CD4-B729-264C6AA12FBA}"/>
              </a:ext>
            </a:extLst>
          </p:cNvPr>
          <p:cNvSpPr/>
          <p:nvPr/>
        </p:nvSpPr>
        <p:spPr>
          <a:xfrm>
            <a:off x="5850192" y="1924665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70BC72-A3D8-E9B6-9C1E-113383B762F8}"/>
              </a:ext>
            </a:extLst>
          </p:cNvPr>
          <p:cNvSpPr/>
          <p:nvPr/>
        </p:nvSpPr>
        <p:spPr>
          <a:xfrm>
            <a:off x="6803919" y="1924665"/>
            <a:ext cx="550606" cy="1537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20914-7BBE-D060-E490-68ED0B6909BC}"/>
              </a:ext>
            </a:extLst>
          </p:cNvPr>
          <p:cNvSpPr/>
          <p:nvPr/>
        </p:nvSpPr>
        <p:spPr>
          <a:xfrm>
            <a:off x="6813752" y="3692197"/>
            <a:ext cx="550606" cy="1418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36942-837C-4E04-B678-713EEAC878B9}"/>
              </a:ext>
            </a:extLst>
          </p:cNvPr>
          <p:cNvSpPr/>
          <p:nvPr/>
        </p:nvSpPr>
        <p:spPr>
          <a:xfrm>
            <a:off x="7777312" y="1924664"/>
            <a:ext cx="550606" cy="318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FBCF2-B222-5944-8F1E-69B49111698C}"/>
              </a:ext>
            </a:extLst>
          </p:cNvPr>
          <p:cNvSpPr txBox="1"/>
          <p:nvPr/>
        </p:nvSpPr>
        <p:spPr>
          <a:xfrm>
            <a:off x="5953433" y="2271252"/>
            <a:ext cx="339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Dense l</a:t>
            </a:r>
          </a:p>
          <a:p>
            <a:r>
              <a:rPr lang="en-IN" dirty="0"/>
              <a:t>a y e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36367-0170-BD57-8E38-CAC317D9BF7B}"/>
              </a:ext>
            </a:extLst>
          </p:cNvPr>
          <p:cNvSpPr txBox="1"/>
          <p:nvPr/>
        </p:nvSpPr>
        <p:spPr>
          <a:xfrm>
            <a:off x="7914967" y="2333709"/>
            <a:ext cx="294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Denselayer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7E3755-DADA-844C-9A7D-166E8C96B17D}"/>
              </a:ext>
            </a:extLst>
          </p:cNvPr>
          <p:cNvSpPr/>
          <p:nvPr/>
        </p:nvSpPr>
        <p:spPr>
          <a:xfrm>
            <a:off x="9360309" y="2982862"/>
            <a:ext cx="1445343" cy="85171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2DC16-9A94-92DC-E0F3-30B273C81A3B}"/>
              </a:ext>
            </a:extLst>
          </p:cNvPr>
          <p:cNvSpPr txBox="1"/>
          <p:nvPr/>
        </p:nvSpPr>
        <p:spPr>
          <a:xfrm>
            <a:off x="9615948" y="3283974"/>
            <a:ext cx="97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676ADE-0121-19E6-7C2C-EAF46F71517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20180" y="3457094"/>
            <a:ext cx="580102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D6C741-0AA0-E673-0E88-237C320F1C50}"/>
              </a:ext>
            </a:extLst>
          </p:cNvPr>
          <p:cNvCxnSpPr>
            <a:cxnSpLocks/>
          </p:cNvCxnSpPr>
          <p:nvPr/>
        </p:nvCxnSpPr>
        <p:spPr>
          <a:xfrm>
            <a:off x="4134467" y="2596104"/>
            <a:ext cx="44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EB57A-FEEF-AACA-D0D9-B5F08DD45C58}"/>
              </a:ext>
            </a:extLst>
          </p:cNvPr>
          <p:cNvCxnSpPr>
            <a:cxnSpLocks/>
          </p:cNvCxnSpPr>
          <p:nvPr/>
        </p:nvCxnSpPr>
        <p:spPr>
          <a:xfrm>
            <a:off x="5171768" y="2596104"/>
            <a:ext cx="678424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D93D91-716B-44AD-DCA2-B0BEBCCC52EA}"/>
              </a:ext>
            </a:extLst>
          </p:cNvPr>
          <p:cNvCxnSpPr>
            <a:cxnSpLocks/>
          </p:cNvCxnSpPr>
          <p:nvPr/>
        </p:nvCxnSpPr>
        <p:spPr>
          <a:xfrm>
            <a:off x="5171768" y="4518021"/>
            <a:ext cx="66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D9D23B-EB69-C3E1-45FC-D0AB9BA1452E}"/>
              </a:ext>
            </a:extLst>
          </p:cNvPr>
          <p:cNvCxnSpPr>
            <a:cxnSpLocks/>
          </p:cNvCxnSpPr>
          <p:nvPr/>
        </p:nvCxnSpPr>
        <p:spPr>
          <a:xfrm flipV="1">
            <a:off x="6400798" y="2831595"/>
            <a:ext cx="403121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8E827-86E9-EBF7-E5B5-56CFCC2A043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364358" y="4401257"/>
            <a:ext cx="412954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385BB2-0193-37CB-27E1-64DD51F76243}"/>
              </a:ext>
            </a:extLst>
          </p:cNvPr>
          <p:cNvCxnSpPr>
            <a:cxnSpLocks/>
          </p:cNvCxnSpPr>
          <p:nvPr/>
        </p:nvCxnSpPr>
        <p:spPr>
          <a:xfrm>
            <a:off x="7364358" y="2748504"/>
            <a:ext cx="41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AE5F43-FD13-BC72-D0C6-22AF91AB795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327918" y="3408722"/>
            <a:ext cx="103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FA13A99-E208-A117-292F-07A95BD46023}"/>
              </a:ext>
            </a:extLst>
          </p:cNvPr>
          <p:cNvSpPr/>
          <p:nvPr/>
        </p:nvSpPr>
        <p:spPr>
          <a:xfrm>
            <a:off x="4468761" y="5525397"/>
            <a:ext cx="1042219" cy="47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B30C6-FC6B-B5B8-ABCC-717336ED1D0B}"/>
              </a:ext>
            </a:extLst>
          </p:cNvPr>
          <p:cNvSpPr txBox="1"/>
          <p:nvPr/>
        </p:nvSpPr>
        <p:spPr>
          <a:xfrm>
            <a:off x="4719484" y="5525397"/>
            <a:ext cx="79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Demo data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FEF3C6-E7D0-D16A-904A-26F9E91208FC}"/>
              </a:ext>
            </a:extLst>
          </p:cNvPr>
          <p:cNvSpPr/>
          <p:nvPr/>
        </p:nvSpPr>
        <p:spPr>
          <a:xfrm>
            <a:off x="6602358" y="5525397"/>
            <a:ext cx="1042219" cy="471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A42871-E815-A510-49B3-1F0F928D2867}"/>
              </a:ext>
            </a:extLst>
          </p:cNvPr>
          <p:cNvSpPr txBox="1"/>
          <p:nvPr/>
        </p:nvSpPr>
        <p:spPr>
          <a:xfrm>
            <a:off x="6882575" y="5525397"/>
            <a:ext cx="67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Img</a:t>
            </a:r>
            <a:r>
              <a:rPr lang="en-IN" dirty="0"/>
              <a:t> 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BB4F22-AD8F-A5AC-D592-6D9DD6D9E7EF}"/>
              </a:ext>
            </a:extLst>
          </p:cNvPr>
          <p:cNvCxnSpPr>
            <a:cxnSpLocks/>
          </p:cNvCxnSpPr>
          <p:nvPr/>
        </p:nvCxnSpPr>
        <p:spPr>
          <a:xfrm flipV="1">
            <a:off x="4896465" y="5156803"/>
            <a:ext cx="0" cy="36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760198-F8E6-9E95-7A7E-38516800569E}"/>
              </a:ext>
            </a:extLst>
          </p:cNvPr>
          <p:cNvCxnSpPr>
            <a:cxnSpLocks/>
            <a:stCxn id="48" idx="0"/>
            <a:endCxn id="15" idx="2"/>
          </p:cNvCxnSpPr>
          <p:nvPr/>
        </p:nvCxnSpPr>
        <p:spPr>
          <a:xfrm flipH="1" flipV="1">
            <a:off x="7089055" y="5110316"/>
            <a:ext cx="34413" cy="41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F2E-F61E-78AC-6897-3A76FD21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E2DE8-E161-A4FB-D0FC-B8CA553064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4765-58B5-1131-D6CB-022FEE369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the highest loss at the beginning and the lowest at the end in the hidden layers.</a:t>
            </a:r>
          </a:p>
          <a:p>
            <a:r>
              <a:rPr lang="en-US" dirty="0"/>
              <a:t>For CGM data we have used the sliding window to extract features </a:t>
            </a:r>
          </a:p>
          <a:p>
            <a:r>
              <a:rPr lang="en-US" dirty="0"/>
              <a:t>Optimizer used is </a:t>
            </a:r>
            <a:r>
              <a:rPr lang="en-US" dirty="0" err="1"/>
              <a:t>adam</a:t>
            </a:r>
            <a:endParaRPr lang="en-US" dirty="0"/>
          </a:p>
          <a:p>
            <a:r>
              <a:rPr lang="en-US" dirty="0"/>
              <a:t>Train-validation : 90 10</a:t>
            </a:r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EDD6-A0DE-F6B1-142E-FAEC1A1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4652C-F72E-2A23-F945-AB83761882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A4B1-BE1E-82E4-A77F-A39B5AF31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Needed to check on the </a:t>
            </a:r>
            <a:r>
              <a:rPr lang="en-US" dirty="0"/>
              <a:t>minimizing variances between batches and balancing weights</a:t>
            </a:r>
          </a:p>
          <a:p>
            <a:pPr marL="50800" indent="0">
              <a:buNone/>
            </a:pPr>
            <a:r>
              <a:rPr lang="en-US" dirty="0"/>
              <a:t>- </a:t>
            </a:r>
            <a:r>
              <a:rPr lang="en-US" dirty="0" err="1"/>
              <a:t>LibAUC</a:t>
            </a:r>
            <a:r>
              <a:rPr lang="en-US" dirty="0"/>
              <a:t>: A Deep Learning Library for X-Risk Optimization Paper</a:t>
            </a:r>
          </a:p>
          <a:p>
            <a:pPr>
              <a:buFontTx/>
              <a:buChar char="-"/>
            </a:pPr>
            <a:r>
              <a:rPr lang="en-US" dirty="0"/>
              <a:t>changed the optimizer to </a:t>
            </a:r>
            <a:r>
              <a:rPr lang="en-US" dirty="0" err="1"/>
              <a:t>LibAUC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IN" dirty="0" err="1"/>
              <a:t>AUCMLoss</a:t>
            </a:r>
            <a:r>
              <a:rPr lang="en-US" dirty="0"/>
              <a:t> is best considered in paper but implemented NRMSRE Loss</a:t>
            </a:r>
          </a:p>
          <a:p>
            <a:pPr>
              <a:buFontTx/>
              <a:buChar char="-"/>
            </a:pPr>
            <a:r>
              <a:rPr lang="en-US" dirty="0"/>
              <a:t>Based on the positive samples and the negative samples the loss function is designed.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5D6-7C53-CE10-C3D0-CCFE774A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7EDA0-0E69-2622-F650-DBB656288B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14B91-B951-CE33-8CBA-056AC89AA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:</a:t>
            </a:r>
          </a:p>
          <a:p>
            <a:r>
              <a:rPr lang="en-US" sz="2000" dirty="0"/>
              <a:t>Model1 : Normal Traditional(0.39) , Model2 : proposed arch(0.29), Model3 : </a:t>
            </a:r>
            <a:r>
              <a:rPr lang="en-US" sz="2000" dirty="0" err="1"/>
              <a:t>LibAuc</a:t>
            </a:r>
            <a:r>
              <a:rPr lang="en-US" sz="2000" dirty="0"/>
              <a:t> (0.34)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06745-076F-B42B-379F-9A10FE0F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01" y="2360257"/>
            <a:ext cx="6267254" cy="39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BCE-96C8-1598-2BA4-BEABF6A3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13BFB-3490-C9EE-44D9-E3669EEBBE1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59A47-2D6B-AE35-62BA-01B1021E6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Results were converged faster</a:t>
            </a:r>
          </a:p>
          <a:p>
            <a:r>
              <a:rPr lang="en-US" dirty="0"/>
              <a:t>Lower loss compared to traditional way</a:t>
            </a:r>
          </a:p>
          <a:p>
            <a:r>
              <a:rPr lang="en-US" dirty="0" err="1"/>
              <a:t>Libauc</a:t>
            </a:r>
            <a:r>
              <a:rPr lang="en-US" dirty="0"/>
              <a:t> works better for the classification task </a:t>
            </a:r>
          </a:p>
          <a:p>
            <a:pPr marL="50800" indent="0">
              <a:buNone/>
            </a:pPr>
            <a:r>
              <a:rPr lang="en-US" dirty="0"/>
              <a:t>New Ideas :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Implementation of continual learning since the task were less how to make model more effective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Weight initialization strategies.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Replay and regularization methods </a:t>
            </a:r>
          </a:p>
          <a:p>
            <a:pPr marL="508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8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gie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500000"/>
      </a:accent1>
      <a:accent2>
        <a:srgbClr val="0F9ED5"/>
      </a:accent2>
      <a:accent3>
        <a:srgbClr val="A02B93"/>
      </a:accent3>
      <a:accent4>
        <a:srgbClr val="732F2F"/>
      </a:accent4>
      <a:accent5>
        <a:srgbClr val="A02B93"/>
      </a:accent5>
      <a:accent6>
        <a:srgbClr val="4EA72E"/>
      </a:accent6>
      <a:hlink>
        <a:srgbClr val="3C001C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18680</TotalTime>
  <Words>396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Calories predictions from continuous glucose monitors</vt:lpstr>
      <vt:lpstr>Research Overview and goals</vt:lpstr>
      <vt:lpstr>Challenges/proposed solutions </vt:lpstr>
      <vt:lpstr>Methodology  </vt:lpstr>
      <vt:lpstr>Proposed Diagram</vt:lpstr>
      <vt:lpstr>Methodology </vt:lpstr>
      <vt:lpstr>Methodology</vt:lpstr>
      <vt:lpstr>Results</vt:lpstr>
      <vt:lpstr>Discussion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CUFFLESS BP CTRAL REPORT</dc:title>
  <dc:creator>Huang, Sicong</dc:creator>
  <cp:lastModifiedBy>Mure Vinaya Sri</cp:lastModifiedBy>
  <cp:revision>6333</cp:revision>
  <dcterms:created xsi:type="dcterms:W3CDTF">2021-08-12T23:54:41Z</dcterms:created>
  <dcterms:modified xsi:type="dcterms:W3CDTF">2025-01-22T17:36:51Z</dcterms:modified>
</cp:coreProperties>
</file>