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6D7B-2105-4235-9A54-14B68E9C297F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24C9-6D0A-4501-A4F3-35DEFE2E24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74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6D7B-2105-4235-9A54-14B68E9C297F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24C9-6D0A-4501-A4F3-35DEFE2E24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46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6D7B-2105-4235-9A54-14B68E9C297F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24C9-6D0A-4501-A4F3-35DEFE2E24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4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6D7B-2105-4235-9A54-14B68E9C297F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24C9-6D0A-4501-A4F3-35DEFE2E24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89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6D7B-2105-4235-9A54-14B68E9C297F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24C9-6D0A-4501-A4F3-35DEFE2E24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17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6D7B-2105-4235-9A54-14B68E9C297F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24C9-6D0A-4501-A4F3-35DEFE2E24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47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6D7B-2105-4235-9A54-14B68E9C297F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24C9-6D0A-4501-A4F3-35DEFE2E24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891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6D7B-2105-4235-9A54-14B68E9C297F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24C9-6D0A-4501-A4F3-35DEFE2E24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873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6D7B-2105-4235-9A54-14B68E9C297F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24C9-6D0A-4501-A4F3-35DEFE2E24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91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6D7B-2105-4235-9A54-14B68E9C297F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24C9-6D0A-4501-A4F3-35DEFE2E24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66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6D7B-2105-4235-9A54-14B68E9C297F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24C9-6D0A-4501-A4F3-35DEFE2E24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20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6D7B-2105-4235-9A54-14B68E9C297F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D24C9-6D0A-4501-A4F3-35DEFE2E24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72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図 63">
            <a:extLst>
              <a:ext uri="{FF2B5EF4-FFF2-40B4-BE49-F238E27FC236}">
                <a16:creationId xmlns:a16="http://schemas.microsoft.com/office/drawing/2014/main" id="{EA60D6E0-2013-5148-B0DD-B34F2CF60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503" y="1320600"/>
            <a:ext cx="1098849" cy="1142226"/>
          </a:xfrm>
          <a:prstGeom prst="rect">
            <a:avLst/>
          </a:prstGeom>
        </p:spPr>
      </p:pic>
      <p:graphicFrame>
        <p:nvGraphicFramePr>
          <p:cNvPr id="65" name="表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508756"/>
              </p:ext>
            </p:extLst>
          </p:nvPr>
        </p:nvGraphicFramePr>
        <p:xfrm>
          <a:off x="6915330" y="1802570"/>
          <a:ext cx="3696688" cy="2286000"/>
        </p:xfrm>
        <a:graphic>
          <a:graphicData uri="http://schemas.openxmlformats.org/drawingml/2006/table">
            <a:tbl>
              <a:tblPr firstRow="1" bandRow="1"/>
              <a:tblGrid>
                <a:gridCol w="924172">
                  <a:extLst>
                    <a:ext uri="{9D8B030D-6E8A-4147-A177-3AD203B41FA5}">
                      <a16:colId xmlns:a16="http://schemas.microsoft.com/office/drawing/2014/main" val="2414307052"/>
                    </a:ext>
                  </a:extLst>
                </a:gridCol>
                <a:gridCol w="924172">
                  <a:extLst>
                    <a:ext uri="{9D8B030D-6E8A-4147-A177-3AD203B41FA5}">
                      <a16:colId xmlns:a16="http://schemas.microsoft.com/office/drawing/2014/main" val="2904814792"/>
                    </a:ext>
                  </a:extLst>
                </a:gridCol>
                <a:gridCol w="924172">
                  <a:extLst>
                    <a:ext uri="{9D8B030D-6E8A-4147-A177-3AD203B41FA5}">
                      <a16:colId xmlns:a16="http://schemas.microsoft.com/office/drawing/2014/main" val="4259491208"/>
                    </a:ext>
                  </a:extLst>
                </a:gridCol>
                <a:gridCol w="924172">
                  <a:extLst>
                    <a:ext uri="{9D8B030D-6E8A-4147-A177-3AD203B41FA5}">
                      <a16:colId xmlns:a16="http://schemas.microsoft.com/office/drawing/2014/main" val="441869269"/>
                    </a:ext>
                  </a:extLst>
                </a:gridCol>
              </a:tblGrid>
              <a:tr h="439851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kumimoji="1" lang="en-US" altLang="ja-JP" sz="1200">
                          <a:solidFill>
                            <a:schemeClr val="bg1"/>
                          </a:solidFill>
                        </a:rPr>
                        <a:t>Shelter name</a:t>
                      </a:r>
                      <a:endParaRPr kumimoji="1" lang="ja-JP" altLang="en-US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5E0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5E0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Max # of families</a:t>
                      </a:r>
                      <a:endParaRPr kumimoji="1" lang="ja-JP" altLang="en-US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5E0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kumimoji="1" lang="en-US" altLang="ja-JP" sz="1200" baseline="0">
                          <a:solidFill>
                            <a:schemeClr val="bg1"/>
                          </a:solidFill>
                        </a:rPr>
                        <a:t>Current status</a:t>
                      </a:r>
                      <a:endParaRPr kumimoji="1" lang="ja-JP" altLang="en-US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5E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118326"/>
                  </a:ext>
                </a:extLst>
              </a:tr>
              <a:tr h="439851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kumimoji="1" lang="en-US" altLang="ja-JP" sz="1200"/>
                        <a:t>A</a:t>
                      </a:r>
                      <a:r>
                        <a:rPr kumimoji="1" lang="en-US" altLang="ja-JP" sz="1200" baseline="0"/>
                        <a:t> high school</a:t>
                      </a:r>
                      <a:endParaRPr kumimoji="1" lang="ja-JP" altLang="en-US" sz="12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kumimoji="1" lang="en-US" altLang="ja-JP" sz="1200"/>
                        <a:t>XX town</a:t>
                      </a:r>
                      <a:r>
                        <a:rPr kumimoji="1" lang="en-US" altLang="ja-JP" sz="1200" baseline="0"/>
                        <a:t> 1-2</a:t>
                      </a:r>
                      <a:endParaRPr kumimoji="1" lang="ja-JP" altLang="en-US" sz="12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kumimoji="1" lang="en-US" altLang="ja-JP" sz="1800" dirty="0"/>
                        <a:t>50</a:t>
                      </a:r>
                      <a:endParaRPr kumimoji="1" lang="ja-JP" altLang="en-US" sz="1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kumimoji="1" lang="en-US" altLang="ja-JP" sz="1800">
                          <a:solidFill>
                            <a:srgbClr val="FF0000"/>
                          </a:solidFill>
                        </a:rPr>
                        <a:t>48</a:t>
                      </a:r>
                      <a:endParaRPr kumimoji="1" lang="ja-JP" altLang="en-US" sz="18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274298"/>
                  </a:ext>
                </a:extLst>
              </a:tr>
              <a:tr h="439851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kumimoji="1" lang="en-US" altLang="ja-JP" sz="1200"/>
                        <a:t>B element.</a:t>
                      </a:r>
                      <a:r>
                        <a:rPr kumimoji="1" lang="en-US" altLang="ja-JP" sz="1200" baseline="0"/>
                        <a:t> school</a:t>
                      </a:r>
                      <a:endParaRPr kumimoji="1" lang="ja-JP" altLang="en-US" sz="12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kumimoji="1" lang="en-US" altLang="ja-JP" sz="1200"/>
                        <a:t>YY town 4-5</a:t>
                      </a:r>
                      <a:endParaRPr kumimoji="1" lang="ja-JP" altLang="en-US" sz="12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kumimoji="1" lang="en-US" altLang="ja-JP" sz="1800"/>
                        <a:t>30</a:t>
                      </a:r>
                      <a:endParaRPr kumimoji="1" lang="ja-JP" altLang="en-US" sz="1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kumimoji="1" lang="en-US" altLang="ja-JP" sz="1800">
                          <a:solidFill>
                            <a:srgbClr val="FE8100"/>
                          </a:solidFill>
                        </a:rPr>
                        <a:t>20</a:t>
                      </a:r>
                      <a:endParaRPr kumimoji="1" lang="ja-JP" altLang="en-US" sz="1800">
                        <a:solidFill>
                          <a:srgbClr val="FE81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768924"/>
                  </a:ext>
                </a:extLst>
              </a:tr>
              <a:tr h="439851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kumimoji="1" lang="en-US" altLang="ja-JP" sz="1200"/>
                        <a:t>C comm.</a:t>
                      </a:r>
                      <a:r>
                        <a:rPr kumimoji="1" lang="en-US" altLang="ja-JP" sz="1200" baseline="0"/>
                        <a:t> center</a:t>
                      </a:r>
                      <a:endParaRPr kumimoji="1" lang="ja-JP" altLang="en-US" sz="12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kumimoji="1" lang="en-US" altLang="ja-JP" sz="1200"/>
                        <a:t>YY</a:t>
                      </a:r>
                      <a:r>
                        <a:rPr kumimoji="1" lang="en-US" altLang="ja-JP" sz="1200" baseline="0"/>
                        <a:t> town 11-4</a:t>
                      </a:r>
                      <a:endParaRPr kumimoji="1" lang="ja-JP" altLang="en-US" sz="12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kumimoji="1" lang="en-US" altLang="ja-JP" sz="1800"/>
                        <a:t>10</a:t>
                      </a:r>
                      <a:endParaRPr kumimoji="1" lang="ja-JP" altLang="en-US" sz="1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kumimoji="1" lang="en-US" altLang="ja-JP" sz="1800">
                          <a:solidFill>
                            <a:srgbClr val="FE8100"/>
                          </a:solidFill>
                        </a:rPr>
                        <a:t>6</a:t>
                      </a:r>
                      <a:endParaRPr kumimoji="1" lang="ja-JP" altLang="en-US" sz="1800">
                        <a:solidFill>
                          <a:srgbClr val="FE81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227298"/>
                  </a:ext>
                </a:extLst>
              </a:tr>
              <a:tr h="439851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kumimoji="1" lang="en-US" altLang="ja-JP" sz="1200"/>
                        <a:t>D sports center</a:t>
                      </a:r>
                      <a:endParaRPr kumimoji="1" lang="ja-JP" altLang="en-US" sz="12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kumimoji="1" lang="en-US" altLang="ja-JP" sz="1200"/>
                        <a:t>WW town 8-9</a:t>
                      </a:r>
                      <a:endParaRPr kumimoji="1" lang="ja-JP" altLang="en-US" sz="12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kumimoji="1" lang="en-US" altLang="ja-JP" sz="1800"/>
                        <a:t>125</a:t>
                      </a:r>
                      <a:endParaRPr kumimoji="1" lang="ja-JP" altLang="en-US" sz="1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kumimoji="1" lang="en-US" altLang="ja-JP" sz="1600" dirty="0">
                          <a:solidFill>
                            <a:srgbClr val="008000"/>
                          </a:solidFill>
                        </a:rPr>
                        <a:t>22</a:t>
                      </a:r>
                      <a:endParaRPr kumimoji="1" lang="ja-JP" altLang="en-US" sz="18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487853"/>
                  </a:ext>
                </a:extLst>
              </a:tr>
            </a:tbl>
          </a:graphicData>
        </a:graphic>
      </p:graphicFrame>
      <p:grpSp>
        <p:nvGrpSpPr>
          <p:cNvPr id="66" name="グループ化 65"/>
          <p:cNvGrpSpPr/>
          <p:nvPr/>
        </p:nvGrpSpPr>
        <p:grpSpPr>
          <a:xfrm>
            <a:off x="619655" y="2831219"/>
            <a:ext cx="3124551" cy="1458857"/>
            <a:chOff x="227919" y="5360323"/>
            <a:chExt cx="3124551" cy="1458857"/>
          </a:xfrm>
        </p:grpSpPr>
        <p:pic>
          <p:nvPicPr>
            <p:cNvPr id="67" name="Picture 2" descr="https://1.bp.blogspot.com/-XKTafTy2_Bw/UOKDYzJbICI/AAAAAAAAKNY/tTeng5oVcJk/s1600/school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8131" y="6104593"/>
              <a:ext cx="939115" cy="591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4" descr="https://2.bp.blogspot.com/-9dUKu2CVEgg/VfS6KXqDqkI/AAAAAAAAxOA/N7W0ofbVlH8/s800/building_kouminka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2280" y="5999957"/>
              <a:ext cx="780190" cy="704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ストライプ矢印 68">
              <a:extLst>
                <a:ext uri="{FF2B5EF4-FFF2-40B4-BE49-F238E27FC236}">
                  <a16:creationId xmlns:a16="http://schemas.microsoft.com/office/drawing/2014/main" id="{05376664-1022-A046-9620-CF9995580B84}"/>
                </a:ext>
              </a:extLst>
            </p:cNvPr>
            <p:cNvSpPr/>
            <p:nvPr/>
          </p:nvSpPr>
          <p:spPr>
            <a:xfrm rot="5400000">
              <a:off x="724919" y="5491835"/>
              <a:ext cx="503576" cy="388078"/>
            </a:xfrm>
            <a:prstGeom prst="stripedRightArrow">
              <a:avLst>
                <a:gd name="adj1" fmla="val 50000"/>
                <a:gd name="adj2" fmla="val 62240"/>
              </a:avLst>
            </a:prstGeom>
            <a:solidFill>
              <a:srgbClr val="002060"/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1234809" y="5360323"/>
              <a:ext cx="9476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Osaka" charset="-128"/>
                </a:rPr>
                <a:t>check-in</a:t>
              </a:r>
              <a:endPara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Osaka" charset="-128"/>
              </a:endParaRPr>
            </a:p>
          </p:txBody>
        </p:sp>
        <p:pic>
          <p:nvPicPr>
            <p:cNvPr id="71" name="Picture 2" descr="体育館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19" y="5993328"/>
              <a:ext cx="1112258" cy="825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6" descr="木造校舎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2146" y="5363772"/>
              <a:ext cx="986058" cy="723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3" name="四角形吹き出し 72"/>
          <p:cNvSpPr/>
          <p:nvPr/>
        </p:nvSpPr>
        <p:spPr>
          <a:xfrm>
            <a:off x="9271940" y="3229876"/>
            <a:ext cx="794015" cy="417786"/>
          </a:xfrm>
          <a:prstGeom prst="wedgeRectCallout">
            <a:avLst>
              <a:gd name="adj1" fmla="val 62208"/>
              <a:gd name="adj2" fmla="val 108542"/>
            </a:avLst>
          </a:prstGeom>
          <a:solidFill>
            <a:srgbClr val="FFFF99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+4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1F659714-15BE-2744-8109-4B5A5F6028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7088" y="2746604"/>
            <a:ext cx="1418413" cy="1490813"/>
          </a:xfrm>
          <a:prstGeom prst="rect">
            <a:avLst/>
          </a:prstGeom>
        </p:spPr>
      </p:pic>
      <p:sp>
        <p:nvSpPr>
          <p:cNvPr id="75" name="ストライプ矢印 74">
            <a:extLst>
              <a:ext uri="{FF2B5EF4-FFF2-40B4-BE49-F238E27FC236}">
                <a16:creationId xmlns:a16="http://schemas.microsoft.com/office/drawing/2014/main" id="{05376664-1022-A046-9620-CF9995580B84}"/>
              </a:ext>
            </a:extLst>
          </p:cNvPr>
          <p:cNvSpPr/>
          <p:nvPr/>
        </p:nvSpPr>
        <p:spPr>
          <a:xfrm>
            <a:off x="2960707" y="2061447"/>
            <a:ext cx="503576" cy="388078"/>
          </a:xfrm>
          <a:prstGeom prst="stripedRightArrow">
            <a:avLst>
              <a:gd name="adj1" fmla="val 50000"/>
              <a:gd name="adj2" fmla="val 62240"/>
            </a:avLst>
          </a:prstGeom>
          <a:solidFill>
            <a:srgbClr val="002060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pic>
        <p:nvPicPr>
          <p:cNvPr id="76" name="Picture 6" descr="https://1.bp.blogspot.com/-p_33bhZsyFI/XW87KSBsKHI/AAAAAAABUpI/q9xKrk3A71EQGzYCMyWjtoH-W6WMQda9gCLcBGAs/s1600/yuudou_hinan_peop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53" y="1279867"/>
            <a:ext cx="1999052" cy="164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テキスト ボックス 76"/>
          <p:cNvSpPr txBox="1"/>
          <p:nvPr/>
        </p:nvSpPr>
        <p:spPr>
          <a:xfrm>
            <a:off x="2818672" y="157749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dirty="0">
                <a:solidFill>
                  <a:srgbClr val="000000"/>
                </a:solidFill>
                <a:latin typeface="Arial"/>
                <a:ea typeface="Osaka" charset="-128"/>
              </a:rPr>
              <a:t>search</a:t>
            </a:r>
            <a:endParaRPr lang="ja-JP" altLang="en-US" sz="1600" dirty="0">
              <a:solidFill>
                <a:srgbClr val="000000"/>
              </a:solidFill>
              <a:latin typeface="Arial"/>
              <a:ea typeface="Osaka" charset="-128"/>
            </a:endParaRPr>
          </a:p>
        </p:txBody>
      </p:sp>
      <p:grpSp>
        <p:nvGrpSpPr>
          <p:cNvPr id="78" name="グループ化 77"/>
          <p:cNvGrpSpPr/>
          <p:nvPr/>
        </p:nvGrpSpPr>
        <p:grpSpPr>
          <a:xfrm>
            <a:off x="3650482" y="1138922"/>
            <a:ext cx="2090581" cy="2349028"/>
            <a:chOff x="3340181" y="2461246"/>
            <a:chExt cx="2090581" cy="2349028"/>
          </a:xfrm>
        </p:grpSpPr>
        <p:sp>
          <p:nvSpPr>
            <p:cNvPr id="79" name="角丸四角形 78"/>
            <p:cNvSpPr/>
            <p:nvPr/>
          </p:nvSpPr>
          <p:spPr>
            <a:xfrm>
              <a:off x="3340181" y="2461246"/>
              <a:ext cx="2090581" cy="2349028"/>
            </a:xfrm>
            <a:prstGeom prst="roundRect">
              <a:avLst>
                <a:gd name="adj" fmla="val 8658"/>
              </a:avLst>
            </a:prstGeom>
            <a:solidFill>
              <a:srgbClr val="000000">
                <a:lumMod val="85000"/>
                <a:lumOff val="1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pic>
          <p:nvPicPr>
            <p:cNvPr id="80" name="図 79">
              <a:extLst>
                <a:ext uri="{FF2B5EF4-FFF2-40B4-BE49-F238E27FC236}">
                  <a16:creationId xmlns:a16="http://schemas.microsoft.com/office/drawing/2014/main" id="{F6A4E9C0-FE31-BF40-B9B9-146A2EF05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449721" y="2708714"/>
              <a:ext cx="1859631" cy="1803304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</p:pic>
        <p:sp>
          <p:nvSpPr>
            <p:cNvPr id="81" name="円形吹き出し 80">
              <a:extLst>
                <a:ext uri="{FF2B5EF4-FFF2-40B4-BE49-F238E27FC236}">
                  <a16:creationId xmlns:a16="http://schemas.microsoft.com/office/drawing/2014/main" id="{941A3AFA-3B29-884A-8E58-EE825439A1E0}"/>
                </a:ext>
              </a:extLst>
            </p:cNvPr>
            <p:cNvSpPr/>
            <p:nvPr/>
          </p:nvSpPr>
          <p:spPr>
            <a:xfrm>
              <a:off x="3800217" y="3736292"/>
              <a:ext cx="264219" cy="290637"/>
            </a:xfrm>
            <a:prstGeom prst="wedgeEllipseCallout">
              <a:avLst>
                <a:gd name="adj1" fmla="val 2539"/>
                <a:gd name="adj2" fmla="val 106260"/>
              </a:avLst>
            </a:prstGeom>
            <a:solidFill>
              <a:srgbClr val="92D050"/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D</a:t>
              </a:r>
              <a:endPara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82" name="円形吹き出し 81">
              <a:extLst>
                <a:ext uri="{FF2B5EF4-FFF2-40B4-BE49-F238E27FC236}">
                  <a16:creationId xmlns:a16="http://schemas.microsoft.com/office/drawing/2014/main" id="{BA0AE800-358E-B74D-8453-96323D1BD8E3}"/>
                </a:ext>
              </a:extLst>
            </p:cNvPr>
            <p:cNvSpPr/>
            <p:nvPr/>
          </p:nvSpPr>
          <p:spPr>
            <a:xfrm>
              <a:off x="4397748" y="3214037"/>
              <a:ext cx="253040" cy="260068"/>
            </a:xfrm>
            <a:prstGeom prst="wedgeEllipseCallout">
              <a:avLst>
                <a:gd name="adj1" fmla="val 2539"/>
                <a:gd name="adj2" fmla="val 106260"/>
              </a:avLst>
            </a:prstGeom>
            <a:solidFill>
              <a:srgbClr val="FFC000"/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B</a:t>
              </a:r>
              <a:endPara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83" name="円形吹き出し 82">
              <a:extLst>
                <a:ext uri="{FF2B5EF4-FFF2-40B4-BE49-F238E27FC236}">
                  <a16:creationId xmlns:a16="http://schemas.microsoft.com/office/drawing/2014/main" id="{6ACDEE57-8C84-CD48-AC0C-94C207F22E7C}"/>
                </a:ext>
              </a:extLst>
            </p:cNvPr>
            <p:cNvSpPr/>
            <p:nvPr/>
          </p:nvSpPr>
          <p:spPr>
            <a:xfrm>
              <a:off x="3730309" y="2802817"/>
              <a:ext cx="295540" cy="280332"/>
            </a:xfrm>
            <a:prstGeom prst="wedgeEllipseCallout">
              <a:avLst>
                <a:gd name="adj1" fmla="val 2539"/>
                <a:gd name="adj2" fmla="val 106260"/>
              </a:avLst>
            </a:prstGeom>
            <a:solidFill>
              <a:srgbClr val="FF0000"/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A</a:t>
              </a:r>
              <a:endPara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84" name="円形吹き出し 83">
              <a:extLst>
                <a:ext uri="{FF2B5EF4-FFF2-40B4-BE49-F238E27FC236}">
                  <a16:creationId xmlns:a16="http://schemas.microsoft.com/office/drawing/2014/main" id="{BA0AE800-358E-B74D-8453-96323D1BD8E3}"/>
                </a:ext>
              </a:extLst>
            </p:cNvPr>
            <p:cNvSpPr/>
            <p:nvPr/>
          </p:nvSpPr>
          <p:spPr>
            <a:xfrm>
              <a:off x="4708235" y="3531890"/>
              <a:ext cx="253040" cy="260068"/>
            </a:xfrm>
            <a:prstGeom prst="wedgeEllipseCallout">
              <a:avLst>
                <a:gd name="adj1" fmla="val 2539"/>
                <a:gd name="adj2" fmla="val 106260"/>
              </a:avLst>
            </a:prstGeom>
            <a:solidFill>
              <a:srgbClr val="FFC000"/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rPr>
                <a:t>C</a:t>
              </a:r>
              <a:endPara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pic>
          <p:nvPicPr>
            <p:cNvPr id="85" name="図 84">
              <a:extLst>
                <a:ext uri="{FF2B5EF4-FFF2-40B4-BE49-F238E27FC236}">
                  <a16:creationId xmlns:a16="http://schemas.microsoft.com/office/drawing/2014/main" id="{EA60D6E0-2013-5148-B0DD-B34F2CF60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942" y="2684267"/>
              <a:ext cx="419467" cy="436026"/>
            </a:xfrm>
            <a:prstGeom prst="rect">
              <a:avLst/>
            </a:prstGeom>
          </p:spPr>
        </p:pic>
        <p:sp>
          <p:nvSpPr>
            <p:cNvPr id="86" name="楕円 85"/>
            <p:cNvSpPr/>
            <p:nvPr/>
          </p:nvSpPr>
          <p:spPr>
            <a:xfrm>
              <a:off x="4227958" y="4550802"/>
              <a:ext cx="266700" cy="233195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87" name="楕円 86"/>
            <p:cNvSpPr/>
            <p:nvPr/>
          </p:nvSpPr>
          <p:spPr>
            <a:xfrm>
              <a:off x="4265211" y="2828203"/>
              <a:ext cx="266700" cy="233195"/>
            </a:xfrm>
            <a:prstGeom prst="ellipse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</p:grpSp>
      <p:sp>
        <p:nvSpPr>
          <p:cNvPr id="88" name="ストライプ矢印 87">
            <a:extLst>
              <a:ext uri="{FF2B5EF4-FFF2-40B4-BE49-F238E27FC236}">
                <a16:creationId xmlns:a16="http://schemas.microsoft.com/office/drawing/2014/main" id="{05376664-1022-A046-9620-CF9995580B84}"/>
              </a:ext>
            </a:extLst>
          </p:cNvPr>
          <p:cNvSpPr/>
          <p:nvPr/>
        </p:nvSpPr>
        <p:spPr>
          <a:xfrm>
            <a:off x="4274832" y="3598498"/>
            <a:ext cx="1264203" cy="388078"/>
          </a:xfrm>
          <a:prstGeom prst="stripedRightArrow">
            <a:avLst>
              <a:gd name="adj1" fmla="val 50000"/>
              <a:gd name="adj2" fmla="val 62240"/>
            </a:avLst>
          </a:prstGeom>
          <a:solidFill>
            <a:srgbClr val="002060"/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4399401" y="3923776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dirty="0">
                <a:solidFill>
                  <a:srgbClr val="000000"/>
                </a:solidFill>
                <a:latin typeface="Arial"/>
                <a:ea typeface="Osaka" charset="-128"/>
              </a:rPr>
              <a:t>check-in</a:t>
            </a:r>
            <a:endParaRPr lang="ja-JP" altLang="en-US" sz="1600" dirty="0">
              <a:solidFill>
                <a:srgbClr val="000000"/>
              </a:solidFill>
              <a:latin typeface="Arial"/>
              <a:ea typeface="Osaka" charset="-128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6881194" y="1115833"/>
            <a:ext cx="685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rgbClr val="000000"/>
                </a:solidFill>
                <a:latin typeface="Arial"/>
                <a:ea typeface="Osaka" charset="-128"/>
              </a:rPr>
              <a:t>A1</a:t>
            </a:r>
            <a:endParaRPr lang="ja-JP" altLang="en-US" sz="2400" dirty="0">
              <a:solidFill>
                <a:srgbClr val="000000"/>
              </a:solidFill>
              <a:latin typeface="Arial"/>
              <a:ea typeface="Osaka" charset="-128"/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5741063" y="1138922"/>
            <a:ext cx="4984002" cy="315115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3863344" y="3870898"/>
            <a:ext cx="685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rgbClr val="000000"/>
                </a:solidFill>
                <a:latin typeface="Arial"/>
                <a:ea typeface="Osaka" charset="-128"/>
              </a:rPr>
              <a:t>A3</a:t>
            </a:r>
            <a:endParaRPr lang="ja-JP" altLang="en-US" sz="2400" dirty="0">
              <a:solidFill>
                <a:srgbClr val="000000"/>
              </a:solidFill>
              <a:latin typeface="Arial"/>
              <a:ea typeface="Osaka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3088215" y="1144820"/>
            <a:ext cx="685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rgbClr val="000000"/>
                </a:solidFill>
                <a:latin typeface="Arial"/>
                <a:ea typeface="Osaka" charset="-128"/>
              </a:rPr>
              <a:t>A2</a:t>
            </a:r>
            <a:endParaRPr lang="ja-JP" altLang="en-US" sz="2400" dirty="0">
              <a:solidFill>
                <a:srgbClr val="000000"/>
              </a:solidFill>
              <a:latin typeface="Arial"/>
              <a:ea typeface="Osaka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3969721" y="5311555"/>
            <a:ext cx="3653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14300" algn="ctr">
              <a:spcAft>
                <a:spcPts val="0"/>
              </a:spcAft>
            </a:pPr>
            <a:r>
              <a:rPr lang="ja-JP" altLang="ja-JP" kern="100" dirty="0">
                <a:latin typeface="Times New Roman" panose="02020603050405020304" pitchFamily="18" charset="0"/>
                <a:ea typeface="ＭＳ 明朝" panose="02020609040205080304" pitchFamily="17" charset="-128"/>
              </a:rPr>
              <a:t>図１：</a:t>
            </a:r>
            <a:r>
              <a:rPr lang="en-US" altLang="ja-JP" kern="100" dirty="0">
                <a:latin typeface="Times New Roman" panose="02020603050405020304" pitchFamily="18" charset="0"/>
                <a:ea typeface="ＭＳ 明朝" panose="02020609040205080304" pitchFamily="17" charset="-128"/>
              </a:rPr>
              <a:t> Shelter </a:t>
            </a:r>
            <a:r>
              <a:rPr lang="en-US" altLang="ja-JP" kern="100" dirty="0" err="1">
                <a:latin typeface="Times New Roman" panose="02020603050405020304" pitchFamily="18" charset="0"/>
                <a:ea typeface="ＭＳ 明朝" panose="02020609040205080304" pitchFamily="17" charset="-128"/>
              </a:rPr>
              <a:t>Navi</a:t>
            </a:r>
            <a:r>
              <a:rPr lang="en-US" altLang="ja-JP" kern="100" dirty="0">
                <a:latin typeface="Times New Roman" panose="02020603050405020304" pitchFamily="18" charset="0"/>
                <a:ea typeface="ＭＳ 明朝" panose="02020609040205080304" pitchFamily="17" charset="-128"/>
              </a:rPr>
              <a:t> </a:t>
            </a:r>
            <a:r>
              <a:rPr lang="ja-JP" altLang="ja-JP" kern="100" dirty="0">
                <a:latin typeface="Times New Roman" panose="02020603050405020304" pitchFamily="18" charset="0"/>
                <a:ea typeface="ＭＳ 明朝" panose="02020609040205080304" pitchFamily="17" charset="-128"/>
              </a:rPr>
              <a:t>の全体概要図</a:t>
            </a:r>
          </a:p>
        </p:txBody>
      </p:sp>
    </p:spTree>
    <p:extLst>
      <p:ext uri="{BB962C8B-B14F-4D97-AF65-F5344CB8AC3E}">
        <p14:creationId xmlns:p14="http://schemas.microsoft.com/office/powerpoint/2010/main" val="331808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/>
        </p:nvGrpSpPr>
        <p:grpSpPr>
          <a:xfrm>
            <a:off x="517645" y="3068347"/>
            <a:ext cx="613458" cy="1226916"/>
            <a:chOff x="2089230" y="1689904"/>
            <a:chExt cx="613458" cy="1226916"/>
          </a:xfrm>
        </p:grpSpPr>
        <p:sp>
          <p:nvSpPr>
            <p:cNvPr id="5" name="楕円 4"/>
            <p:cNvSpPr/>
            <p:nvPr/>
          </p:nvSpPr>
          <p:spPr>
            <a:xfrm>
              <a:off x="2164466" y="1689904"/>
              <a:ext cx="462987" cy="4629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/>
            <p:cNvCxnSpPr/>
            <p:nvPr/>
          </p:nvCxnSpPr>
          <p:spPr>
            <a:xfrm flipV="1">
              <a:off x="2089230" y="2372810"/>
              <a:ext cx="613458" cy="11575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直線コネクタ 7"/>
            <p:cNvCxnSpPr>
              <a:stCxn id="5" idx="4"/>
            </p:cNvCxnSpPr>
            <p:nvPr/>
          </p:nvCxnSpPr>
          <p:spPr>
            <a:xfrm flipH="1">
              <a:off x="2395959" y="2152891"/>
              <a:ext cx="1" cy="544010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 flipH="1">
              <a:off x="2164466" y="2696901"/>
              <a:ext cx="231493" cy="219919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2412355" y="2696900"/>
              <a:ext cx="231493" cy="219919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グループ化 16"/>
          <p:cNvGrpSpPr/>
          <p:nvPr/>
        </p:nvGrpSpPr>
        <p:grpSpPr>
          <a:xfrm>
            <a:off x="7712304" y="3102020"/>
            <a:ext cx="613458" cy="1226916"/>
            <a:chOff x="2089230" y="1689904"/>
            <a:chExt cx="613458" cy="1226916"/>
          </a:xfrm>
        </p:grpSpPr>
        <p:sp>
          <p:nvSpPr>
            <p:cNvPr id="18" name="楕円 17"/>
            <p:cNvSpPr/>
            <p:nvPr/>
          </p:nvSpPr>
          <p:spPr>
            <a:xfrm>
              <a:off x="2164466" y="1689904"/>
              <a:ext cx="462987" cy="4629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/>
            <p:cNvCxnSpPr/>
            <p:nvPr/>
          </p:nvCxnSpPr>
          <p:spPr>
            <a:xfrm flipV="1">
              <a:off x="2089230" y="2372810"/>
              <a:ext cx="613458" cy="11575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直線コネクタ 19"/>
            <p:cNvCxnSpPr>
              <a:stCxn id="18" idx="4"/>
            </p:cNvCxnSpPr>
            <p:nvPr/>
          </p:nvCxnSpPr>
          <p:spPr>
            <a:xfrm flipH="1">
              <a:off x="2395959" y="2152891"/>
              <a:ext cx="1" cy="544010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H="1">
              <a:off x="2164466" y="2696901"/>
              <a:ext cx="231493" cy="219919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2412355" y="2696900"/>
              <a:ext cx="231493" cy="219919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3" name="テキスト ボックス 22"/>
          <p:cNvSpPr txBox="1"/>
          <p:nvPr/>
        </p:nvSpPr>
        <p:spPr>
          <a:xfrm>
            <a:off x="517604" y="43878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住民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366015" y="44215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自治体職員</a:t>
            </a:r>
            <a:endParaRPr kumimoji="1" lang="ja-JP" altLang="en-US" dirty="0"/>
          </a:p>
        </p:txBody>
      </p:sp>
      <p:grpSp>
        <p:nvGrpSpPr>
          <p:cNvPr id="25" name="グループ化 24"/>
          <p:cNvGrpSpPr/>
          <p:nvPr/>
        </p:nvGrpSpPr>
        <p:grpSpPr>
          <a:xfrm>
            <a:off x="7702292" y="649775"/>
            <a:ext cx="613458" cy="1226916"/>
            <a:chOff x="2089230" y="1689904"/>
            <a:chExt cx="613458" cy="1226916"/>
          </a:xfrm>
        </p:grpSpPr>
        <p:sp>
          <p:nvSpPr>
            <p:cNvPr id="26" name="楕円 25"/>
            <p:cNvSpPr/>
            <p:nvPr/>
          </p:nvSpPr>
          <p:spPr>
            <a:xfrm>
              <a:off x="2164466" y="1689904"/>
              <a:ext cx="462987" cy="4629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" name="直線コネクタ 26"/>
            <p:cNvCxnSpPr/>
            <p:nvPr/>
          </p:nvCxnSpPr>
          <p:spPr>
            <a:xfrm flipV="1">
              <a:off x="2089230" y="2372810"/>
              <a:ext cx="613458" cy="11575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直線コネクタ 27"/>
            <p:cNvCxnSpPr>
              <a:stCxn id="26" idx="4"/>
            </p:cNvCxnSpPr>
            <p:nvPr/>
          </p:nvCxnSpPr>
          <p:spPr>
            <a:xfrm flipH="1">
              <a:off x="2395959" y="2152891"/>
              <a:ext cx="1" cy="544010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flipH="1">
              <a:off x="2164466" y="2696901"/>
              <a:ext cx="231493" cy="219919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2412355" y="2696900"/>
              <a:ext cx="231493" cy="219919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1" name="テキスト ボックス 30"/>
          <p:cNvSpPr txBox="1"/>
          <p:nvPr/>
        </p:nvSpPr>
        <p:spPr>
          <a:xfrm>
            <a:off x="7429961" y="190551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システム</a:t>
            </a:r>
            <a:endParaRPr lang="en-US" altLang="ja-JP" dirty="0" smtClean="0"/>
          </a:p>
          <a:p>
            <a:r>
              <a:rPr lang="ja-JP" altLang="en-US" dirty="0" smtClean="0"/>
              <a:t>管理者</a:t>
            </a:r>
            <a:endParaRPr kumimoji="1" lang="ja-JP" altLang="en-US" dirty="0"/>
          </a:p>
        </p:txBody>
      </p:sp>
      <p:sp>
        <p:nvSpPr>
          <p:cNvPr id="32" name="楕円 31"/>
          <p:cNvSpPr/>
          <p:nvPr/>
        </p:nvSpPr>
        <p:spPr>
          <a:xfrm>
            <a:off x="2067298" y="2013997"/>
            <a:ext cx="2173437" cy="10248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C1: </a:t>
            </a:r>
            <a:r>
              <a:rPr lang="ja-JP" altLang="en-US" dirty="0" smtClean="0">
                <a:solidFill>
                  <a:schemeClr val="tx1"/>
                </a:solidFill>
              </a:rPr>
              <a:t>住民情報を登録する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/>
          <p:cNvSpPr/>
          <p:nvPr/>
        </p:nvSpPr>
        <p:spPr>
          <a:xfrm>
            <a:off x="2030499" y="3237753"/>
            <a:ext cx="2173437" cy="10248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C2: </a:t>
            </a:r>
            <a:r>
              <a:rPr lang="ja-JP" altLang="en-US" dirty="0" smtClean="0">
                <a:solidFill>
                  <a:schemeClr val="tx1"/>
                </a:solidFill>
              </a:rPr>
              <a:t>避難所を検索する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/>
          <p:cNvSpPr/>
          <p:nvPr/>
        </p:nvSpPr>
        <p:spPr>
          <a:xfrm>
            <a:off x="2067298" y="4461509"/>
            <a:ext cx="2173437" cy="10248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C3:</a:t>
            </a:r>
            <a:r>
              <a:rPr lang="ja-JP" altLang="en-US" dirty="0">
                <a:solidFill>
                  <a:schemeClr val="tx1"/>
                </a:solidFill>
              </a:rPr>
              <a:t> </a:t>
            </a:r>
            <a:r>
              <a:rPr lang="ja-JP" altLang="en-US" dirty="0" smtClean="0">
                <a:solidFill>
                  <a:schemeClr val="tx1"/>
                </a:solidFill>
              </a:rPr>
              <a:t>チェックインする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楕円 34"/>
          <p:cNvSpPr/>
          <p:nvPr/>
        </p:nvSpPr>
        <p:spPr>
          <a:xfrm>
            <a:off x="4498441" y="2013997"/>
            <a:ext cx="2173437" cy="10248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G</a:t>
            </a:r>
            <a:r>
              <a:rPr lang="en-US" altLang="ja-JP" dirty="0" smtClean="0">
                <a:solidFill>
                  <a:schemeClr val="tx1"/>
                </a:solidFill>
              </a:rPr>
              <a:t>1: </a:t>
            </a:r>
            <a:r>
              <a:rPr lang="ja-JP" altLang="en-US" dirty="0" smtClean="0">
                <a:solidFill>
                  <a:schemeClr val="tx1"/>
                </a:solidFill>
              </a:rPr>
              <a:t>避難所を登録する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楕円 35"/>
          <p:cNvSpPr/>
          <p:nvPr/>
        </p:nvSpPr>
        <p:spPr>
          <a:xfrm>
            <a:off x="4461642" y="3237753"/>
            <a:ext cx="2173437" cy="10248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G2: </a:t>
            </a:r>
            <a:r>
              <a:rPr lang="ja-JP" altLang="en-US" dirty="0" smtClean="0">
                <a:solidFill>
                  <a:schemeClr val="tx1"/>
                </a:solidFill>
              </a:rPr>
              <a:t>避難所状態</a:t>
            </a:r>
            <a:r>
              <a:rPr lang="ja-JP" altLang="en-US" dirty="0">
                <a:solidFill>
                  <a:schemeClr val="tx1"/>
                </a:solidFill>
              </a:rPr>
              <a:t>を確認する</a:t>
            </a:r>
          </a:p>
        </p:txBody>
      </p:sp>
      <p:sp>
        <p:nvSpPr>
          <p:cNvPr id="37" name="楕円 36"/>
          <p:cNvSpPr/>
          <p:nvPr/>
        </p:nvSpPr>
        <p:spPr>
          <a:xfrm>
            <a:off x="4498441" y="4461509"/>
            <a:ext cx="2173437" cy="10248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G3:</a:t>
            </a:r>
            <a:r>
              <a:rPr lang="ja-JP" altLang="en-US" dirty="0">
                <a:solidFill>
                  <a:schemeClr val="tx1"/>
                </a:solidFill>
              </a:rPr>
              <a:t> 住民の安否確認をする</a:t>
            </a:r>
          </a:p>
        </p:txBody>
      </p:sp>
      <p:sp>
        <p:nvSpPr>
          <p:cNvPr id="38" name="楕円 37"/>
          <p:cNvSpPr/>
          <p:nvPr/>
        </p:nvSpPr>
        <p:spPr>
          <a:xfrm>
            <a:off x="2176041" y="790241"/>
            <a:ext cx="4495837" cy="10248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R1: </a:t>
            </a:r>
            <a:r>
              <a:rPr lang="ja-JP" altLang="en-US" dirty="0" smtClean="0">
                <a:solidFill>
                  <a:schemeClr val="tx1"/>
                </a:solidFill>
              </a:rPr>
              <a:t>全ての登録情報を保守する</a:t>
            </a:r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線コネクタ 39"/>
          <p:cNvCxnSpPr>
            <a:endCxn id="32" idx="2"/>
          </p:cNvCxnSpPr>
          <p:nvPr/>
        </p:nvCxnSpPr>
        <p:spPr>
          <a:xfrm flipV="1">
            <a:off x="1129714" y="2526442"/>
            <a:ext cx="937584" cy="1038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endCxn id="33" idx="2"/>
          </p:cNvCxnSpPr>
          <p:nvPr/>
        </p:nvCxnSpPr>
        <p:spPr>
          <a:xfrm>
            <a:off x="1204949" y="3750198"/>
            <a:ext cx="825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endCxn id="34" idx="2"/>
          </p:cNvCxnSpPr>
          <p:nvPr/>
        </p:nvCxnSpPr>
        <p:spPr>
          <a:xfrm>
            <a:off x="1163935" y="3949064"/>
            <a:ext cx="903363" cy="1024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H="1" flipV="1">
            <a:off x="6688273" y="2492769"/>
            <a:ext cx="937584" cy="1038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endCxn id="36" idx="6"/>
          </p:cNvCxnSpPr>
          <p:nvPr/>
        </p:nvCxnSpPr>
        <p:spPr>
          <a:xfrm flipH="1">
            <a:off x="6635079" y="3716525"/>
            <a:ext cx="953979" cy="33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H="1">
            <a:off x="6722494" y="3915391"/>
            <a:ext cx="903363" cy="1024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endCxn id="38" idx="6"/>
          </p:cNvCxnSpPr>
          <p:nvPr/>
        </p:nvCxnSpPr>
        <p:spPr>
          <a:xfrm flipH="1" flipV="1">
            <a:off x="6671878" y="1302686"/>
            <a:ext cx="775522" cy="6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/>
          <p:cNvSpPr/>
          <p:nvPr/>
        </p:nvSpPr>
        <p:spPr>
          <a:xfrm>
            <a:off x="1817225" y="649775"/>
            <a:ext cx="5173884" cy="5160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/>
          <p:cNvCxnSpPr/>
          <p:nvPr/>
        </p:nvCxnSpPr>
        <p:spPr>
          <a:xfrm flipV="1">
            <a:off x="1817225" y="1861543"/>
            <a:ext cx="5173884" cy="151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>
            <a:off x="2404027" y="6257098"/>
            <a:ext cx="4115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14300" algn="ctr">
              <a:spcAft>
                <a:spcPts val="0"/>
              </a:spcAft>
            </a:pPr>
            <a:r>
              <a:rPr lang="ja-JP" altLang="ja-JP" kern="100" dirty="0" smtClean="0">
                <a:latin typeface="Times New Roman" panose="02020603050405020304" pitchFamily="18" charset="0"/>
                <a:ea typeface="ＭＳ 明朝" panose="02020609040205080304" pitchFamily="17" charset="-128"/>
              </a:rPr>
              <a:t>図</a:t>
            </a:r>
            <a:r>
              <a:rPr lang="ja-JP" altLang="en-US" kern="100" dirty="0">
                <a:latin typeface="Times New Roman" panose="02020603050405020304" pitchFamily="18" charset="0"/>
                <a:ea typeface="ＭＳ 明朝" panose="02020609040205080304" pitchFamily="17" charset="-128"/>
              </a:rPr>
              <a:t>２</a:t>
            </a:r>
            <a:r>
              <a:rPr lang="ja-JP" altLang="ja-JP" kern="100" dirty="0" smtClean="0">
                <a:latin typeface="Times New Roman" panose="02020603050405020304" pitchFamily="18" charset="0"/>
                <a:ea typeface="ＭＳ 明朝" panose="02020609040205080304" pitchFamily="17" charset="-128"/>
              </a:rPr>
              <a:t>：</a:t>
            </a:r>
            <a:r>
              <a:rPr lang="en-US" altLang="ja-JP" kern="100" dirty="0" smtClean="0">
                <a:latin typeface="Times New Roman" panose="02020603050405020304" pitchFamily="18" charset="0"/>
                <a:ea typeface="ＭＳ 明朝" panose="02020609040205080304" pitchFamily="17" charset="-128"/>
              </a:rPr>
              <a:t> </a:t>
            </a:r>
            <a:r>
              <a:rPr lang="en-US" altLang="ja-JP" kern="100" dirty="0">
                <a:latin typeface="Times New Roman" panose="02020603050405020304" pitchFamily="18" charset="0"/>
                <a:ea typeface="ＭＳ 明朝" panose="02020609040205080304" pitchFamily="17" charset="-128"/>
              </a:rPr>
              <a:t>Shelter </a:t>
            </a:r>
            <a:r>
              <a:rPr lang="en-US" altLang="ja-JP" kern="100" dirty="0" err="1">
                <a:latin typeface="Times New Roman" panose="02020603050405020304" pitchFamily="18" charset="0"/>
                <a:ea typeface="ＭＳ 明朝" panose="02020609040205080304" pitchFamily="17" charset="-128"/>
              </a:rPr>
              <a:t>Navi</a:t>
            </a:r>
            <a:r>
              <a:rPr lang="en-US" altLang="ja-JP" kern="100" dirty="0">
                <a:latin typeface="Times New Roman" panose="02020603050405020304" pitchFamily="18" charset="0"/>
                <a:ea typeface="ＭＳ 明朝" panose="02020609040205080304" pitchFamily="17" charset="-128"/>
              </a:rPr>
              <a:t> </a:t>
            </a:r>
            <a:r>
              <a:rPr lang="ja-JP" altLang="ja-JP" kern="100" dirty="0" smtClean="0">
                <a:latin typeface="Times New Roman" panose="02020603050405020304" pitchFamily="18" charset="0"/>
                <a:ea typeface="ＭＳ 明朝" panose="02020609040205080304" pitchFamily="17" charset="-128"/>
              </a:rPr>
              <a:t>の</a:t>
            </a:r>
            <a:r>
              <a:rPr lang="ja-JP" altLang="en-US" kern="100" dirty="0" smtClean="0">
                <a:latin typeface="Times New Roman" panose="02020603050405020304" pitchFamily="18" charset="0"/>
                <a:ea typeface="ＭＳ 明朝" panose="02020609040205080304" pitchFamily="17" charset="-128"/>
              </a:rPr>
              <a:t>ユースケース図</a:t>
            </a:r>
            <a:endParaRPr lang="ja-JP" altLang="ja-JP" kern="100" dirty="0">
              <a:latin typeface="Times New Roman" panose="02020603050405020304" pitchFamily="18" charset="0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7852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122</Words>
  <Application>Microsoft Office PowerPoint</Application>
  <PresentationFormat>ワイド画面</PresentationFormat>
  <Paragraphs>44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ＭＳ Ｐゴシック</vt:lpstr>
      <vt:lpstr>ＭＳ 明朝</vt:lpstr>
      <vt:lpstr>Osaka</vt:lpstr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 匡秀</dc:creator>
  <cp:lastModifiedBy>中村 匡秀</cp:lastModifiedBy>
  <cp:revision>4</cp:revision>
  <dcterms:created xsi:type="dcterms:W3CDTF">2020-12-22T01:35:17Z</dcterms:created>
  <dcterms:modified xsi:type="dcterms:W3CDTF">2020-12-22T01:50:19Z</dcterms:modified>
</cp:coreProperties>
</file>