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7" r:id="rId2"/>
    <p:sldId id="258" r:id="rId3"/>
    <p:sldId id="259" r:id="rId4"/>
    <p:sldId id="260" r:id="rId5"/>
    <p:sldId id="263" r:id="rId6"/>
    <p:sldId id="264" r:id="rId7"/>
    <p:sldId id="265" r:id="rId8"/>
    <p:sldId id="266"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12" autoAdjust="0"/>
    <p:restoredTop sz="94580"/>
  </p:normalViewPr>
  <p:slideViewPr>
    <p:cSldViewPr snapToGrid="0" snapToObjects="1">
      <p:cViewPr varScale="1">
        <p:scale>
          <a:sx n="95" d="100"/>
          <a:sy n="95"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FF98B-4BD3-F24D-AA22-3E6957A6077F}" type="datetimeFigureOut">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C7A3D-E56C-5A46-BCB5-6C8611475BE1}" type="slidenum">
              <a:rPr kumimoji="1" lang="ja-JP" altLang="en-US" smtClean="0"/>
              <a:t>‹#›</a:t>
            </a:fld>
            <a:endParaRPr kumimoji="1" lang="ja-JP" altLang="en-US"/>
          </a:p>
        </p:txBody>
      </p:sp>
    </p:spTree>
    <p:extLst>
      <p:ext uri="{BB962C8B-B14F-4D97-AF65-F5344CB8AC3E}">
        <p14:creationId xmlns:p14="http://schemas.microsoft.com/office/powerpoint/2010/main" val="23558816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C0C7A3D-E56C-5A46-BCB5-6C8611475BE1}" type="slidenum">
              <a:rPr kumimoji="1" lang="ja-JP" altLang="en-US" smtClean="0"/>
              <a:t>4</a:t>
            </a:fld>
            <a:endParaRPr kumimoji="1" lang="ja-JP" altLang="en-US"/>
          </a:p>
        </p:txBody>
      </p:sp>
    </p:spTree>
    <p:extLst>
      <p:ext uri="{BB962C8B-B14F-4D97-AF65-F5344CB8AC3E}">
        <p14:creationId xmlns:p14="http://schemas.microsoft.com/office/powerpoint/2010/main" val="159247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CB6BB0-537A-EB40-93B4-B8D18077BCBC}"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81224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BDFB448-39B2-C14C-AD9B-A6935E3F555B}"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53854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EE6FDE4-B856-5D4E-82F6-E47B996362DB}"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78276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589A-5ACA-B545-BC84-4F3FE79CEEB5}"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883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765D3C-BADA-2947-A5C2-32954A939D3B}"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06503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8C5C7C-AB6E-0147-97C1-3A67E7E55910}" type="datetime1">
              <a:rPr kumimoji="1" lang="ja-JP" altLang="en-US" smtClean="0"/>
              <a:t>2020/5/26</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60642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C9C2F7-087E-1C4F-B4F2-EBB41C2AD49B}" type="datetime1">
              <a:rPr kumimoji="1" lang="ja-JP" altLang="en-US" smtClean="0"/>
              <a:t>2020/5/26</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24972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CAB073-40AB-804B-919B-73F45E40BE7C}"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083603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83F3C1-D6DA-1A44-A3D6-656DA76666F4}"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405829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A5F4B859-7D70-B844-8086-BBFAB6134EC3}"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30817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48340-AF15-0443-A583-78D51844CCFA}"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88863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33E7EE-46D8-AD42-A2B2-74ECA25C8B1D}"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28004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23507B3-E98F-4549-B189-CB93CC739BFB}" type="datetime1">
              <a:rPr kumimoji="1" lang="ja-JP" altLang="en-US" smtClean="0"/>
              <a:t>2020/5/26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00801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7EEB4611-C728-4548-B4E4-812FB9118B02}" type="datetime1">
              <a:rPr kumimoji="1" lang="ja-JP" altLang="en-US" smtClean="0"/>
              <a:t>2020/5/26</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3553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E0263-6FB7-724C-92FA-138B200EFCD9}" type="datetime1">
              <a:rPr kumimoji="1" lang="ja-JP" altLang="en-US" smtClean="0"/>
              <a:t>2020/5/26</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79396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E10AB97D-3B6F-174A-B722-D3A6C43F967E}" type="datetime1">
              <a:rPr kumimoji="1" lang="ja-JP" altLang="en-US" smtClean="0"/>
              <a:t>2020/5/26</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10265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ED57D9-FC74-C349-9146-68FCF60528F3}"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10241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D72B59-FAF6-564D-90F9-DE4E3384BAE8}" type="datetime1">
              <a:rPr kumimoji="1" lang="ja-JP" altLang="en-US" smtClean="0"/>
              <a:t>2020/5/26</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278032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isaportal.gsi.go.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kumimoji="1" lang="ja-JP" altLang="en-US" b="1"/>
              <a:t>日本の自然災害被害の現状</a:t>
            </a:r>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rmAutofit/>
          </a:bodyPr>
          <a:lstStyle/>
          <a:p>
            <a:r>
              <a:rPr kumimoji="1" lang="ja-JP" altLang="en-US"/>
              <a:t>近年、大雨などによる大災害</a:t>
            </a:r>
            <a:r>
              <a:rPr lang="ja-JP" altLang="en-US"/>
              <a:t>が毎年発生しており、数多くの被害や死者を出している。</a:t>
            </a:r>
            <a:endParaRPr lang="en-US" altLang="ja-JP" dirty="0"/>
          </a:p>
          <a:p>
            <a:pPr marL="0" indent="0">
              <a:buNone/>
            </a:pPr>
            <a:r>
              <a:rPr lang="ja-JP" altLang="en-US"/>
              <a:t>　　</a:t>
            </a:r>
            <a:r>
              <a:rPr lang="en-US" altLang="ja-JP" dirty="0"/>
              <a:t>Ex.)</a:t>
            </a:r>
            <a:r>
              <a:rPr lang="ja-JP" altLang="en-US"/>
              <a:t>西日本豪雨</a:t>
            </a:r>
            <a:r>
              <a:rPr lang="en-US" altLang="ja-JP" dirty="0"/>
              <a:t>(</a:t>
            </a:r>
            <a:r>
              <a:rPr lang="ja-JP" altLang="en-US"/>
              <a:t>平成</a:t>
            </a:r>
            <a:r>
              <a:rPr lang="en-US" altLang="ja-JP" dirty="0"/>
              <a:t>30</a:t>
            </a:r>
            <a:r>
              <a:rPr lang="ja-JP" altLang="en-US"/>
              <a:t>年</a:t>
            </a:r>
            <a:r>
              <a:rPr lang="en-US" altLang="ja-JP" dirty="0"/>
              <a:t>7</a:t>
            </a:r>
            <a:r>
              <a:rPr lang="ja-JP" altLang="en-US"/>
              <a:t>月豪雨</a:t>
            </a:r>
            <a:r>
              <a:rPr lang="en-US" altLang="ja-JP" dirty="0"/>
              <a:t>)</a:t>
            </a:r>
            <a:r>
              <a:rPr lang="ja-JP" altLang="en-US"/>
              <a:t>　死者　</a:t>
            </a:r>
            <a:r>
              <a:rPr lang="en-US" altLang="ja-JP" dirty="0"/>
              <a:t>223</a:t>
            </a:r>
            <a:r>
              <a:rPr lang="ja-JP" altLang="en-US"/>
              <a:t>人、被害総額　１兆９４０億円相当</a:t>
            </a:r>
            <a:endParaRPr lang="en-US" altLang="ja-JP" dirty="0"/>
          </a:p>
          <a:p>
            <a:pPr marL="0" indent="0">
              <a:buNone/>
            </a:pPr>
            <a:r>
              <a:rPr lang="ja-JP" altLang="en-US"/>
              <a:t>　　　　</a:t>
            </a:r>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行政として多くの防災対策を行なっているが、自然災害による死者が絶えない。</a:t>
            </a:r>
            <a:endParaRPr kumimoji="1" lang="en-US" altLang="ja-JP" dirty="0"/>
          </a:p>
          <a:p>
            <a:r>
              <a:rPr kumimoji="1" lang="ja-JP" altLang="en-US"/>
              <a:t>大雨に関していえば、“</a:t>
            </a:r>
            <a:r>
              <a:rPr kumimoji="1" lang="ja-JP" altLang="en-US" b="1">
                <a:solidFill>
                  <a:schemeClr val="accent1">
                    <a:lumMod val="60000"/>
                    <a:lumOff val="40000"/>
                  </a:schemeClr>
                </a:solidFill>
              </a:rPr>
              <a:t>数十年に一度</a:t>
            </a:r>
            <a:r>
              <a:rPr kumimoji="1" lang="ja-JP" altLang="en-US"/>
              <a:t>”と言われるレベルの豪雨が毎年のように発生している。</a:t>
            </a:r>
            <a:endParaRPr kumimoji="1" lang="en-US" altLang="ja-JP" dirty="0"/>
          </a:p>
          <a:p>
            <a:pPr marL="0" indent="0">
              <a:buNone/>
            </a:pPr>
            <a:r>
              <a:rPr kumimoji="1" lang="ja-JP" altLang="en-US"/>
              <a:t>　　（</a:t>
            </a:r>
            <a:r>
              <a:rPr kumimoji="1" lang="en-US" altLang="ja-JP" dirty="0"/>
              <a:t>2013</a:t>
            </a:r>
            <a:r>
              <a:rPr kumimoji="1" lang="ja-JP" altLang="en-US"/>
              <a:t>年の特別警報運用開始後、毎年少なくとも一例は特別警報が発令されている）</a:t>
            </a:r>
            <a:endParaRPr lang="en-US" altLang="ja-JP" dirty="0"/>
          </a:p>
          <a:p>
            <a:pPr marL="0" indent="0">
              <a:buNone/>
            </a:pPr>
            <a:r>
              <a:rPr kumimoji="1" lang="ja-JP" altLang="en-US" sz="900"/>
              <a:t>　　　　</a:t>
            </a:r>
            <a:endParaRPr kumimoji="1" lang="en-US" altLang="ja-JP" sz="900" dirty="0"/>
          </a:p>
          <a:p>
            <a:pPr marL="0" indent="0">
              <a:buNone/>
            </a:pPr>
            <a:r>
              <a:rPr kumimoji="1" lang="ja-JP" altLang="en-US"/>
              <a:t>　　　　</a:t>
            </a:r>
            <a:r>
              <a:rPr kumimoji="1" lang="ja-JP" altLang="en-US" sz="2800" b="1" u="sng"/>
              <a:t>既存の自然災害に対する認識が通用しなくなっている</a:t>
            </a:r>
            <a:endParaRPr kumimoji="1" lang="en-US" altLang="ja-JP" sz="2800" b="1" u="sng" dirty="0"/>
          </a:p>
        </p:txBody>
      </p:sp>
      <p:pic>
        <p:nvPicPr>
          <p:cNvPr id="4" name="図 3">
            <a:extLst>
              <a:ext uri="{FF2B5EF4-FFF2-40B4-BE49-F238E27FC236}">
                <a16:creationId xmlns:a16="http://schemas.microsoft.com/office/drawing/2014/main" id="{A6851EFA-E181-7145-8547-29922049F74A}"/>
              </a:ext>
            </a:extLst>
          </p:cNvPr>
          <p:cNvPicPr>
            <a:picLocks noChangeAspect="1"/>
          </p:cNvPicPr>
          <p:nvPr/>
        </p:nvPicPr>
        <p:blipFill>
          <a:blip r:embed="rId2"/>
          <a:stretch>
            <a:fillRect/>
          </a:stretch>
        </p:blipFill>
        <p:spPr>
          <a:xfrm>
            <a:off x="3176116" y="2034988"/>
            <a:ext cx="5064913" cy="2180301"/>
          </a:xfrm>
          <a:prstGeom prst="rect">
            <a:avLst/>
          </a:prstGeom>
        </p:spPr>
      </p:pic>
      <p:sp>
        <p:nvSpPr>
          <p:cNvPr id="5" name="曲折矢印 4">
            <a:extLst>
              <a:ext uri="{FF2B5EF4-FFF2-40B4-BE49-F238E27FC236}">
                <a16:creationId xmlns:a16="http://schemas.microsoft.com/office/drawing/2014/main" id="{D63D0AC1-6DB3-2F43-A261-ED6C78AF16BA}"/>
              </a:ext>
            </a:extLst>
          </p:cNvPr>
          <p:cNvSpPr/>
          <p:nvPr/>
        </p:nvSpPr>
        <p:spPr>
          <a:xfrm rot="10800000" flipH="1">
            <a:off x="685800" y="5543550"/>
            <a:ext cx="594360" cy="594360"/>
          </a:xfrm>
          <a:prstGeom prst="bentArrow">
            <a:avLst>
              <a:gd name="adj1" fmla="val 25000"/>
              <a:gd name="adj2" fmla="val 25806"/>
              <a:gd name="adj3" fmla="val 25000"/>
              <a:gd name="adj4" fmla="val 43750"/>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スライド番号プレースホルダー 5">
            <a:extLst>
              <a:ext uri="{FF2B5EF4-FFF2-40B4-BE49-F238E27FC236}">
                <a16:creationId xmlns:a16="http://schemas.microsoft.com/office/drawing/2014/main" id="{58A6361A-97D1-154E-BCC1-219827BD015B}"/>
              </a:ext>
            </a:extLst>
          </p:cNvPr>
          <p:cNvSpPr>
            <a:spLocks noGrp="1"/>
          </p:cNvSpPr>
          <p:nvPr>
            <p:ph type="sldNum" sz="quarter" idx="12"/>
          </p:nvPr>
        </p:nvSpPr>
        <p:spPr/>
        <p:txBody>
          <a:bodyPr/>
          <a:lstStyle/>
          <a:p>
            <a:fld id="{884FD078-CC3F-CA49-9243-345A4270C2AE}" type="slidenum">
              <a:rPr kumimoji="1" lang="ja-JP" altLang="en-US" smtClean="0"/>
              <a:t>1</a:t>
            </a:fld>
            <a:endParaRPr kumimoji="1" lang="ja-JP" altLang="en-US"/>
          </a:p>
        </p:txBody>
      </p:sp>
    </p:spTree>
    <p:extLst>
      <p:ext uri="{BB962C8B-B14F-4D97-AF65-F5344CB8AC3E}">
        <p14:creationId xmlns:p14="http://schemas.microsoft.com/office/powerpoint/2010/main" val="297414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現状から浮かび上がる問題点</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Autofit/>
          </a:bodyPr>
          <a:lstStyle/>
          <a:p>
            <a:pPr>
              <a:buSzPct val="100000"/>
            </a:pPr>
            <a:r>
              <a:rPr kumimoji="1" lang="ja-JP" altLang="en-US"/>
              <a:t>「</a:t>
            </a:r>
            <a:r>
              <a:rPr kumimoji="1" lang="ja-JP" altLang="en-US" sz="2400" b="1"/>
              <a:t>逃げていれば助かった</a:t>
            </a:r>
            <a:r>
              <a:rPr kumimoji="1" lang="ja-JP" altLang="en-US" sz="2400"/>
              <a:t>」と言える事例が多い</a:t>
            </a:r>
            <a:endParaRPr kumimoji="1" lang="en-US" altLang="ja-JP" sz="2400" dirty="0"/>
          </a:p>
          <a:p>
            <a:pPr marL="0" indent="0">
              <a:buNone/>
            </a:pPr>
            <a:r>
              <a:rPr kumimoji="1" lang="ja-JP" altLang="en-US"/>
              <a:t>　　</a:t>
            </a:r>
            <a:r>
              <a:rPr lang="ja-JP" altLang="en-US"/>
              <a:t>今回の豪雨では</a:t>
            </a:r>
            <a:r>
              <a:rPr kumimoji="1" lang="ja-JP" altLang="en-US"/>
              <a:t>、</a:t>
            </a:r>
            <a:r>
              <a:rPr lang="ja-JP" altLang="en-US"/>
              <a:t>洪水浸水想定区域や土砂災害警戒区域において、</a:t>
            </a:r>
            <a:endParaRPr lang="en-US" altLang="ja-JP" dirty="0"/>
          </a:p>
          <a:p>
            <a:pPr marL="0" indent="0">
              <a:buNone/>
            </a:pPr>
            <a:r>
              <a:rPr lang="ja-JP" altLang="en-US"/>
              <a:t>　　避難行動を促す情報が発令されていたにもかかわらず、人的被害が多く発生した。</a:t>
            </a:r>
            <a:endParaRPr lang="en-US" altLang="ja-JP" dirty="0"/>
          </a:p>
          <a:p>
            <a:pPr marL="0" indent="0">
              <a:buNone/>
            </a:pPr>
            <a:r>
              <a:rPr kumimoji="1" lang="ja-JP" altLang="en-US"/>
              <a:t>　　　　（資料　</a:t>
            </a:r>
            <a:r>
              <a:rPr lang="ja-JP" altLang="en-US"/>
              <a:t>平成３０年７月豪雨災害の概要と被害の特徴、国土交通省）</a:t>
            </a:r>
            <a:endParaRPr lang="en-US" altLang="ja-JP" dirty="0"/>
          </a:p>
          <a:p>
            <a:r>
              <a:rPr kumimoji="1" lang="ja-JP" altLang="en-US" sz="2400"/>
              <a:t>情報の伝達がうまく行われない事例もある（ダムの放流情報など）</a:t>
            </a:r>
            <a:endParaRPr kumimoji="1" lang="en-US" altLang="ja-JP" sz="2400" dirty="0"/>
          </a:p>
          <a:p>
            <a:r>
              <a:rPr kumimoji="1" lang="ja-JP" altLang="en-US" sz="2400"/>
              <a:t>各省庁・地方自治体による防災対策が効果を発揮していない</a:t>
            </a:r>
            <a:endParaRPr lang="en-US" altLang="ja-JP" sz="2400" dirty="0"/>
          </a:p>
          <a:p>
            <a:pPr marL="0" indent="0">
              <a:buNone/>
            </a:pPr>
            <a:r>
              <a:rPr kumimoji="1" lang="ja-JP" altLang="en-US"/>
              <a:t>　　</a:t>
            </a:r>
            <a:r>
              <a:rPr lang="en-US" altLang="ja-JP" dirty="0"/>
              <a:t>Ex .)</a:t>
            </a:r>
            <a:r>
              <a:rPr lang="ja-JP" altLang="en-US"/>
              <a:t>ハザードマップ　扱いにくさ、知名度・所持率の低さ　等</a:t>
            </a:r>
            <a:endParaRPr lang="en-US" altLang="ja-JP" dirty="0"/>
          </a:p>
          <a:p>
            <a:r>
              <a:rPr lang="ja-JP" altLang="en-US" sz="2400"/>
              <a:t>有事の際の当事者意識の低さによる「</a:t>
            </a:r>
            <a:r>
              <a:rPr lang="ja-JP" altLang="en-US" sz="2400" b="1"/>
              <a:t>逃げ遅れ</a:t>
            </a:r>
            <a:r>
              <a:rPr lang="ja-JP" altLang="en-US" sz="2400"/>
              <a:t>」などの発生</a:t>
            </a:r>
            <a:endParaRPr lang="en-US" altLang="ja-JP" dirty="0"/>
          </a:p>
          <a:p>
            <a:pPr marL="0" indent="0">
              <a:buNone/>
            </a:pPr>
            <a:r>
              <a:rPr lang="ja-JP" altLang="en-US"/>
              <a:t>　　「自分は大丈夫だ」「自分の地域ではあんな災害は起こらない」などの</a:t>
            </a:r>
            <a:r>
              <a:rPr lang="ja-JP" altLang="en-US" u="sng"/>
              <a:t>思い込み</a:t>
            </a:r>
            <a:endParaRPr lang="en-US" altLang="ja-JP" u="sng" dirty="0"/>
          </a:p>
          <a:p>
            <a:pPr marL="0" indent="0">
              <a:buNone/>
            </a:pPr>
            <a:endParaRPr lang="en-US" altLang="ja-JP" sz="1000" dirty="0"/>
          </a:p>
          <a:p>
            <a:pPr marL="0" indent="0">
              <a:buNone/>
            </a:pPr>
            <a:r>
              <a:rPr kumimoji="1" lang="ja-JP" altLang="en-US"/>
              <a:t>　　　　　</a:t>
            </a:r>
            <a:r>
              <a:rPr kumimoji="1" lang="ja-JP" altLang="en-US" sz="2400" b="1"/>
              <a:t>➡️</a:t>
            </a:r>
            <a:r>
              <a:rPr kumimoji="1" lang="ja-JP" altLang="en-US" sz="2400" b="1" u="sng">
                <a:solidFill>
                  <a:schemeClr val="accent1">
                    <a:lumMod val="60000"/>
                    <a:lumOff val="40000"/>
                  </a:schemeClr>
                </a:solidFill>
              </a:rPr>
              <a:t>今回の提案では、人々の意識・行動の問題点に注目する</a:t>
            </a:r>
            <a:endParaRPr kumimoji="1" lang="en-US" altLang="ja-JP" sz="2400" b="1" u="sng" dirty="0">
              <a:solidFill>
                <a:schemeClr val="accent1">
                  <a:lumMod val="60000"/>
                  <a:lumOff val="40000"/>
                </a:schemeClr>
              </a:solidFill>
            </a:endParaRPr>
          </a:p>
          <a:p>
            <a:pPr marL="0" indent="0">
              <a:buNone/>
            </a:pPr>
            <a:r>
              <a:rPr lang="ja-JP" altLang="en-US" sz="2400"/>
              <a:t>　　</a:t>
            </a:r>
            <a:endParaRPr kumimoji="1" lang="en-US" altLang="ja-JP" sz="2400" dirty="0"/>
          </a:p>
          <a:p>
            <a:pPr marL="0" indent="0">
              <a:buNone/>
            </a:pPr>
            <a:r>
              <a:rPr kumimoji="1" lang="ja-JP" altLang="en-US"/>
              <a:t>　　</a:t>
            </a:r>
          </a:p>
        </p:txBody>
      </p:sp>
      <p:cxnSp>
        <p:nvCxnSpPr>
          <p:cNvPr id="6" name="直線コネクタ 5">
            <a:extLst>
              <a:ext uri="{FF2B5EF4-FFF2-40B4-BE49-F238E27FC236}">
                <a16:creationId xmlns:a16="http://schemas.microsoft.com/office/drawing/2014/main" id="{662513B7-9937-2B44-9056-0A43CF368DF6}"/>
              </a:ext>
            </a:extLst>
          </p:cNvPr>
          <p:cNvCxnSpPr/>
          <p:nvPr/>
        </p:nvCxnSpPr>
        <p:spPr>
          <a:xfrm>
            <a:off x="902970" y="1691640"/>
            <a:ext cx="965835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8D08ECB-15BB-1E40-B4F6-228F17744415}"/>
              </a:ext>
            </a:extLst>
          </p:cNvPr>
          <p:cNvCxnSpPr/>
          <p:nvPr/>
        </p:nvCxnSpPr>
        <p:spPr>
          <a:xfrm>
            <a:off x="902970" y="1703070"/>
            <a:ext cx="0" cy="12801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544F3B-570C-0A49-990A-C968FDFAD517}"/>
              </a:ext>
            </a:extLst>
          </p:cNvPr>
          <p:cNvCxnSpPr/>
          <p:nvPr/>
        </p:nvCxnSpPr>
        <p:spPr>
          <a:xfrm>
            <a:off x="902970" y="2983230"/>
            <a:ext cx="965835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1980E80-7759-2344-9676-0CC8477E60B9}"/>
              </a:ext>
            </a:extLst>
          </p:cNvPr>
          <p:cNvCxnSpPr/>
          <p:nvPr/>
        </p:nvCxnSpPr>
        <p:spPr>
          <a:xfrm>
            <a:off x="10561320" y="1691640"/>
            <a:ext cx="0" cy="12801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C9836CB7-B62F-CB4D-92C8-18AAFB70E4CD}"/>
              </a:ext>
            </a:extLst>
          </p:cNvPr>
          <p:cNvSpPr>
            <a:spLocks noGrp="1"/>
          </p:cNvSpPr>
          <p:nvPr>
            <p:ph type="sldNum" sz="quarter" idx="12"/>
          </p:nvPr>
        </p:nvSpPr>
        <p:spPr/>
        <p:txBody>
          <a:bodyPr/>
          <a:lstStyle/>
          <a:p>
            <a:fld id="{884FD078-CC3F-CA49-9243-345A4270C2AE}" type="slidenum">
              <a:rPr kumimoji="1" lang="ja-JP" altLang="en-US" smtClean="0"/>
              <a:t>2</a:t>
            </a:fld>
            <a:endParaRPr kumimoji="1" lang="ja-JP" altLang="en-US"/>
          </a:p>
        </p:txBody>
      </p:sp>
    </p:spTree>
    <p:extLst>
      <p:ext uri="{BB962C8B-B14F-4D97-AF65-F5344CB8AC3E}">
        <p14:creationId xmlns:p14="http://schemas.microsoft.com/office/powerpoint/2010/main" val="189412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取り組むべき課題</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Autofit/>
          </a:bodyPr>
          <a:lstStyle/>
          <a:p>
            <a:r>
              <a:rPr kumimoji="1" lang="ja-JP" altLang="en-US" sz="2100" b="1"/>
              <a:t>避難</a:t>
            </a:r>
            <a:r>
              <a:rPr kumimoji="1" lang="ja-JP" altLang="en-US" b="1"/>
              <a:t>行動</a:t>
            </a:r>
            <a:r>
              <a:rPr kumimoji="1" lang="ja-JP" altLang="en-US" sz="2100" b="1"/>
              <a:t>の知識の欠如</a:t>
            </a:r>
            <a:endParaRPr kumimoji="1" lang="en-US" altLang="ja-JP" sz="2100" b="1" dirty="0"/>
          </a:p>
          <a:p>
            <a:pPr lvl="1"/>
            <a:r>
              <a:rPr lang="ja-JP" altLang="en-US" sz="1900"/>
              <a:t>多くの一般住民は災害時にどのような情報に基づいてどのような行動をとるべきか知らない</a:t>
            </a:r>
            <a:endParaRPr lang="en-US" altLang="ja-JP" sz="1900" dirty="0"/>
          </a:p>
          <a:p>
            <a:pPr lvl="1"/>
            <a:r>
              <a:rPr kumimoji="1" lang="ja-JP" altLang="en-US" sz="1900"/>
              <a:t>自分の住んでいるところの災害時のリスクを理解していない</a:t>
            </a:r>
            <a:endParaRPr kumimoji="1" lang="en-US" altLang="ja-JP" sz="1900" dirty="0"/>
          </a:p>
          <a:p>
            <a:pPr marL="400050"/>
            <a:r>
              <a:rPr lang="ja-JP" altLang="en-US" b="1"/>
              <a:t>当事者意識の欠如</a:t>
            </a:r>
            <a:endParaRPr lang="en-US" altLang="ja-JP" b="1" dirty="0"/>
          </a:p>
          <a:p>
            <a:pPr lvl="1"/>
            <a:r>
              <a:rPr lang="ja-JP" altLang="en-US" sz="1900"/>
              <a:t>多くの一般住民は根拠なく「自分は大丈夫」と思っている</a:t>
            </a:r>
            <a:endParaRPr lang="en-US" altLang="ja-JP" sz="1900" dirty="0"/>
          </a:p>
          <a:p>
            <a:pPr marL="0" indent="0">
              <a:buNone/>
            </a:pPr>
            <a:r>
              <a:rPr kumimoji="1" lang="ja-JP" altLang="en-US" sz="1900" b="1"/>
              <a:t>　　</a:t>
            </a:r>
            <a:r>
              <a:rPr kumimoji="1" lang="en-US" altLang="ja-JP" sz="1900" b="1" dirty="0"/>
              <a:t>	</a:t>
            </a:r>
            <a:r>
              <a:rPr kumimoji="1" lang="en-US" altLang="ja-JP" sz="1900" dirty="0"/>
              <a:t>a) </a:t>
            </a:r>
            <a:r>
              <a:rPr kumimoji="1" lang="ja-JP" altLang="en-US" sz="1900">
                <a:solidFill>
                  <a:schemeClr val="accent1">
                    <a:lumMod val="60000"/>
                    <a:lumOff val="40000"/>
                  </a:schemeClr>
                </a:solidFill>
              </a:rPr>
              <a:t>正常性バイアス</a:t>
            </a:r>
            <a:r>
              <a:rPr kumimoji="1" lang="ja-JP" altLang="en-US" sz="1900"/>
              <a:t>・・・あり得ないことに対し、事態を楽観視してしまう心理。</a:t>
            </a:r>
            <a:endParaRPr kumimoji="1" lang="en-US" altLang="ja-JP" sz="1900" dirty="0"/>
          </a:p>
          <a:p>
            <a:pPr marL="0" indent="0">
              <a:buNone/>
            </a:pPr>
            <a:r>
              <a:rPr lang="en-US" altLang="ja-JP" sz="1900" b="1" dirty="0"/>
              <a:t>       	</a:t>
            </a:r>
            <a:r>
              <a:rPr lang="en-US" altLang="ja-JP" sz="1900" dirty="0"/>
              <a:t>b) </a:t>
            </a:r>
            <a:r>
              <a:rPr lang="ja-JP" altLang="en-US" sz="1900">
                <a:solidFill>
                  <a:schemeClr val="accent1">
                    <a:lumMod val="60000"/>
                    <a:lumOff val="40000"/>
                  </a:schemeClr>
                </a:solidFill>
              </a:rPr>
              <a:t>多数派同調バイアス</a:t>
            </a:r>
            <a:r>
              <a:rPr lang="ja-JP" altLang="en-US" sz="1900"/>
              <a:t>・・・自分以外の多数の動きに同調しようとする心理。</a:t>
            </a:r>
            <a:endParaRPr lang="en-US" altLang="ja-JP" sz="1900" dirty="0"/>
          </a:p>
          <a:p>
            <a:pPr lvl="1"/>
            <a:r>
              <a:rPr kumimoji="1" lang="ja-JP" altLang="en-US" sz="1700"/>
              <a:t>マクロな災害情報が必ずしも自分の生活圏の情報に当てはまらない</a:t>
            </a:r>
            <a:endParaRPr kumimoji="1" lang="en-US" altLang="ja-JP" sz="1700" dirty="0"/>
          </a:p>
          <a:p>
            <a:endParaRPr lang="en-US" altLang="ja-JP" sz="1900" dirty="0"/>
          </a:p>
          <a:p>
            <a:endParaRPr lang="en-US" altLang="ja-JP" sz="1900" dirty="0"/>
          </a:p>
          <a:p>
            <a:endParaRPr lang="en-US" altLang="ja-JP" sz="1900" dirty="0"/>
          </a:p>
          <a:p>
            <a:endParaRPr lang="en-US" altLang="ja-JP" sz="1900" dirty="0"/>
          </a:p>
          <a:p>
            <a:pPr marL="0" indent="0">
              <a:buNone/>
            </a:pPr>
            <a:r>
              <a:rPr lang="ja-JP" altLang="en-US" sz="1900"/>
              <a:t>住民個人が当事者意識を持って適切な避難行動の知識を学習し、災害に備えることが肝要</a:t>
            </a:r>
            <a:endParaRPr lang="en-US" altLang="ja-JP" sz="1900" dirty="0"/>
          </a:p>
        </p:txBody>
      </p:sp>
      <p:sp>
        <p:nvSpPr>
          <p:cNvPr id="4" name="スライド番号プレースホルダー 3">
            <a:extLst>
              <a:ext uri="{FF2B5EF4-FFF2-40B4-BE49-F238E27FC236}">
                <a16:creationId xmlns:a16="http://schemas.microsoft.com/office/drawing/2014/main" id="{CE6ED54A-11F5-2D40-8B69-CE18C629F89C}"/>
              </a:ext>
            </a:extLst>
          </p:cNvPr>
          <p:cNvSpPr>
            <a:spLocks noGrp="1"/>
          </p:cNvSpPr>
          <p:nvPr>
            <p:ph type="sldNum" sz="quarter" idx="12"/>
          </p:nvPr>
        </p:nvSpPr>
        <p:spPr/>
        <p:txBody>
          <a:bodyPr/>
          <a:lstStyle/>
          <a:p>
            <a:fld id="{884FD078-CC3F-CA49-9243-345A4270C2AE}" type="slidenum">
              <a:rPr kumimoji="1" lang="ja-JP" altLang="en-US" smtClean="0"/>
              <a:t>3</a:t>
            </a:fld>
            <a:endParaRPr kumimoji="1" lang="ja-JP" altLang="en-US"/>
          </a:p>
        </p:txBody>
      </p:sp>
    </p:spTree>
    <p:extLst>
      <p:ext uri="{BB962C8B-B14F-4D97-AF65-F5344CB8AC3E}">
        <p14:creationId xmlns:p14="http://schemas.microsoft.com/office/powerpoint/2010/main" val="18988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本研究の目的とアプローチ</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rmAutofit lnSpcReduction="10000"/>
          </a:bodyPr>
          <a:lstStyle/>
          <a:p>
            <a:r>
              <a:rPr kumimoji="1" lang="ja-JP" altLang="en-US" sz="2400" dirty="0"/>
              <a:t>目的：一般住民が豪雨災害時の適切な避難行動を学習する支援を行うこと</a:t>
            </a:r>
            <a:endParaRPr kumimoji="1" lang="en-US" altLang="ja-JP" sz="2400" dirty="0"/>
          </a:p>
          <a:p>
            <a:pPr lvl="1"/>
            <a:r>
              <a:rPr lang="ja-JP" altLang="en-US" sz="2200" dirty="0"/>
              <a:t>住民個人ごとに異なる生活圏を考慮する</a:t>
            </a:r>
            <a:endParaRPr lang="en-US" altLang="ja-JP" sz="2200" dirty="0"/>
          </a:p>
          <a:p>
            <a:pPr lvl="1"/>
            <a:r>
              <a:rPr kumimoji="1" lang="ja-JP" altLang="en-US" sz="2200" dirty="0"/>
              <a:t>個人の状況に応じた具体的な避難の方法を習得させる</a:t>
            </a:r>
            <a:endParaRPr kumimoji="1" lang="en-US" altLang="ja-JP" sz="2200" dirty="0"/>
          </a:p>
          <a:p>
            <a:endParaRPr lang="en-US" altLang="ja-JP" sz="2400" b="1" dirty="0"/>
          </a:p>
          <a:p>
            <a:r>
              <a:rPr lang="ja-JP" altLang="en-US" sz="2400" dirty="0"/>
              <a:t>キーアイデア</a:t>
            </a:r>
            <a:r>
              <a:rPr kumimoji="1" lang="ja-JP" altLang="en-US" sz="2400" dirty="0"/>
              <a:t>：「</a:t>
            </a:r>
            <a:r>
              <a:rPr kumimoji="1" lang="ja-JP" altLang="en-US" sz="2400" b="1" dirty="0">
                <a:solidFill>
                  <a:srgbClr val="00B0F0"/>
                </a:solidFill>
              </a:rPr>
              <a:t>マクロ</a:t>
            </a:r>
            <a:r>
              <a:rPr kumimoji="1" lang="ja-JP" altLang="en-US" sz="2400" dirty="0"/>
              <a:t>」な防災情報を</a:t>
            </a:r>
            <a:r>
              <a:rPr lang="ja-JP" altLang="en-US" sz="2400" dirty="0"/>
              <a:t>「</a:t>
            </a:r>
            <a:r>
              <a:rPr lang="ja-JP" altLang="en-US" sz="2400" b="1" dirty="0">
                <a:solidFill>
                  <a:schemeClr val="accent1">
                    <a:lumMod val="60000"/>
                    <a:lumOff val="40000"/>
                  </a:schemeClr>
                </a:solidFill>
              </a:rPr>
              <a:t>ミクロ</a:t>
            </a:r>
            <a:r>
              <a:rPr lang="ja-JP" altLang="en-US" sz="2400" dirty="0"/>
              <a:t>」に</a:t>
            </a:r>
            <a:r>
              <a:rPr kumimoji="1" lang="ja-JP" altLang="en-US" sz="2400" dirty="0"/>
              <a:t>パーソナライズ化</a:t>
            </a:r>
            <a:endParaRPr kumimoji="1" lang="en-US" altLang="ja-JP" sz="2400" dirty="0"/>
          </a:p>
          <a:p>
            <a:pPr lvl="1"/>
            <a:r>
              <a:rPr lang="ja-JP" altLang="en-US" sz="2200" dirty="0"/>
              <a:t>個人の状況に適応させることで当事者意識を向上させる</a:t>
            </a:r>
            <a:endParaRPr lang="en-US" altLang="ja-JP" sz="2200" dirty="0"/>
          </a:p>
          <a:p>
            <a:pPr marL="0" indent="0">
              <a:buNone/>
            </a:pPr>
            <a:endParaRPr lang="en-US" altLang="ja-JP" sz="2400" dirty="0"/>
          </a:p>
          <a:p>
            <a:r>
              <a:rPr lang="ja-JP" altLang="en-US" sz="2400" dirty="0"/>
              <a:t>アプローチ：個人の状況に応じた避難行動学習支援アプリ〇〇の開発</a:t>
            </a:r>
            <a:endParaRPr lang="en-US" altLang="ja-JP" sz="2400" dirty="0"/>
          </a:p>
          <a:p>
            <a:pPr lvl="1"/>
            <a:r>
              <a:rPr lang="en-US" altLang="ja-JP" sz="2200" dirty="0"/>
              <a:t>A1</a:t>
            </a:r>
            <a:r>
              <a:rPr lang="ja-JP" altLang="en-US" sz="2200" dirty="0"/>
              <a:t>：家族構成を考慮した避難行動の学習・防災用品の準備</a:t>
            </a:r>
            <a:endParaRPr lang="en-US" altLang="ja-JP" sz="2200" dirty="0"/>
          </a:p>
          <a:p>
            <a:pPr lvl="1"/>
            <a:r>
              <a:rPr lang="en-US" altLang="ja-JP" sz="2200" dirty="0"/>
              <a:t>A2</a:t>
            </a:r>
            <a:r>
              <a:rPr lang="ja-JP" altLang="en-US" sz="2200" dirty="0"/>
              <a:t>：生活圏に応じたハザードマップ・避難所の提示</a:t>
            </a:r>
            <a:endParaRPr lang="en-US" altLang="ja-JP" sz="2200" dirty="0"/>
          </a:p>
          <a:p>
            <a:pPr lvl="1"/>
            <a:r>
              <a:rPr lang="en-US" altLang="ja-JP" sz="2200" dirty="0"/>
              <a:t>A3</a:t>
            </a:r>
            <a:r>
              <a:rPr lang="ja-JP" altLang="en-US" sz="2200" dirty="0"/>
              <a:t>：生活圏に応じた防災気象情報のシミュレーション</a:t>
            </a:r>
            <a:endParaRPr lang="en-US" altLang="ja-JP" sz="2200" dirty="0"/>
          </a:p>
          <a:p>
            <a:pPr lvl="1"/>
            <a:r>
              <a:rPr lang="en-US" altLang="ja-JP" sz="2200" dirty="0"/>
              <a:t>A4</a:t>
            </a:r>
            <a:r>
              <a:rPr lang="ja-JP" altLang="en-US" sz="2200" dirty="0"/>
              <a:t>：仮想災害を想定した避難実施テスト</a:t>
            </a:r>
            <a:endParaRPr lang="en-US" altLang="ja-JP" sz="2200" dirty="0"/>
          </a:p>
          <a:p>
            <a:pPr lvl="1"/>
            <a:endParaRPr kumimoji="1" lang="en-US" altLang="ja-JP" sz="2200" dirty="0"/>
          </a:p>
        </p:txBody>
      </p:sp>
      <p:sp>
        <p:nvSpPr>
          <p:cNvPr id="4" name="スライド番号プレースホルダー 3">
            <a:extLst>
              <a:ext uri="{FF2B5EF4-FFF2-40B4-BE49-F238E27FC236}">
                <a16:creationId xmlns:a16="http://schemas.microsoft.com/office/drawing/2014/main" id="{22814AD3-A1D6-6842-BEE5-E1919D8B4482}"/>
              </a:ext>
            </a:extLst>
          </p:cNvPr>
          <p:cNvSpPr>
            <a:spLocks noGrp="1"/>
          </p:cNvSpPr>
          <p:nvPr>
            <p:ph type="sldNum" sz="quarter" idx="12"/>
          </p:nvPr>
        </p:nvSpPr>
        <p:spPr/>
        <p:txBody>
          <a:bodyPr/>
          <a:lstStyle/>
          <a:p>
            <a:fld id="{884FD078-CC3F-CA49-9243-345A4270C2AE}" type="slidenum">
              <a:rPr kumimoji="1" lang="ja-JP" altLang="en-US" smtClean="0"/>
              <a:t>4</a:t>
            </a:fld>
            <a:endParaRPr kumimoji="1" lang="ja-JP" altLang="en-US"/>
          </a:p>
        </p:txBody>
      </p:sp>
    </p:spTree>
    <p:extLst>
      <p:ext uri="{BB962C8B-B14F-4D97-AF65-F5344CB8AC3E}">
        <p14:creationId xmlns:p14="http://schemas.microsoft.com/office/powerpoint/2010/main" val="353885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365475" y="180115"/>
            <a:ext cx="9843016" cy="1557519"/>
          </a:xfrm>
        </p:spPr>
        <p:txBody>
          <a:bodyPr/>
          <a:lstStyle/>
          <a:p>
            <a:r>
              <a:rPr kumimoji="1" lang="en-US" altLang="ja-JP" b="1" dirty="0">
                <a:latin typeface="+mj-ea"/>
              </a:rPr>
              <a:t>A1</a:t>
            </a:r>
            <a:r>
              <a:rPr kumimoji="1" lang="ja-JP" altLang="en-US" b="1">
                <a:latin typeface="+mj-ea"/>
              </a:rPr>
              <a:t>：</a:t>
            </a:r>
            <a:r>
              <a:rPr lang="ja-JP" altLang="en-US" b="1">
                <a:latin typeface="+mj-ea"/>
              </a:rPr>
              <a:t>家族構成を考慮した避難行動の学習・防災用品の準備</a:t>
            </a:r>
            <a:endParaRPr kumimoji="1" lang="ja-JP" altLang="en-US" b="1">
              <a:latin typeface="+mj-ea"/>
            </a:endParaRPr>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365475" y="1429408"/>
            <a:ext cx="11006717" cy="5248477"/>
          </a:xfrm>
        </p:spPr>
        <p:txBody>
          <a:bodyPr/>
          <a:lstStyle/>
          <a:p>
            <a:r>
              <a:rPr kumimoji="1" lang="en-US" altLang="ja-JP" dirty="0"/>
              <a:t>Step</a:t>
            </a:r>
            <a:r>
              <a:rPr lang="en-US" altLang="ja-JP" dirty="0"/>
              <a:t>1</a:t>
            </a:r>
            <a:r>
              <a:rPr kumimoji="1" lang="ja-JP" altLang="en-US"/>
              <a:t>：避難行動の学習</a:t>
            </a:r>
            <a:endParaRPr kumimoji="1" lang="en-US" altLang="ja-JP" dirty="0"/>
          </a:p>
          <a:p>
            <a:pPr lvl="1" indent="-342900">
              <a:buFont typeface="+mj-ea"/>
              <a:buAutoNum type="circleNumDbPlain"/>
            </a:pPr>
            <a:r>
              <a:rPr kumimoji="1" lang="ja-JP" altLang="en-US"/>
              <a:t>家族構成（高齢者の有無など）をフォームに入力</a:t>
            </a:r>
            <a:endParaRPr kumimoji="1" lang="en-US" altLang="ja-JP" dirty="0"/>
          </a:p>
          <a:p>
            <a:pPr lvl="1" indent="-342900">
              <a:buFont typeface="+mj-ea"/>
              <a:buAutoNum type="circleNumDbPlain"/>
            </a:pPr>
            <a:r>
              <a:rPr kumimoji="1" lang="ja-JP" altLang="en-US"/>
              <a:t>情報に応じて学習内容を提示</a:t>
            </a:r>
            <a:endParaRPr kumimoji="1" lang="en-US" altLang="ja-JP" dirty="0"/>
          </a:p>
          <a:p>
            <a:pPr lvl="1" indent="-342900">
              <a:buFont typeface="+mj-ea"/>
              <a:buAutoNum type="circleNumDbPlain"/>
            </a:pPr>
            <a:r>
              <a:rPr lang="ja-JP" altLang="en-US"/>
              <a:t>実際に学習してもらう</a:t>
            </a:r>
            <a:endParaRPr lang="en-US" altLang="ja-JP" dirty="0"/>
          </a:p>
          <a:p>
            <a:r>
              <a:rPr kumimoji="1" lang="en-US" altLang="ja-JP" dirty="0"/>
              <a:t>Step2</a:t>
            </a:r>
            <a:r>
              <a:rPr kumimoji="1" lang="ja-JP" altLang="en-US"/>
              <a:t>：防災用品の準備</a:t>
            </a:r>
            <a:endParaRPr lang="en-US" altLang="ja-JP" dirty="0"/>
          </a:p>
          <a:p>
            <a:pPr lvl="1" indent="-342900">
              <a:buFont typeface="+mj-ea"/>
              <a:buAutoNum type="circleNumDbPlain"/>
            </a:pPr>
            <a:r>
              <a:rPr kumimoji="1" lang="ja-JP" altLang="en-US"/>
              <a:t>防災用品の有無の確認</a:t>
            </a:r>
            <a:endParaRPr kumimoji="1" lang="en-US" altLang="ja-JP" dirty="0"/>
          </a:p>
          <a:p>
            <a:pPr lvl="2" indent="-342900"/>
            <a:r>
              <a:rPr kumimoji="1" lang="ja-JP" altLang="en-US"/>
              <a:t>準備がある人・・・中身の確認、食料品の賞味期限などの確認を促す</a:t>
            </a:r>
            <a:endParaRPr kumimoji="1" lang="en-US" altLang="ja-JP" dirty="0"/>
          </a:p>
          <a:p>
            <a:pPr lvl="2" indent="-342900"/>
            <a:r>
              <a:rPr lang="ja-JP" altLang="en-US"/>
              <a:t>準備がない人・・・</a:t>
            </a:r>
            <a:r>
              <a:rPr lang="en-US" altLang="ja-JP" dirty="0"/>
              <a:t>Step1</a:t>
            </a:r>
            <a:r>
              <a:rPr lang="ja-JP" altLang="en-US"/>
              <a:t>での家族構成の情報をもとに必要なものを提示</a:t>
            </a:r>
            <a:endParaRPr lang="en-US" altLang="ja-JP" dirty="0"/>
          </a:p>
          <a:p>
            <a:pPr lvl="1" indent="-342900">
              <a:buFont typeface="+mj-ea"/>
              <a:buAutoNum type="circleNumDbPlain"/>
            </a:pPr>
            <a:r>
              <a:rPr kumimoji="1" lang="ja-JP" altLang="en-US"/>
              <a:t>防災用品に関する新たな情報（</a:t>
            </a:r>
            <a:r>
              <a:rPr kumimoji="1" lang="en-US" altLang="ja-JP" dirty="0"/>
              <a:t>Ex</a:t>
            </a:r>
            <a:r>
              <a:rPr lang="en-US" altLang="ja-JP" dirty="0"/>
              <a:t>.</a:t>
            </a:r>
            <a:r>
              <a:rPr lang="ja-JP" altLang="en-US"/>
              <a:t>あったら便利なものなど）の提供</a:t>
            </a:r>
            <a:endParaRPr kumimoji="1" lang="en-US" altLang="ja-JP" dirty="0"/>
          </a:p>
          <a:p>
            <a:pPr lvl="1" indent="-342900">
              <a:buFont typeface="+mj-ea"/>
              <a:buAutoNum type="circleNumDbPlain"/>
            </a:pPr>
            <a:endParaRPr kumimoji="1" lang="ja-JP" altLang="en-US"/>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5</a:t>
            </a:fld>
            <a:endParaRPr kumimoji="1" lang="ja-JP" altLang="en-US"/>
          </a:p>
        </p:txBody>
      </p:sp>
      <p:pic>
        <p:nvPicPr>
          <p:cNvPr id="6" name="図 5">
            <a:extLst>
              <a:ext uri="{FF2B5EF4-FFF2-40B4-BE49-F238E27FC236}">
                <a16:creationId xmlns:a16="http://schemas.microsoft.com/office/drawing/2014/main" id="{E4391CF4-F99F-3044-91D9-BA9CEA22ABA9}"/>
              </a:ext>
            </a:extLst>
          </p:cNvPr>
          <p:cNvPicPr>
            <a:picLocks noChangeAspect="1"/>
          </p:cNvPicPr>
          <p:nvPr/>
        </p:nvPicPr>
        <p:blipFill rotWithShape="1">
          <a:blip r:embed="rId2"/>
          <a:srcRect b="19880"/>
          <a:stretch/>
        </p:blipFill>
        <p:spPr>
          <a:xfrm>
            <a:off x="2524652" y="5032313"/>
            <a:ext cx="6688362" cy="1645572"/>
          </a:xfrm>
          <a:prstGeom prst="rect">
            <a:avLst/>
          </a:prstGeom>
        </p:spPr>
      </p:pic>
    </p:spTree>
    <p:extLst>
      <p:ext uri="{BB962C8B-B14F-4D97-AF65-F5344CB8AC3E}">
        <p14:creationId xmlns:p14="http://schemas.microsoft.com/office/powerpoint/2010/main" val="245720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A2</a:t>
            </a:r>
            <a:r>
              <a:rPr kumimoji="1" lang="ja-JP" altLang="en-US" b="1"/>
              <a:t>：</a:t>
            </a:r>
            <a:r>
              <a:rPr lang="ja-JP" altLang="en-US" sz="4400" b="1"/>
              <a:t>生活圏に応じたハザードマップ・避難所の提示</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325120" y="1778000"/>
            <a:ext cx="10865619" cy="4926511"/>
          </a:xfrm>
        </p:spPr>
        <p:txBody>
          <a:bodyPr/>
          <a:lstStyle/>
          <a:p>
            <a:pPr>
              <a:buFont typeface="Wingdings" pitchFamily="2" charset="2"/>
              <a:buChar char="ü"/>
            </a:pPr>
            <a:r>
              <a:rPr kumimoji="1" lang="ja-JP" altLang="en-US"/>
              <a:t>ハザードマップをパーソナライズした形で提示する</a:t>
            </a:r>
            <a:endParaRPr kumimoji="1" lang="en-US" altLang="ja-JP" dirty="0"/>
          </a:p>
          <a:p>
            <a:pPr marL="0" indent="0">
              <a:buNone/>
            </a:pPr>
            <a:endParaRPr kumimoji="1" lang="en-US" altLang="ja-JP" dirty="0"/>
          </a:p>
          <a:p>
            <a:pPr marL="457200" indent="-457200">
              <a:buFont typeface="+mj-ea"/>
              <a:buAutoNum type="circleNumDbPlain"/>
            </a:pPr>
            <a:r>
              <a:rPr kumimoji="1" lang="ja-JP" altLang="en-US"/>
              <a:t>生活圏をフォームで入力してもらう</a:t>
            </a:r>
            <a:endParaRPr kumimoji="1" lang="en-US" altLang="ja-JP" dirty="0"/>
          </a:p>
          <a:p>
            <a:pPr marL="457200" indent="-457200">
              <a:buFont typeface="+mj-ea"/>
              <a:buAutoNum type="circleNumDbPlain"/>
            </a:pPr>
            <a:r>
              <a:rPr kumimoji="1" lang="ja-JP" altLang="en-US"/>
              <a:t>ハザードマップを表示</a:t>
            </a:r>
            <a:endParaRPr kumimoji="1" lang="en-US" altLang="ja-JP" dirty="0"/>
          </a:p>
          <a:p>
            <a:pPr marL="685800" lvl="1">
              <a:buFont typeface="Wingdings" pitchFamily="2" charset="2"/>
              <a:buChar char="l"/>
            </a:pPr>
            <a:r>
              <a:rPr lang="ja-JP" altLang="en-US"/>
              <a:t>大雨の際の災害（土砂災害、水害など）のハザードマップを表示</a:t>
            </a:r>
            <a:endParaRPr lang="en-US" altLang="ja-JP" dirty="0"/>
          </a:p>
          <a:p>
            <a:pPr marL="685800" lvl="1">
              <a:buFont typeface="Wingdings" pitchFamily="2" charset="2"/>
              <a:buChar char="l"/>
            </a:pPr>
            <a:r>
              <a:rPr lang="ja-JP" altLang="en-US"/>
              <a:t>マップのソース（検討中）国土地理院のポータルサイト</a:t>
            </a:r>
            <a:r>
              <a:rPr lang="en" altLang="ja-JP" dirty="0">
                <a:hlinkClick r:id="rId2"/>
              </a:rPr>
              <a:t>https://disaportal.gsi.go.jp/</a:t>
            </a:r>
            <a:endParaRPr lang="en-US" altLang="ja-JP" dirty="0"/>
          </a:p>
          <a:p>
            <a:pPr marL="457200" indent="-457200">
              <a:buFont typeface="+mj-ea"/>
              <a:buAutoNum type="circleNumDbPlain"/>
            </a:pPr>
            <a:r>
              <a:rPr lang="ja-JP" altLang="en-US"/>
              <a:t>避難所を提示</a:t>
            </a:r>
            <a:endParaRPr lang="en-US" altLang="ja-JP" dirty="0"/>
          </a:p>
          <a:p>
            <a:pPr marL="685800" lvl="1">
              <a:buFont typeface="Wingdings" pitchFamily="2" charset="2"/>
              <a:buChar char="l"/>
            </a:pPr>
            <a:r>
              <a:rPr lang="ja-JP" altLang="en-US"/>
              <a:t>上記の国土地理院ポータルサイトで避難所も地図上に表示可能</a:t>
            </a:r>
            <a:endParaRPr lang="en-US" altLang="ja-JP" dirty="0"/>
          </a:p>
          <a:p>
            <a:pPr marL="685800" lvl="1">
              <a:buFont typeface="Wingdings" pitchFamily="2" charset="2"/>
              <a:buChar char="l"/>
            </a:pPr>
            <a:r>
              <a:rPr lang="ja-JP" altLang="en-US"/>
              <a:t>ハザードマップ とは別にする　</a:t>
            </a:r>
            <a:r>
              <a:rPr lang="en-US" altLang="ja-JP" dirty="0"/>
              <a:t>or</a:t>
            </a:r>
            <a:r>
              <a:rPr lang="ja-JP" altLang="en-US"/>
              <a:t>　②と重ねて見やすいようにレイアウトを考える</a:t>
            </a:r>
            <a:endParaRPr lang="en-US" altLang="ja-JP" dirty="0"/>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6</a:t>
            </a:fld>
            <a:endParaRPr kumimoji="1" lang="ja-JP" altLang="en-US"/>
          </a:p>
        </p:txBody>
      </p:sp>
    </p:spTree>
    <p:extLst>
      <p:ext uri="{BB962C8B-B14F-4D97-AF65-F5344CB8AC3E}">
        <p14:creationId xmlns:p14="http://schemas.microsoft.com/office/powerpoint/2010/main" val="227339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A3</a:t>
            </a:r>
            <a:r>
              <a:rPr kumimoji="1" lang="ja-JP" altLang="en-US" b="1"/>
              <a:t>：</a:t>
            </a:r>
            <a:r>
              <a:rPr lang="ja-JP" altLang="en-US" sz="4400" b="1"/>
              <a:t>生活圏に応じた防災気象情報のシミュレーション</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206838" y="1686560"/>
            <a:ext cx="11121562" cy="4875711"/>
          </a:xfrm>
        </p:spPr>
        <p:txBody>
          <a:bodyPr/>
          <a:lstStyle/>
          <a:p>
            <a:pPr>
              <a:buFont typeface="Wingdings" pitchFamily="2" charset="2"/>
              <a:buChar char="ü"/>
            </a:pPr>
            <a:r>
              <a:rPr kumimoji="1" lang="ja-JP" altLang="en-US"/>
              <a:t>その生活圏でどのような気象警報・災害が起こるリスクがあるのかを学習する</a:t>
            </a:r>
            <a:endParaRPr kumimoji="1" lang="en-US" altLang="ja-JP" dirty="0"/>
          </a:p>
          <a:p>
            <a:pPr>
              <a:buFont typeface="Wingdings" pitchFamily="2" charset="2"/>
              <a:buChar char="ü"/>
            </a:pPr>
            <a:r>
              <a:rPr lang="ja-JP" altLang="en-US"/>
              <a:t>加えて、その際のリスクを実際のシミュレーションで仮想体験し学習</a:t>
            </a:r>
            <a:endParaRPr kumimoji="1" lang="en-US" altLang="ja-JP" dirty="0"/>
          </a:p>
          <a:p>
            <a:endParaRPr lang="en-US" altLang="ja-JP" dirty="0"/>
          </a:p>
          <a:p>
            <a:r>
              <a:rPr kumimoji="1" lang="en-US" altLang="ja-JP" dirty="0"/>
              <a:t>Step</a:t>
            </a:r>
            <a:r>
              <a:rPr kumimoji="1" lang="ja-JP" altLang="en-US"/>
              <a:t>１</a:t>
            </a:r>
            <a:endParaRPr kumimoji="1" lang="en-US" altLang="ja-JP" dirty="0"/>
          </a:p>
          <a:p>
            <a:pPr lvl="1" indent="-342900">
              <a:buFont typeface="+mj-ea"/>
              <a:buAutoNum type="circleNumDbPlain"/>
            </a:pPr>
            <a:r>
              <a:rPr lang="en-US" altLang="ja-JP" dirty="0"/>
              <a:t>A2</a:t>
            </a:r>
            <a:r>
              <a:rPr lang="ja-JP" altLang="en-US"/>
              <a:t>での情報をもとにその生活圏で発表される可能性のある防災気象情報をピックアップ</a:t>
            </a:r>
            <a:endParaRPr lang="en-US" altLang="ja-JP" dirty="0"/>
          </a:p>
          <a:p>
            <a:pPr lvl="1" indent="-342900">
              <a:buFont typeface="+mj-ea"/>
              <a:buAutoNum type="circleNumDbPlain"/>
            </a:pPr>
            <a:r>
              <a:rPr kumimoji="1" lang="ja-JP" altLang="en-US"/>
              <a:t>防災気象情報が発表された時に、その生活圏で起こる危険を提示</a:t>
            </a:r>
            <a:endParaRPr lang="en-US" altLang="ja-JP" dirty="0"/>
          </a:p>
          <a:p>
            <a:r>
              <a:rPr kumimoji="1" lang="en-US" altLang="ja-JP" dirty="0"/>
              <a:t>Step</a:t>
            </a:r>
            <a:r>
              <a:rPr kumimoji="1" lang="ja-JP" altLang="en-US"/>
              <a:t>２</a:t>
            </a:r>
            <a:endParaRPr kumimoji="1" lang="en-US" altLang="ja-JP" dirty="0"/>
          </a:p>
          <a:p>
            <a:pPr lvl="1" indent="-342900">
              <a:buFont typeface="+mj-ea"/>
              <a:buAutoNum type="circleNumDbPlain"/>
            </a:pPr>
            <a:r>
              <a:rPr kumimoji="1" lang="ja-JP" altLang="en-US"/>
              <a:t>避難の際にどのような危険がるのかを提示</a:t>
            </a:r>
            <a:endParaRPr kumimoji="1" lang="en-US" altLang="ja-JP" dirty="0"/>
          </a:p>
          <a:p>
            <a:pPr lvl="1" indent="-342900">
              <a:buFont typeface="+mj-ea"/>
              <a:buAutoNum type="circleNumDbPlain"/>
            </a:pPr>
            <a:r>
              <a:rPr lang="ja-JP" altLang="en-US"/>
              <a:t>どのような経路・形で避難するべきかをマップを用いて学習</a:t>
            </a:r>
            <a:endParaRPr lang="en-US" altLang="ja-JP" dirty="0"/>
          </a:p>
          <a:p>
            <a:pPr lvl="2" indent="-342900">
              <a:buFont typeface="Wingdings" pitchFamily="2" charset="2"/>
              <a:buChar char="l"/>
            </a:pPr>
            <a:r>
              <a:rPr kumimoji="1" lang="en-US" altLang="ja-JP" dirty="0"/>
              <a:t>A2</a:t>
            </a:r>
            <a:r>
              <a:rPr kumimoji="1" lang="ja-JP" altLang="en-US"/>
              <a:t>のマップを参考にして学習を行う</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7</a:t>
            </a:fld>
            <a:endParaRPr kumimoji="1" lang="ja-JP" altLang="en-US"/>
          </a:p>
        </p:txBody>
      </p:sp>
    </p:spTree>
    <p:extLst>
      <p:ext uri="{BB962C8B-B14F-4D97-AF65-F5344CB8AC3E}">
        <p14:creationId xmlns:p14="http://schemas.microsoft.com/office/powerpoint/2010/main" val="752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a:t>
            </a:r>
            <a:r>
              <a:rPr lang="en-US" altLang="ja-JP" b="1" dirty="0"/>
              <a:t>4</a:t>
            </a:r>
            <a:r>
              <a:rPr kumimoji="1" lang="ja-JP" altLang="en-US" b="1"/>
              <a:t>：</a:t>
            </a:r>
            <a:r>
              <a:rPr lang="ja-JP" altLang="en-US" b="1"/>
              <a:t>仮想災害を想定した避難実施テスト</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207819" y="1645920"/>
            <a:ext cx="11243482" cy="4997631"/>
          </a:xfrm>
        </p:spPr>
        <p:txBody>
          <a:bodyPr/>
          <a:lstStyle/>
          <a:p>
            <a:pPr>
              <a:buFont typeface="Wingdings" pitchFamily="2" charset="2"/>
              <a:buChar char="ü"/>
            </a:pPr>
            <a:r>
              <a:rPr kumimoji="1" lang="en-US" altLang="ja-JP" dirty="0"/>
              <a:t>A1</a:t>
            </a:r>
            <a:r>
              <a:rPr lang="en-US" altLang="ja-JP" dirty="0"/>
              <a:t>〜A3</a:t>
            </a:r>
            <a:r>
              <a:rPr lang="ja-JP" altLang="en-US"/>
              <a:t>で学習した内容をこのテストで確認・復習</a:t>
            </a:r>
            <a:endParaRPr lang="en-US" altLang="ja-JP" dirty="0"/>
          </a:p>
          <a:p>
            <a:pPr>
              <a:buFont typeface="Wingdings" pitchFamily="2" charset="2"/>
              <a:buChar char="ü"/>
            </a:pPr>
            <a:r>
              <a:rPr kumimoji="1" lang="ja-JP" altLang="en-US"/>
              <a:t>実際に災害が起こったと仮定して、マップなどを用いて避難を仮想的に実施</a:t>
            </a:r>
            <a:endParaRPr kumimoji="1" lang="en-US" altLang="ja-JP" dirty="0"/>
          </a:p>
          <a:p>
            <a:pPr>
              <a:buFont typeface="Wingdings" pitchFamily="2" charset="2"/>
              <a:buChar char="ü"/>
            </a:pPr>
            <a:endParaRPr lang="en-US" altLang="ja-JP" dirty="0"/>
          </a:p>
          <a:p>
            <a:pPr marL="457200" indent="-457200">
              <a:buFont typeface="+mj-ea"/>
              <a:buAutoNum type="circleNumDbPlain"/>
            </a:pPr>
            <a:r>
              <a:rPr lang="en-US" altLang="ja-JP" dirty="0"/>
              <a:t>A</a:t>
            </a:r>
            <a:r>
              <a:rPr lang="ja-JP" altLang="en-US"/>
              <a:t>１</a:t>
            </a:r>
            <a:r>
              <a:rPr lang="en-US" altLang="ja-JP" dirty="0"/>
              <a:t>〜A</a:t>
            </a:r>
            <a:r>
              <a:rPr lang="ja-JP" altLang="en-US"/>
              <a:t>３よりそれぞれの生活圏に応じて、起こりうる災害をピックアップ</a:t>
            </a:r>
            <a:endParaRPr lang="en-US" altLang="ja-JP" dirty="0"/>
          </a:p>
          <a:p>
            <a:pPr marL="457200" indent="-457200">
              <a:buFont typeface="+mj-ea"/>
              <a:buAutoNum type="circleNumDbPlain"/>
            </a:pPr>
            <a:r>
              <a:rPr lang="ja-JP" altLang="en-US"/>
              <a:t>発表される防災気象情報に応じて、正しい避難のタイミングや安全な避難経路を選択できるかどうかを評価</a:t>
            </a:r>
            <a:endParaRPr lang="en-US" altLang="ja-JP" dirty="0"/>
          </a:p>
          <a:p>
            <a:pPr marL="457200" indent="-457200">
              <a:buFont typeface="+mj-ea"/>
              <a:buAutoNum type="circleNumDbPlain"/>
            </a:pPr>
            <a:r>
              <a:rPr kumimoji="1" lang="ja-JP" altLang="en-US"/>
              <a:t>知識が曖昧な点などがあれば、その部分に関する学習コンテンツを提示し復習</a:t>
            </a:r>
            <a:endParaRPr kumimoji="1" lang="en-US" altLang="ja-JP" dirty="0"/>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8</a:t>
            </a:fld>
            <a:endParaRPr kumimoji="1" lang="ja-JP" altLang="en-US"/>
          </a:p>
        </p:txBody>
      </p:sp>
    </p:spTree>
    <p:extLst>
      <p:ext uri="{BB962C8B-B14F-4D97-AF65-F5344CB8AC3E}">
        <p14:creationId xmlns:p14="http://schemas.microsoft.com/office/powerpoint/2010/main" val="326431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340822" y="239074"/>
            <a:ext cx="9404723" cy="1400530"/>
          </a:xfrm>
        </p:spPr>
        <p:txBody>
          <a:bodyPr/>
          <a:lstStyle/>
          <a:p>
            <a:r>
              <a:rPr lang="ja-JP" altLang="en-US" b="1"/>
              <a:t>研究計画</a:t>
            </a:r>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340822" y="939339"/>
            <a:ext cx="10540538" cy="5810596"/>
          </a:xfrm>
        </p:spPr>
        <p:txBody>
          <a:bodyPr>
            <a:normAutofit fontScale="92500" lnSpcReduction="10000"/>
          </a:bodyPr>
          <a:lstStyle/>
          <a:p>
            <a:r>
              <a:rPr lang="ja-JP" altLang="en-US"/>
              <a:t>４</a:t>
            </a:r>
            <a:r>
              <a:rPr lang="en-US" altLang="ja-JP" dirty="0"/>
              <a:t>〜</a:t>
            </a:r>
            <a:r>
              <a:rPr lang="ja-JP" altLang="en-US"/>
              <a:t>５月：災害時の避難行動に関する必要な知識・情報の収集</a:t>
            </a:r>
            <a:endParaRPr lang="en-US" altLang="ja-JP" dirty="0"/>
          </a:p>
          <a:p>
            <a:pPr lvl="1"/>
            <a:r>
              <a:rPr lang="ja-JP" altLang="en-US"/>
              <a:t>気象警報や勧告等の意義の確認</a:t>
            </a:r>
          </a:p>
          <a:p>
            <a:pPr lvl="1"/>
            <a:r>
              <a:rPr lang="ja-JP" altLang="en-US"/>
              <a:t>大雨時に発生する災害・その災害への対応を調べる</a:t>
            </a:r>
          </a:p>
          <a:p>
            <a:pPr marL="0" indent="0">
              <a:buNone/>
            </a:pPr>
            <a:r>
              <a:rPr lang="en-US" altLang="ja-JP" dirty="0"/>
              <a:t>	</a:t>
            </a:r>
            <a:r>
              <a:rPr lang="ja-JP" altLang="en-US"/>
              <a:t>（気象庁の公式ページの情報・参考資料、その他の資料を用いて）</a:t>
            </a:r>
          </a:p>
          <a:p>
            <a:pPr lvl="1"/>
            <a:r>
              <a:rPr lang="ja-JP" altLang="en-US"/>
              <a:t>ハザードマップより当該地域にて起こる災害の確認</a:t>
            </a:r>
          </a:p>
          <a:p>
            <a:r>
              <a:rPr lang="ja-JP" altLang="en-US"/>
              <a:t>６月：個人適応に必要な情報の定義、個人適応の手法の検討</a:t>
            </a:r>
            <a:endParaRPr lang="en-US" altLang="ja-JP" dirty="0"/>
          </a:p>
          <a:p>
            <a:pPr lvl="1"/>
            <a:r>
              <a:rPr lang="ja-JP" altLang="en-US"/>
              <a:t>ユーザーに何を入力してもらうのか</a:t>
            </a:r>
            <a:endParaRPr lang="en-US" altLang="ja-JP" dirty="0"/>
          </a:p>
          <a:p>
            <a:pPr lvl="1"/>
            <a:r>
              <a:rPr lang="ja-JP" altLang="en-US"/>
              <a:t>何を、どのように個人適応するのか</a:t>
            </a:r>
            <a:endParaRPr lang="en-US" altLang="ja-JP" dirty="0"/>
          </a:p>
          <a:p>
            <a:r>
              <a:rPr lang="ja-JP" altLang="en-US"/>
              <a:t>７</a:t>
            </a:r>
            <a:r>
              <a:rPr lang="en-US" altLang="ja-JP" dirty="0"/>
              <a:t>〜</a:t>
            </a:r>
            <a:r>
              <a:rPr lang="ja-JP" altLang="en-US"/>
              <a:t>８月：アプリの設計</a:t>
            </a:r>
            <a:endParaRPr lang="en-US" altLang="ja-JP" dirty="0"/>
          </a:p>
          <a:p>
            <a:pPr lvl="1"/>
            <a:r>
              <a:rPr lang="ja-JP" altLang="en-US"/>
              <a:t>ユースケース定義、データモデリング、画面設計</a:t>
            </a:r>
            <a:endParaRPr lang="en-US" altLang="ja-JP" dirty="0"/>
          </a:p>
          <a:p>
            <a:r>
              <a:rPr lang="ja-JP" altLang="en-US"/>
              <a:t>９月：アプリのプロトタイプ実装</a:t>
            </a:r>
            <a:endParaRPr lang="en-US" altLang="ja-JP" dirty="0"/>
          </a:p>
          <a:p>
            <a:r>
              <a:rPr lang="ja-JP" altLang="en-US"/>
              <a:t>１０月：中間発表</a:t>
            </a:r>
            <a:endParaRPr lang="en-US" altLang="ja-JP" dirty="0"/>
          </a:p>
          <a:p>
            <a:r>
              <a:rPr lang="ja-JP" altLang="en-US"/>
              <a:t>１１</a:t>
            </a:r>
            <a:r>
              <a:rPr lang="en-US" altLang="ja-JP" dirty="0"/>
              <a:t>〜</a:t>
            </a:r>
            <a:r>
              <a:rPr lang="ja-JP" altLang="en-US"/>
              <a:t>１２月：評価実験</a:t>
            </a:r>
            <a:endParaRPr lang="en-US" altLang="ja-JP" dirty="0"/>
          </a:p>
          <a:p>
            <a:r>
              <a:rPr lang="ja-JP" altLang="en-US"/>
              <a:t>１月：学会発表</a:t>
            </a:r>
            <a:endParaRPr lang="en-US" altLang="ja-JP" dirty="0"/>
          </a:p>
          <a:p>
            <a:r>
              <a:rPr lang="ja-JP" altLang="en-US"/>
              <a:t>２月：最終成果報告</a:t>
            </a:r>
            <a:endParaRPr lang="en-US" altLang="ja-JP" dirty="0"/>
          </a:p>
        </p:txBody>
      </p:sp>
      <p:sp>
        <p:nvSpPr>
          <p:cNvPr id="4" name="テキスト ボックス 3">
            <a:extLst>
              <a:ext uri="{FF2B5EF4-FFF2-40B4-BE49-F238E27FC236}">
                <a16:creationId xmlns:a16="http://schemas.microsoft.com/office/drawing/2014/main" id="{C941AA63-92F4-5C40-960E-30D945AF8612}"/>
              </a:ext>
            </a:extLst>
          </p:cNvPr>
          <p:cNvSpPr txBox="1"/>
          <p:nvPr/>
        </p:nvSpPr>
        <p:spPr>
          <a:xfrm>
            <a:off x="665478" y="7243890"/>
            <a:ext cx="8986345" cy="707886"/>
          </a:xfrm>
          <a:prstGeom prst="rect">
            <a:avLst/>
          </a:prstGeom>
          <a:noFill/>
        </p:spPr>
        <p:txBody>
          <a:bodyPr wrap="square" rtlCol="0">
            <a:spAutoFit/>
          </a:bodyPr>
          <a:lstStyle/>
          <a:p>
            <a:pPr marL="342900" indent="-342900">
              <a:buFont typeface="Wingdings" pitchFamily="2" charset="2"/>
              <a:buChar char="ü"/>
            </a:pPr>
            <a:r>
              <a:rPr kumimoji="1" lang="ja-JP" altLang="en-US" sz="2000"/>
              <a:t>心理バイアスを抑制するためには？</a:t>
            </a:r>
            <a:endParaRPr kumimoji="1" lang="en-US" altLang="ja-JP" sz="2000" dirty="0"/>
          </a:p>
          <a:p>
            <a:pPr marL="342900" indent="-342900">
              <a:buFont typeface="Wingdings" pitchFamily="2" charset="2"/>
              <a:buChar char="ü"/>
            </a:pPr>
            <a:r>
              <a:rPr kumimoji="1" lang="ja-JP" altLang="en-US" sz="2000"/>
              <a:t>災害リスクコミュニケーションツールに関する研究</a:t>
            </a:r>
            <a:endParaRPr kumimoji="1" lang="en-US" altLang="ja-JP" sz="2000" dirty="0"/>
          </a:p>
        </p:txBody>
      </p:sp>
      <p:sp>
        <p:nvSpPr>
          <p:cNvPr id="8" name="スライド番号プレースホルダー 7">
            <a:extLst>
              <a:ext uri="{FF2B5EF4-FFF2-40B4-BE49-F238E27FC236}">
                <a16:creationId xmlns:a16="http://schemas.microsoft.com/office/drawing/2014/main" id="{3014C6E0-8449-FE40-871D-753FEDD1023E}"/>
              </a:ext>
            </a:extLst>
          </p:cNvPr>
          <p:cNvSpPr>
            <a:spLocks noGrp="1"/>
          </p:cNvSpPr>
          <p:nvPr>
            <p:ph type="sldNum" sz="quarter" idx="12"/>
          </p:nvPr>
        </p:nvSpPr>
        <p:spPr/>
        <p:txBody>
          <a:bodyPr/>
          <a:lstStyle/>
          <a:p>
            <a:fld id="{884FD078-CC3F-CA49-9243-345A4270C2AE}" type="slidenum">
              <a:rPr kumimoji="1" lang="ja-JP" altLang="en-US" smtClean="0"/>
              <a:t>9</a:t>
            </a:fld>
            <a:endParaRPr kumimoji="1" lang="ja-JP" altLang="en-US"/>
          </a:p>
        </p:txBody>
      </p:sp>
    </p:spTree>
    <p:extLst>
      <p:ext uri="{BB962C8B-B14F-4D97-AF65-F5344CB8AC3E}">
        <p14:creationId xmlns:p14="http://schemas.microsoft.com/office/powerpoint/2010/main" val="321536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{1DBE1CFA-3AC6-924A-B1E0-04A9BC4BF7EB}tf10001062</Template>
  <TotalTime>6568</TotalTime>
  <Words>727</Words>
  <Application>Microsoft Office PowerPoint</Application>
  <PresentationFormat>ワイド画面</PresentationFormat>
  <Paragraphs>120</Paragraphs>
  <Slides>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メイリオ</vt:lpstr>
      <vt:lpstr>游ゴシック</vt:lpstr>
      <vt:lpstr>Arial</vt:lpstr>
      <vt:lpstr>Century Gothic</vt:lpstr>
      <vt:lpstr>Wingdings</vt:lpstr>
      <vt:lpstr>Wingdings 3</vt:lpstr>
      <vt:lpstr>イオン</vt:lpstr>
      <vt:lpstr>日本の自然災害被害の現状</vt:lpstr>
      <vt:lpstr>現状から浮かび上がる問題点</vt:lpstr>
      <vt:lpstr>取り組むべき課題</vt:lpstr>
      <vt:lpstr>本研究の目的とアプローチ</vt:lpstr>
      <vt:lpstr>A1：家族構成を考慮した避難行動の学習・防災用品の準備</vt:lpstr>
      <vt:lpstr>A2：生活圏に応じたハザードマップ・避難所の提示</vt:lpstr>
      <vt:lpstr>A3：生活圏に応じた防災気象情報のシミュレーション</vt:lpstr>
      <vt:lpstr>A4：仮想災害を想定した避難実施テスト</vt:lpstr>
      <vt:lpstr>研究計画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日本の自然災害被害の現状</dc:title>
  <dc:creator>中田 大翔</dc:creator>
  <cp:lastModifiedBy>中村 匡秀</cp:lastModifiedBy>
  <cp:revision>42</cp:revision>
  <dcterms:created xsi:type="dcterms:W3CDTF">2020-03-28T06:28:42Z</dcterms:created>
  <dcterms:modified xsi:type="dcterms:W3CDTF">2020-05-26T02:07:04Z</dcterms:modified>
</cp:coreProperties>
</file>