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2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4"/>
    <p:restoredTop sz="94553"/>
  </p:normalViewPr>
  <p:slideViewPr>
    <p:cSldViewPr snapToGrid="0" snapToObjects="1">
      <p:cViewPr varScale="1">
        <p:scale>
          <a:sx n="153" d="100"/>
          <a:sy n="153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FF98B-4BD3-F24D-AA22-3E6957A6077F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C7A3D-E56C-5A46-BCB5-6C8611475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88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C7A3D-E56C-5A46-BCB5-6C8611475BE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47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35DA-5B10-FC42-B3E4-BA35FFF6D21B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D078-CC3F-CA49-9243-345A4270C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24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35DA-5B10-FC42-B3E4-BA35FFF6D21B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D078-CC3F-CA49-9243-345A4270C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54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35DA-5B10-FC42-B3E4-BA35FFF6D21B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D078-CC3F-CA49-9243-345A4270C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767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35DA-5B10-FC42-B3E4-BA35FFF6D21B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D078-CC3F-CA49-9243-345A4270C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8837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35DA-5B10-FC42-B3E4-BA35FFF6D21B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D078-CC3F-CA49-9243-345A4270C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037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35DA-5B10-FC42-B3E4-BA35FFF6D21B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D078-CC3F-CA49-9243-345A4270C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25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35DA-5B10-FC42-B3E4-BA35FFF6D21B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D078-CC3F-CA49-9243-345A4270C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720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35DA-5B10-FC42-B3E4-BA35FFF6D21B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D078-CC3F-CA49-9243-345A4270C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603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35DA-5B10-FC42-B3E4-BA35FFF6D21B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D078-CC3F-CA49-9243-345A4270C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29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35DA-5B10-FC42-B3E4-BA35FFF6D21B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D078-CC3F-CA49-9243-345A4270C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17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35DA-5B10-FC42-B3E4-BA35FFF6D21B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D078-CC3F-CA49-9243-345A4270C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63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35DA-5B10-FC42-B3E4-BA35FFF6D21B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D078-CC3F-CA49-9243-345A4270C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04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35DA-5B10-FC42-B3E4-BA35FFF6D21B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D078-CC3F-CA49-9243-345A4270C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01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35DA-5B10-FC42-B3E4-BA35FFF6D21B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D078-CC3F-CA49-9243-345A4270C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3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35DA-5B10-FC42-B3E4-BA35FFF6D21B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D078-CC3F-CA49-9243-345A4270C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96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35DA-5B10-FC42-B3E4-BA35FFF6D21B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D078-CC3F-CA49-9243-345A4270C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65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35DA-5B10-FC42-B3E4-BA35FFF6D21B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D078-CC3F-CA49-9243-345A4270C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41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4435DA-5B10-FC42-B3E4-BA35FFF6D21B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D078-CC3F-CA49-9243-345A4270C2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032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5022E-A506-CB42-B139-93FAF62D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" y="279081"/>
            <a:ext cx="12264390" cy="1412559"/>
          </a:xfrm>
        </p:spPr>
        <p:txBody>
          <a:bodyPr/>
          <a:lstStyle/>
          <a:p>
            <a:r>
              <a:rPr kumimoji="1" lang="en-US" altLang="ja-JP" b="1" dirty="0"/>
              <a:t>1. </a:t>
            </a:r>
            <a:r>
              <a:rPr kumimoji="1" lang="ja-JP" altLang="en-US" b="1"/>
              <a:t>日本の自然災害被害の現状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AB2B0-5D8C-B449-9055-06FDA4F6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234440"/>
            <a:ext cx="11372850" cy="5344479"/>
          </a:xfrm>
        </p:spPr>
        <p:txBody>
          <a:bodyPr>
            <a:normAutofit/>
          </a:bodyPr>
          <a:lstStyle/>
          <a:p>
            <a:r>
              <a:rPr kumimoji="1" lang="ja-JP" altLang="en-US"/>
              <a:t>近年、大雨などによる大災害</a:t>
            </a:r>
            <a:r>
              <a:rPr lang="ja-JP" altLang="en-US"/>
              <a:t>が毎年発生しており、数多くの被害や死者を出している。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</a:t>
            </a:r>
            <a:r>
              <a:rPr lang="en-US" altLang="ja-JP" dirty="0"/>
              <a:t>Ex.)</a:t>
            </a:r>
            <a:r>
              <a:rPr lang="ja-JP" altLang="en-US"/>
              <a:t>西日本豪雨</a:t>
            </a:r>
            <a:r>
              <a:rPr lang="en-US" altLang="ja-JP" dirty="0"/>
              <a:t>(</a:t>
            </a:r>
            <a:r>
              <a:rPr lang="ja-JP" altLang="en-US"/>
              <a:t>平成</a:t>
            </a:r>
            <a:r>
              <a:rPr lang="en-US" altLang="ja-JP" dirty="0"/>
              <a:t>30</a:t>
            </a:r>
            <a:r>
              <a:rPr lang="ja-JP" altLang="en-US"/>
              <a:t>年</a:t>
            </a:r>
            <a:r>
              <a:rPr lang="en-US" altLang="ja-JP" dirty="0"/>
              <a:t>7</a:t>
            </a:r>
            <a:r>
              <a:rPr lang="ja-JP" altLang="en-US"/>
              <a:t>月豪雨</a:t>
            </a:r>
            <a:r>
              <a:rPr lang="en-US" altLang="ja-JP" dirty="0"/>
              <a:t>)</a:t>
            </a:r>
            <a:r>
              <a:rPr lang="ja-JP" altLang="en-US"/>
              <a:t>　死者　</a:t>
            </a:r>
            <a:r>
              <a:rPr lang="en-US" altLang="ja-JP" dirty="0"/>
              <a:t>223</a:t>
            </a:r>
            <a:r>
              <a:rPr lang="ja-JP" altLang="en-US"/>
              <a:t>人、被害総額　１兆９４０億円相当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　　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行政として多くの防災対策を行なっているが、自然災害による死者が絶えない。</a:t>
            </a:r>
            <a:endParaRPr kumimoji="1" lang="en-US" altLang="ja-JP" dirty="0"/>
          </a:p>
          <a:p>
            <a:r>
              <a:rPr kumimoji="1" lang="ja-JP" altLang="en-US"/>
              <a:t>大雨に関していえば、“</a:t>
            </a:r>
            <a:r>
              <a:rPr kumimoji="1" lang="ja-JP" alt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数十年に一度</a:t>
            </a:r>
            <a:r>
              <a:rPr kumimoji="1" lang="ja-JP" altLang="en-US"/>
              <a:t>”と言われるレベルの豪雨が毎年のように発生している。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　　（</a:t>
            </a:r>
            <a:r>
              <a:rPr kumimoji="1" lang="en-US" altLang="ja-JP" dirty="0"/>
              <a:t>2013</a:t>
            </a:r>
            <a:r>
              <a:rPr kumimoji="1" lang="ja-JP" altLang="en-US"/>
              <a:t>年の特別警報運用開始後、毎年少なくとも一例は特別警報が発令されている）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sz="900"/>
              <a:t>　　　　</a:t>
            </a:r>
            <a:endParaRPr kumimoji="1" lang="en-US" altLang="ja-JP" sz="900" dirty="0"/>
          </a:p>
          <a:p>
            <a:pPr marL="0" indent="0">
              <a:buNone/>
            </a:pPr>
            <a:r>
              <a:rPr kumimoji="1" lang="ja-JP" altLang="en-US"/>
              <a:t>　　　　</a:t>
            </a:r>
            <a:r>
              <a:rPr kumimoji="1" lang="ja-JP" altLang="en-US" sz="2800" b="1" u="sng"/>
              <a:t>既存の自然災害に対する認識が通用しなくなっている</a:t>
            </a:r>
            <a:endParaRPr kumimoji="1" lang="en-US" altLang="ja-JP" sz="2800" b="1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6851EFA-E181-7145-8547-29922049F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16" y="2034988"/>
            <a:ext cx="5064913" cy="2180301"/>
          </a:xfrm>
          <a:prstGeom prst="rect">
            <a:avLst/>
          </a:prstGeom>
        </p:spPr>
      </p:pic>
      <p:sp>
        <p:nvSpPr>
          <p:cNvPr id="5" name="曲折矢印 4">
            <a:extLst>
              <a:ext uri="{FF2B5EF4-FFF2-40B4-BE49-F238E27FC236}">
                <a16:creationId xmlns:a16="http://schemas.microsoft.com/office/drawing/2014/main" id="{D63D0AC1-6DB3-2F43-A261-ED6C78AF16BA}"/>
              </a:ext>
            </a:extLst>
          </p:cNvPr>
          <p:cNvSpPr/>
          <p:nvPr/>
        </p:nvSpPr>
        <p:spPr>
          <a:xfrm rot="10800000" flipH="1">
            <a:off x="685800" y="5543550"/>
            <a:ext cx="594360" cy="594360"/>
          </a:xfrm>
          <a:prstGeom prst="bentArrow">
            <a:avLst>
              <a:gd name="adj1" fmla="val 25000"/>
              <a:gd name="adj2" fmla="val 25806"/>
              <a:gd name="adj3" fmla="val 25000"/>
              <a:gd name="adj4" fmla="val 43750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1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5022E-A506-CB42-B139-93FAF62D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" y="279081"/>
            <a:ext cx="12264390" cy="1412559"/>
          </a:xfrm>
        </p:spPr>
        <p:txBody>
          <a:bodyPr/>
          <a:lstStyle/>
          <a:p>
            <a:r>
              <a:rPr lang="en-US" altLang="ja-JP" b="1" dirty="0"/>
              <a:t>2. </a:t>
            </a:r>
            <a:r>
              <a:rPr lang="ja-JP" altLang="en-US" b="1"/>
              <a:t>現状から浮かび上がる問題点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AB2B0-5D8C-B449-9055-06FDA4F6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234440"/>
            <a:ext cx="11372850" cy="5344479"/>
          </a:xfrm>
        </p:spPr>
        <p:txBody>
          <a:bodyPr>
            <a:noAutofit/>
          </a:bodyPr>
          <a:lstStyle/>
          <a:p>
            <a:pPr>
              <a:buSzPct val="100000"/>
            </a:pPr>
            <a:r>
              <a:rPr kumimoji="1" lang="ja-JP" altLang="en-US"/>
              <a:t>「</a:t>
            </a:r>
            <a:r>
              <a:rPr kumimoji="1" lang="ja-JP" altLang="en-US" sz="2400" b="1"/>
              <a:t>逃げていれば助かった</a:t>
            </a:r>
            <a:r>
              <a:rPr kumimoji="1" lang="ja-JP" altLang="en-US" sz="2400"/>
              <a:t>」と言える事例が多い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/>
              <a:t>　　</a:t>
            </a:r>
            <a:r>
              <a:rPr lang="ja-JP" altLang="en-US"/>
              <a:t>今回の豪雨では</a:t>
            </a:r>
            <a:r>
              <a:rPr kumimoji="1" lang="ja-JP" altLang="en-US"/>
              <a:t>、</a:t>
            </a:r>
            <a:r>
              <a:rPr lang="ja-JP" altLang="en-US"/>
              <a:t>洪水浸水想定区域や土砂災害警戒区域において、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避難行動を促す情報が発令されていたにもかかわらず、人的被害が多く発生した。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　　　　（資料　</a:t>
            </a:r>
            <a:r>
              <a:rPr lang="ja-JP" altLang="en-US"/>
              <a:t>平成３０年７月豪雨災害の概要と被害の特徴、国土交通省）</a:t>
            </a:r>
            <a:endParaRPr lang="en-US" altLang="ja-JP" dirty="0"/>
          </a:p>
          <a:p>
            <a:r>
              <a:rPr kumimoji="1" lang="ja-JP" altLang="en-US" sz="2400"/>
              <a:t>情報の伝達がうまく行われない事例もある（ダムの放流情報など）</a:t>
            </a:r>
            <a:endParaRPr kumimoji="1" lang="en-US" altLang="ja-JP" sz="2400" dirty="0"/>
          </a:p>
          <a:p>
            <a:r>
              <a:rPr kumimoji="1" lang="ja-JP" altLang="en-US" sz="2400"/>
              <a:t>各省庁・地方自治体による防災対策が効果を発揮していない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/>
              <a:t>　　</a:t>
            </a:r>
            <a:r>
              <a:rPr lang="en-US" altLang="ja-JP" dirty="0"/>
              <a:t>Ex .)</a:t>
            </a:r>
            <a:r>
              <a:rPr lang="ja-JP" altLang="en-US"/>
              <a:t>ハザードマップ　扱いにくさ、知名度・所持率の低さ　等</a:t>
            </a:r>
            <a:endParaRPr lang="en-US" altLang="ja-JP" dirty="0"/>
          </a:p>
          <a:p>
            <a:r>
              <a:rPr lang="ja-JP" altLang="en-US" sz="2400"/>
              <a:t>有事の際の当事者意識の低さによる「</a:t>
            </a:r>
            <a:r>
              <a:rPr lang="ja-JP" altLang="en-US" sz="2400" b="1"/>
              <a:t>逃げ遅れ</a:t>
            </a:r>
            <a:r>
              <a:rPr lang="ja-JP" altLang="en-US" sz="2400"/>
              <a:t>」などの発生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「自分は大丈夫だ」「自分の地域ではあんな災害は起こらない」などの</a:t>
            </a:r>
            <a:r>
              <a:rPr lang="ja-JP" altLang="en-US" u="sng"/>
              <a:t>思い込み</a:t>
            </a:r>
            <a:endParaRPr lang="en-US" altLang="ja-JP" u="sng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kumimoji="1" lang="ja-JP" altLang="en-US"/>
              <a:t>　　　　　</a:t>
            </a:r>
            <a:r>
              <a:rPr kumimoji="1" lang="ja-JP" altLang="en-US" sz="2400" b="1"/>
              <a:t>➡️</a:t>
            </a:r>
            <a:r>
              <a:rPr kumimoji="1" lang="ja-JP" altLang="en-US" sz="2400" b="1" u="sng">
                <a:solidFill>
                  <a:schemeClr val="accent1">
                    <a:lumMod val="60000"/>
                    <a:lumOff val="40000"/>
                  </a:schemeClr>
                </a:solidFill>
              </a:rPr>
              <a:t>今回の提案では、人々の意識・行動の問題点に注目する</a:t>
            </a:r>
            <a:endParaRPr kumimoji="1" lang="en-US" altLang="ja-JP" sz="24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400"/>
              <a:t>　　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/>
              <a:t>　　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62513B7-9937-2B44-9056-0A43CF368DF6}"/>
              </a:ext>
            </a:extLst>
          </p:cNvPr>
          <p:cNvCxnSpPr/>
          <p:nvPr/>
        </p:nvCxnSpPr>
        <p:spPr>
          <a:xfrm>
            <a:off x="902970" y="1691640"/>
            <a:ext cx="965835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8D08ECB-15BB-1E40-B4F6-228F17744415}"/>
              </a:ext>
            </a:extLst>
          </p:cNvPr>
          <p:cNvCxnSpPr/>
          <p:nvPr/>
        </p:nvCxnSpPr>
        <p:spPr>
          <a:xfrm>
            <a:off x="902970" y="1703070"/>
            <a:ext cx="0" cy="128016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4544F3B-570C-0A49-990A-C968FDFAD517}"/>
              </a:ext>
            </a:extLst>
          </p:cNvPr>
          <p:cNvCxnSpPr/>
          <p:nvPr/>
        </p:nvCxnSpPr>
        <p:spPr>
          <a:xfrm>
            <a:off x="902970" y="2983230"/>
            <a:ext cx="965835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1980E80-7759-2344-9676-0CC8477E60B9}"/>
              </a:ext>
            </a:extLst>
          </p:cNvPr>
          <p:cNvCxnSpPr/>
          <p:nvPr/>
        </p:nvCxnSpPr>
        <p:spPr>
          <a:xfrm>
            <a:off x="10561320" y="1691640"/>
            <a:ext cx="0" cy="128016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12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5022E-A506-CB42-B139-93FAF62D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" y="279081"/>
            <a:ext cx="12264390" cy="1412559"/>
          </a:xfrm>
        </p:spPr>
        <p:txBody>
          <a:bodyPr/>
          <a:lstStyle/>
          <a:p>
            <a:r>
              <a:rPr lang="en-US" altLang="ja-JP" b="1" dirty="0"/>
              <a:t>3. </a:t>
            </a:r>
            <a:r>
              <a:rPr lang="ja-JP" altLang="en-US" b="1"/>
              <a:t>取り組むべき課題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AB2B0-5D8C-B449-9055-06FDA4F6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234440"/>
            <a:ext cx="11372850" cy="5344479"/>
          </a:xfrm>
        </p:spPr>
        <p:txBody>
          <a:bodyPr>
            <a:normAutofit/>
          </a:bodyPr>
          <a:lstStyle/>
          <a:p>
            <a:r>
              <a:rPr kumimoji="1" lang="ja-JP" altLang="en-US" sz="2400" b="1"/>
              <a:t>人々の意識</a:t>
            </a:r>
            <a:endParaRPr kumimoji="1" lang="en-US" altLang="ja-JP" sz="2400" b="1" dirty="0"/>
          </a:p>
          <a:p>
            <a:pPr marL="0" indent="0">
              <a:buNone/>
            </a:pPr>
            <a:r>
              <a:rPr lang="ja-JP" altLang="en-US" b="1"/>
              <a:t>　・「自分は大丈夫」という思い込み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 b="1"/>
              <a:t>　　</a:t>
            </a:r>
            <a:r>
              <a:rPr kumimoji="1" lang="en-US" altLang="ja-JP" dirty="0"/>
              <a:t>a) </a:t>
            </a:r>
            <a:r>
              <a:rPr kumimoji="1" lang="ja-JP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正常性バイアス</a:t>
            </a:r>
            <a:r>
              <a:rPr kumimoji="1" lang="ja-JP" altLang="en-US"/>
              <a:t>・・・あり得ないことに対し、事態を楽観視してしまう心理。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b="1" dirty="0"/>
              <a:t>       </a:t>
            </a:r>
            <a:r>
              <a:rPr lang="en-US" altLang="ja-JP" dirty="0"/>
              <a:t>b) </a:t>
            </a:r>
            <a:r>
              <a:rPr lang="ja-JP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多数派同調バイアス</a:t>
            </a:r>
            <a:r>
              <a:rPr lang="ja-JP" altLang="en-US"/>
              <a:t>・・・自分以外の多数の動きに同調しようとする心理。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 b="1"/>
              <a:t>・“もしも”の感覚の麻痺・齟齬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/>
              <a:t>　　これまでの経験の中で、大雨警報が発令されたが被害なし</a:t>
            </a:r>
            <a:r>
              <a:rPr kumimoji="1" lang="en-US" altLang="ja-JP" dirty="0"/>
              <a:t> </a:t>
            </a:r>
          </a:p>
          <a:p>
            <a:pPr marL="0" indent="0">
              <a:buNone/>
            </a:pPr>
            <a:r>
              <a:rPr lang="ja-JP" altLang="en-US"/>
              <a:t>　　　➡️「大げさだったのか」</a:t>
            </a:r>
            <a:r>
              <a:rPr lang="en-US" altLang="ja-JP" dirty="0"/>
              <a:t> </a:t>
            </a:r>
            <a:r>
              <a:rPr lang="ja-JP" altLang="en-US"/>
              <a:t>危機意識の薄れ、警報・特別警報の意義の誤解</a:t>
            </a:r>
            <a:r>
              <a:rPr lang="en-US" altLang="ja-JP" dirty="0"/>
              <a:t> </a:t>
            </a:r>
            <a:r>
              <a:rPr lang="ja-JP" altLang="en-US"/>
              <a:t>が生まれている</a:t>
            </a:r>
            <a:endParaRPr lang="en-US" altLang="ja-JP" dirty="0"/>
          </a:p>
          <a:p>
            <a:r>
              <a:rPr lang="ja-JP" altLang="en-US" sz="2400" b="1"/>
              <a:t>人々の知識・情報</a:t>
            </a:r>
            <a:endParaRPr lang="en-US" altLang="ja-JP" sz="2400" b="1" dirty="0"/>
          </a:p>
          <a:p>
            <a:pPr marL="0" indent="0">
              <a:buNone/>
            </a:pPr>
            <a:r>
              <a:rPr lang="ja-JP" altLang="en-US"/>
              <a:t>　・避難に関する知識の不足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・警報・警戒レベルの不認知・意義の誤解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・提供される情報の具体性の欠如</a:t>
            </a:r>
            <a:r>
              <a:rPr lang="en-US" altLang="ja-JP" dirty="0"/>
              <a:t> </a:t>
            </a:r>
            <a:r>
              <a:rPr lang="ja-JP" altLang="en-US"/>
              <a:t>➡️</a:t>
            </a:r>
            <a:r>
              <a:rPr lang="en-US" altLang="ja-JP" dirty="0"/>
              <a:t> </a:t>
            </a:r>
            <a:r>
              <a:rPr lang="ja-JP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当事者意識</a:t>
            </a:r>
            <a:r>
              <a:rPr lang="ja-JP" altLang="en-US"/>
              <a:t>を持ちづらい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883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5022E-A506-CB42-B139-93FAF62D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" y="279081"/>
            <a:ext cx="12264390" cy="1412559"/>
          </a:xfrm>
        </p:spPr>
        <p:txBody>
          <a:bodyPr/>
          <a:lstStyle/>
          <a:p>
            <a:r>
              <a:rPr lang="en-US" altLang="ja-JP" b="1" dirty="0"/>
              <a:t>4. </a:t>
            </a:r>
            <a:r>
              <a:rPr lang="ja-JP" altLang="en-US" b="1"/>
              <a:t>本研究の目指すところ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AB2B0-5D8C-B449-9055-06FDA4F6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234440"/>
            <a:ext cx="11372850" cy="5344479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新たな災害リスクコミュニケーションツールを開発・評価</a:t>
            </a:r>
            <a:endParaRPr kumimoji="1" lang="en-US" altLang="ja-JP" sz="2400" dirty="0"/>
          </a:p>
          <a:p>
            <a:r>
              <a:rPr lang="ja-JP" altLang="en-US" sz="2400" b="1"/>
              <a:t>大雨</a:t>
            </a:r>
            <a:r>
              <a:rPr lang="ja-JP" altLang="en-US" sz="2400"/>
              <a:t>の際の活用を前提としたツール</a:t>
            </a:r>
            <a:endParaRPr kumimoji="1" lang="en-US" altLang="ja-JP" sz="2400" dirty="0"/>
          </a:p>
          <a:p>
            <a:r>
              <a:rPr kumimoji="1" lang="ja-JP" altLang="en-US" sz="2400"/>
              <a:t>「人々の意識」「人々の知識・情報」の問題点を改善するツール</a:t>
            </a:r>
            <a:endParaRPr kumimoji="1" lang="en-US" altLang="ja-JP" sz="2400" dirty="0"/>
          </a:p>
          <a:p>
            <a:endParaRPr kumimoji="1" lang="en-US" altLang="ja-JP" sz="1100" dirty="0"/>
          </a:p>
          <a:p>
            <a:endParaRPr lang="en-US" altLang="ja-JP" sz="2400" dirty="0"/>
          </a:p>
          <a:p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/>
              <a:t>「</a:t>
            </a:r>
            <a:r>
              <a:rPr kumimoji="1" lang="ja-JP" altLang="en-US" sz="2400" b="1">
                <a:solidFill>
                  <a:srgbClr val="00B0F0"/>
                </a:solidFill>
              </a:rPr>
              <a:t>マクロ</a:t>
            </a:r>
            <a:r>
              <a:rPr kumimoji="1" lang="ja-JP" altLang="en-US" sz="2400"/>
              <a:t>」な情報をパーソナライズ化し、</a:t>
            </a:r>
            <a:r>
              <a:rPr lang="ja-JP" altLang="en-US" sz="2400"/>
              <a:t>「</a:t>
            </a:r>
            <a:r>
              <a:rPr lang="ja-JP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ミクロ</a:t>
            </a:r>
            <a:r>
              <a:rPr lang="ja-JP" altLang="en-US" sz="2400"/>
              <a:t>」な情報へ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4B9125-A6FD-8F4E-B83D-FD89FE48C7CE}"/>
              </a:ext>
            </a:extLst>
          </p:cNvPr>
          <p:cNvSpPr txBox="1"/>
          <p:nvPr/>
        </p:nvSpPr>
        <p:spPr>
          <a:xfrm>
            <a:off x="1124607" y="2628781"/>
            <a:ext cx="97956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ja-JP" altLang="en-US" sz="2000"/>
              <a:t>避難行動を阻害する心理バイアスの克服・抑制</a:t>
            </a:r>
            <a:endParaRPr kumimoji="1" lang="en-US" altLang="ja-JP" sz="2000" dirty="0"/>
          </a:p>
          <a:p>
            <a:pPr marL="342900" indent="-342900">
              <a:buFont typeface="Wingdings" pitchFamily="2" charset="2"/>
              <a:buChar char="ü"/>
            </a:pPr>
            <a:r>
              <a:rPr kumimoji="1" lang="ja-JP" altLang="en-US" sz="2000"/>
              <a:t>防災に関する情報の認知</a:t>
            </a:r>
            <a:endParaRPr kumimoji="1" lang="en-US" altLang="ja-JP" sz="2000" dirty="0"/>
          </a:p>
          <a:p>
            <a:pPr marL="342900" indent="-342900">
              <a:buFont typeface="Wingdings" pitchFamily="2" charset="2"/>
              <a:buChar char="ü"/>
            </a:pPr>
            <a:r>
              <a:rPr kumimoji="1" lang="ja-JP" altLang="en-US" sz="2000"/>
              <a:t>気象警報情報などの定義を正しく理解</a:t>
            </a:r>
            <a:endParaRPr kumimoji="1" lang="en-US" altLang="ja-JP" sz="2000" dirty="0"/>
          </a:p>
          <a:p>
            <a:r>
              <a:rPr kumimoji="1" lang="ja-JP" altLang="en-US" sz="1400"/>
              <a:t>　　　　　　</a:t>
            </a:r>
            <a:endParaRPr kumimoji="1" lang="en-US" altLang="ja-JP" sz="1400" dirty="0"/>
          </a:p>
          <a:p>
            <a:r>
              <a:rPr kumimoji="1" lang="ja-JP" altLang="en-US" sz="2000"/>
              <a:t>　　　　　</a:t>
            </a:r>
            <a:r>
              <a:rPr kumimoji="1" lang="ja-JP" alt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災害時に自分たちで適切な行動ができるように</a:t>
            </a: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259D306B-63F5-F342-9092-CA918729602F}"/>
              </a:ext>
            </a:extLst>
          </p:cNvPr>
          <p:cNvSpPr/>
          <p:nvPr/>
        </p:nvSpPr>
        <p:spPr>
          <a:xfrm>
            <a:off x="1524000" y="3711348"/>
            <a:ext cx="819807" cy="517871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1A79857-6448-934B-B48A-E2B78B12CF74}"/>
              </a:ext>
            </a:extLst>
          </p:cNvPr>
          <p:cNvSpPr txBox="1"/>
          <p:nvPr/>
        </p:nvSpPr>
        <p:spPr>
          <a:xfrm>
            <a:off x="1124607" y="4977328"/>
            <a:ext cx="942777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ja-JP" altLang="en-US" sz="2000"/>
              <a:t>各自の抽象的情報</a:t>
            </a:r>
            <a:r>
              <a:rPr kumimoji="1" lang="en-US" altLang="ja-JP" sz="2000" dirty="0"/>
              <a:t> </a:t>
            </a:r>
            <a:r>
              <a:rPr kumimoji="1" lang="ja-JP" altLang="en-US" sz="2000"/>
              <a:t>➡️</a:t>
            </a:r>
            <a:r>
              <a:rPr kumimoji="1" lang="en-US" altLang="ja-JP" sz="2000" dirty="0"/>
              <a:t> </a:t>
            </a:r>
            <a:r>
              <a:rPr kumimoji="1" lang="ja-JP" altLang="en-US" sz="2000"/>
              <a:t>具体的情報への変換のサポート</a:t>
            </a:r>
            <a:endParaRPr kumimoji="1" lang="en-US" altLang="ja-JP" sz="2000" dirty="0"/>
          </a:p>
          <a:p>
            <a:pPr marL="342900" indent="-342900">
              <a:buFont typeface="Wingdings" pitchFamily="2" charset="2"/>
              <a:buChar char="ü"/>
            </a:pPr>
            <a:r>
              <a:rPr kumimoji="1" lang="ja-JP" altLang="en-US" sz="2000"/>
              <a:t>各自の生活圏・生活の特徴に適した情報・知識の教育</a:t>
            </a:r>
            <a:endParaRPr kumimoji="1" lang="en-US" altLang="ja-JP" sz="2000" dirty="0"/>
          </a:p>
          <a:p>
            <a:endParaRPr kumimoji="1" lang="en-US" altLang="ja-JP" sz="800" dirty="0"/>
          </a:p>
          <a:p>
            <a:r>
              <a:rPr kumimoji="1" lang="ja-JP" altLang="en-US" sz="2400"/>
              <a:t>　　　　 </a:t>
            </a:r>
            <a:r>
              <a:rPr kumimoji="1" lang="ja-JP" alt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個人のそれぞれのケースに応じた災害リスクの学習を</a:t>
            </a:r>
            <a:endParaRPr kumimoji="1" lang="en-US" altLang="ja-JP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C31B9A0A-20F4-7F42-8E4E-0B11008ADB31}"/>
              </a:ext>
            </a:extLst>
          </p:cNvPr>
          <p:cNvSpPr/>
          <p:nvPr/>
        </p:nvSpPr>
        <p:spPr>
          <a:xfrm>
            <a:off x="1523999" y="5645106"/>
            <a:ext cx="819807" cy="517871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85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5022E-A506-CB42-B139-93FAF62D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" y="279081"/>
            <a:ext cx="12264390" cy="1412559"/>
          </a:xfrm>
        </p:spPr>
        <p:txBody>
          <a:bodyPr/>
          <a:lstStyle/>
          <a:p>
            <a:r>
              <a:rPr kumimoji="1" lang="en-US" altLang="ja-JP" b="1" dirty="0"/>
              <a:t>5. </a:t>
            </a:r>
            <a:r>
              <a:rPr kumimoji="1" lang="ja-JP" altLang="en-US" b="1"/>
              <a:t>ツールの開発方法・計画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AB2B0-5D8C-B449-9055-06FDA4F6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234440"/>
            <a:ext cx="11372850" cy="5344479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ja-JP" altLang="en-US"/>
              <a:t>先行研究・関連研究の調査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600"/>
              <a:t>　　</a:t>
            </a:r>
            <a:endParaRPr kumimoji="1" lang="en-US" altLang="ja-JP" sz="6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/>
              <a:t>ツール作成に必要なプログラム言語等の勉強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/>
              <a:t>必要な知識・情報の収集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800" dirty="0"/>
          </a:p>
          <a:p>
            <a:pPr marL="0" indent="0">
              <a:buNone/>
            </a:pPr>
            <a:endParaRPr lang="en-US" altLang="ja-JP" sz="800" dirty="0">
              <a:latin typeface="+mj-ea"/>
            </a:endParaRPr>
          </a:p>
          <a:p>
            <a:pPr marL="0" indent="0">
              <a:buNone/>
            </a:pPr>
            <a:endParaRPr lang="en-US" altLang="ja-JP" sz="1200" dirty="0">
              <a:latin typeface="+mj-ea"/>
            </a:endParaRPr>
          </a:p>
          <a:p>
            <a:pPr>
              <a:buFont typeface="Wingdings" pitchFamily="2" charset="2"/>
              <a:buChar char="l"/>
            </a:pPr>
            <a:r>
              <a:rPr lang="ja-JP" altLang="en-US">
                <a:latin typeface="+mj-ea"/>
              </a:rPr>
              <a:t>集めた情報より、人々に情報を個人適応し提供するツール＋</a:t>
            </a:r>
            <a:r>
              <a:rPr lang="en-US" altLang="ja-JP" dirty="0">
                <a:latin typeface="+mj-ea"/>
              </a:rPr>
              <a:t>α</a:t>
            </a:r>
            <a:r>
              <a:rPr lang="ja-JP" altLang="en-US">
                <a:latin typeface="+mj-ea"/>
              </a:rPr>
              <a:t>（仮）を作成</a:t>
            </a:r>
            <a:endParaRPr lang="en-US" altLang="ja-JP" dirty="0">
              <a:latin typeface="+mj-ea"/>
            </a:endParaRPr>
          </a:p>
          <a:p>
            <a:pPr>
              <a:buFont typeface="Wingdings" pitchFamily="2" charset="2"/>
              <a:buChar char="l"/>
            </a:pPr>
            <a:r>
              <a:rPr lang="ja-JP" altLang="en-US">
                <a:latin typeface="+mj-ea"/>
              </a:rPr>
              <a:t>制作したツールを実際に体験してもらい、効果の検討を行う</a:t>
            </a:r>
            <a:endParaRPr lang="en-US" altLang="ja-JP" dirty="0">
              <a:latin typeface="+mj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41AA63-92F4-5C40-960E-30D945AF8612}"/>
              </a:ext>
            </a:extLst>
          </p:cNvPr>
          <p:cNvSpPr txBox="1"/>
          <p:nvPr/>
        </p:nvSpPr>
        <p:spPr>
          <a:xfrm>
            <a:off x="1124606" y="1608081"/>
            <a:ext cx="8986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ja-JP" altLang="en-US" sz="2000"/>
              <a:t>心理バイアスを抑制するためには？</a:t>
            </a:r>
            <a:endParaRPr kumimoji="1" lang="en-US" altLang="ja-JP" sz="2000" dirty="0"/>
          </a:p>
          <a:p>
            <a:pPr marL="342900" indent="-342900">
              <a:buFont typeface="Wingdings" pitchFamily="2" charset="2"/>
              <a:buChar char="ü"/>
            </a:pPr>
            <a:r>
              <a:rPr kumimoji="1" lang="ja-JP" altLang="en-US" sz="2000"/>
              <a:t>災害リスクコミュニケーションツールに関する研究</a:t>
            </a:r>
            <a:endParaRPr kumimoji="1"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555041-4E18-D44D-8DF8-6F53DFC72D42}"/>
              </a:ext>
            </a:extLst>
          </p:cNvPr>
          <p:cNvSpPr txBox="1"/>
          <p:nvPr/>
        </p:nvSpPr>
        <p:spPr>
          <a:xfrm>
            <a:off x="1124606" y="3119616"/>
            <a:ext cx="78790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ja-JP" altLang="en-US" sz="2000"/>
              <a:t>気象警報や勧告等の意義の確認</a:t>
            </a:r>
            <a:endParaRPr kumimoji="1" lang="en-US" altLang="ja-JP" sz="2000" dirty="0"/>
          </a:p>
          <a:p>
            <a:pPr marL="342900" indent="-342900">
              <a:buFont typeface="Wingdings" pitchFamily="2" charset="2"/>
              <a:buChar char="ü"/>
            </a:pPr>
            <a:r>
              <a:rPr lang="ja-JP" altLang="en-US" sz="2000"/>
              <a:t>大雨時に発生する災害・その災害への対応を調べる</a:t>
            </a:r>
            <a:endParaRPr lang="en-US" altLang="ja-JP" sz="2000" dirty="0"/>
          </a:p>
          <a:p>
            <a:r>
              <a:rPr kumimoji="1" lang="ja-JP" altLang="en-US" sz="2000"/>
              <a:t>（気象庁の公式ページの情報・参考資料、その他の資料を用いて）</a:t>
            </a:r>
            <a:endParaRPr kumimoji="1" lang="en-US" altLang="ja-JP" sz="2000" dirty="0"/>
          </a:p>
          <a:p>
            <a:pPr marL="342900" indent="-342900">
              <a:buFont typeface="Wingdings" pitchFamily="2" charset="2"/>
              <a:buChar char="ü"/>
            </a:pPr>
            <a:r>
              <a:rPr kumimoji="1" lang="ja-JP" altLang="en-US" sz="2000"/>
              <a:t>ハザードマップより当該地域にて起こる災害の確認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2153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5022E-A506-CB42-B139-93FAF62D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" y="279081"/>
            <a:ext cx="12264390" cy="1412559"/>
          </a:xfrm>
        </p:spPr>
        <p:txBody>
          <a:bodyPr/>
          <a:lstStyle/>
          <a:p>
            <a:r>
              <a:rPr lang="en-US" altLang="ja-JP" b="1" dirty="0"/>
              <a:t>6</a:t>
            </a:r>
            <a:r>
              <a:rPr kumimoji="1" lang="en-US" altLang="ja-JP" b="1" dirty="0"/>
              <a:t>. </a:t>
            </a:r>
            <a:r>
              <a:rPr lang="ja-JP" altLang="en-US" b="1"/>
              <a:t>現時点で未定の点・問題点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AB2B0-5D8C-B449-9055-06FDA4F6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234440"/>
            <a:ext cx="11372850" cy="5344479"/>
          </a:xfrm>
        </p:spPr>
        <p:txBody>
          <a:bodyPr/>
          <a:lstStyle/>
          <a:p>
            <a:r>
              <a:rPr lang="ja-JP" altLang="en-US">
                <a:latin typeface="+mn-ea"/>
                <a:ea typeface="+mn-ea"/>
              </a:rPr>
              <a:t>かかる時間を正確に予測できない</a:t>
            </a:r>
            <a:r>
              <a:rPr lang="en-US" altLang="ja-JP" dirty="0">
                <a:latin typeface="+mn-ea"/>
                <a:ea typeface="+mn-ea"/>
              </a:rPr>
              <a:t> </a:t>
            </a:r>
          </a:p>
          <a:p>
            <a:pPr marL="0" indent="0">
              <a:buNone/>
            </a:pPr>
            <a:r>
              <a:rPr lang="ja-JP" altLang="en-US">
                <a:latin typeface="+mn-ea"/>
                <a:ea typeface="+mn-ea"/>
              </a:rPr>
              <a:t>　　⇨</a:t>
            </a:r>
            <a:r>
              <a:rPr lang="en-US" altLang="ja-JP" dirty="0">
                <a:latin typeface="+mn-ea"/>
                <a:ea typeface="+mn-ea"/>
              </a:rPr>
              <a:t> ROOT</a:t>
            </a:r>
            <a:r>
              <a:rPr lang="ja-JP" altLang="en-US">
                <a:latin typeface="+mn-ea"/>
                <a:ea typeface="+mn-ea"/>
              </a:rPr>
              <a:t>の期間（半年＋数ヶ月）程度で計画している全工程を行うことができるのか？</a:t>
            </a:r>
            <a:endParaRPr lang="en-US" altLang="ja-JP" dirty="0">
              <a:latin typeface="+mn-ea"/>
              <a:ea typeface="+mn-ea"/>
            </a:endParaRPr>
          </a:p>
          <a:p>
            <a:r>
              <a:rPr kumimoji="1" lang="ja-JP" altLang="en-US" u="sng">
                <a:solidFill>
                  <a:srgbClr val="FFFF00"/>
                </a:solidFill>
                <a:latin typeface="+mn-ea"/>
                <a:ea typeface="+mn-ea"/>
              </a:rPr>
              <a:t>制作するツールの内容がまとまらない</a:t>
            </a:r>
            <a:endParaRPr kumimoji="1" lang="en-US" altLang="ja-JP" u="sng" dirty="0">
              <a:solidFill>
                <a:srgbClr val="FFFF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ja-JP" altLang="en-US">
                <a:latin typeface="+mn-ea"/>
                <a:ea typeface="+mn-ea"/>
              </a:rPr>
              <a:t>　　“災害リスクを伝える</a:t>
            </a:r>
            <a:r>
              <a:rPr lang="en-US" altLang="ja-JP" dirty="0">
                <a:latin typeface="+mn-ea"/>
                <a:ea typeface="+mn-ea"/>
              </a:rPr>
              <a:t>&amp;</a:t>
            </a:r>
            <a:r>
              <a:rPr lang="ja-JP" altLang="en-US">
                <a:latin typeface="+mn-ea"/>
                <a:ea typeface="+mn-ea"/>
              </a:rPr>
              <a:t>情報をパーソナライズすることを手助けする”と言う内容に</a:t>
            </a:r>
            <a:endParaRPr lang="en-US" altLang="ja-JP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ja-JP" altLang="en-US">
                <a:latin typeface="+mn-ea"/>
                <a:ea typeface="+mn-ea"/>
              </a:rPr>
              <a:t>　　　少し違う角度からのひねったアイデアが欲しい</a:t>
            </a:r>
            <a:endParaRPr kumimoji="1" lang="en-US" altLang="ja-JP" dirty="0">
              <a:latin typeface="+mn-ea"/>
              <a:ea typeface="+mn-ea"/>
            </a:endParaRPr>
          </a:p>
          <a:p>
            <a:r>
              <a:rPr lang="ja-JP" altLang="en-US">
                <a:latin typeface="+mn-ea"/>
                <a:ea typeface="+mn-ea"/>
              </a:rPr>
              <a:t>評価方法の検討が必要</a:t>
            </a:r>
            <a:endParaRPr lang="en-US" altLang="ja-JP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ja-JP" altLang="en-US">
                <a:latin typeface="+mn-ea"/>
                <a:ea typeface="+mn-ea"/>
              </a:rPr>
              <a:t>　　実際に大雨が起こらないと実際に活用できるのかの評価が難しい</a:t>
            </a:r>
          </a:p>
        </p:txBody>
      </p:sp>
    </p:spTree>
    <p:extLst>
      <p:ext uri="{BB962C8B-B14F-4D97-AF65-F5344CB8AC3E}">
        <p14:creationId xmlns:p14="http://schemas.microsoft.com/office/powerpoint/2010/main" val="213582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5022E-A506-CB42-B139-93FAF62D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" y="279081"/>
            <a:ext cx="12264390" cy="1412559"/>
          </a:xfrm>
        </p:spPr>
        <p:txBody>
          <a:bodyPr/>
          <a:lstStyle/>
          <a:p>
            <a:r>
              <a:rPr kumimoji="1" lang="en-US" altLang="ja-JP" b="1" dirty="0"/>
              <a:t>7. </a:t>
            </a:r>
            <a:r>
              <a:rPr kumimoji="1" lang="ja-JP" altLang="en-US" b="1"/>
              <a:t>評価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AB2B0-5D8C-B449-9055-06FDA4F6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234440"/>
            <a:ext cx="11372850" cy="5344479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09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5022E-A506-CB42-B139-93FAF62D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" y="279081"/>
            <a:ext cx="12264390" cy="1412559"/>
          </a:xfrm>
        </p:spPr>
        <p:txBody>
          <a:bodyPr/>
          <a:lstStyle/>
          <a:p>
            <a:r>
              <a:rPr lang="en-US" altLang="ja-JP" b="1" dirty="0"/>
              <a:t>8</a:t>
            </a:r>
            <a:r>
              <a:rPr kumimoji="1" lang="en-US" altLang="ja-JP" b="1" dirty="0"/>
              <a:t>. </a:t>
            </a:r>
            <a:r>
              <a:rPr lang="ja-JP" altLang="en-US" b="1"/>
              <a:t>考察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AB2B0-5D8C-B449-9055-06FDA4F6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234440"/>
            <a:ext cx="11372850" cy="5344479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313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{1DBE1CFA-3AC6-924A-B1E0-04A9BC4BF7EB}tf10001062</Template>
  <TotalTime>606</TotalTime>
  <Words>881</Words>
  <Application>Microsoft Macintosh PowerPoint</Application>
  <PresentationFormat>ワイド画面</PresentationFormat>
  <Paragraphs>86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メイリオ</vt:lpstr>
      <vt:lpstr>游ゴシック</vt:lpstr>
      <vt:lpstr>Arial</vt:lpstr>
      <vt:lpstr>Century Gothic</vt:lpstr>
      <vt:lpstr>Wingdings</vt:lpstr>
      <vt:lpstr>Wingdings 3</vt:lpstr>
      <vt:lpstr>イオン</vt:lpstr>
      <vt:lpstr>1. 日本の自然災害被害の現状</vt:lpstr>
      <vt:lpstr>2. 現状から浮かび上がる問題点</vt:lpstr>
      <vt:lpstr>3. 取り組むべき課題</vt:lpstr>
      <vt:lpstr>4. 本研究の目指すところ</vt:lpstr>
      <vt:lpstr>5. ツールの開発方法・計画</vt:lpstr>
      <vt:lpstr>6. 現時点で未定の点・問題点</vt:lpstr>
      <vt:lpstr>7. 評価</vt:lpstr>
      <vt:lpstr>8. 考察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日本の自然災害被害の現状</dc:title>
  <dc:creator>中田 大翔</dc:creator>
  <cp:lastModifiedBy>中田 大翔</cp:lastModifiedBy>
  <cp:revision>22</cp:revision>
  <dcterms:created xsi:type="dcterms:W3CDTF">2020-03-28T06:28:42Z</dcterms:created>
  <dcterms:modified xsi:type="dcterms:W3CDTF">2020-04-03T01:17:07Z</dcterms:modified>
</cp:coreProperties>
</file>