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64" r:id="rId1"/>
  </p:sldMasterIdLst>
  <p:notesMasterIdLst>
    <p:notesMasterId r:id="rId14"/>
  </p:notesMasterIdLst>
  <p:sldIdLst>
    <p:sldId id="301" r:id="rId2"/>
    <p:sldId id="314" r:id="rId3"/>
    <p:sldId id="296" r:id="rId4"/>
    <p:sldId id="311" r:id="rId5"/>
    <p:sldId id="303" r:id="rId6"/>
    <p:sldId id="313" r:id="rId7"/>
    <p:sldId id="309" r:id="rId8"/>
    <p:sldId id="310" r:id="rId9"/>
    <p:sldId id="302" r:id="rId10"/>
    <p:sldId id="315" r:id="rId11"/>
    <p:sldId id="299" r:id="rId12"/>
    <p:sldId id="316"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000"/>
    <a:srgbClr val="00B0F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60" autoAdjust="0"/>
    <p:restoredTop sz="94404" autoAdjust="0"/>
  </p:normalViewPr>
  <p:slideViewPr>
    <p:cSldViewPr snapToGrid="0">
      <p:cViewPr varScale="1">
        <p:scale>
          <a:sx n="79" d="100"/>
          <a:sy n="79" d="100"/>
        </p:scale>
        <p:origin x="168" y="78"/>
      </p:cViewPr>
      <p:guideLst/>
    </p:cSldViewPr>
  </p:slideViewPr>
  <p:notesTextViewPr>
    <p:cViewPr>
      <p:scale>
        <a:sx n="1" d="1"/>
        <a:sy n="1" d="1"/>
      </p:scale>
      <p:origin x="0" y="0"/>
    </p:cViewPr>
  </p:notesTextViewPr>
  <p:notesViewPr>
    <p:cSldViewPr snapToGrid="0">
      <p:cViewPr varScale="1">
        <p:scale>
          <a:sx n="81" d="100"/>
          <a:sy n="81" d="100"/>
        </p:scale>
        <p:origin x="2706" y="6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B97EE-9FB6-4432-A403-C12FAA5CC2A0}" type="datetimeFigureOut">
              <a:rPr kumimoji="1" lang="ja-JP" altLang="en-US" smtClean="0"/>
              <a:t>2019/3/5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4E4306-6A31-4531-8294-6725A592F226}" type="slidenum">
              <a:rPr kumimoji="1" lang="ja-JP" altLang="en-US" smtClean="0"/>
              <a:t>‹#›</a:t>
            </a:fld>
            <a:endParaRPr kumimoji="1" lang="ja-JP" altLang="en-US"/>
          </a:p>
        </p:txBody>
      </p:sp>
    </p:spTree>
    <p:extLst>
      <p:ext uri="{BB962C8B-B14F-4D97-AF65-F5344CB8AC3E}">
        <p14:creationId xmlns:p14="http://schemas.microsoft.com/office/powerpoint/2010/main" val="4255832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a:t>
            </a:r>
            <a:r>
              <a:rPr lang="ja-JP" altLang="en-US" dirty="0" smtClean="0"/>
              <a:t>群衆知による災害の位置特定避難ナビゲーションアプリ</a:t>
            </a:r>
            <a:r>
              <a:rPr lang="en-US" altLang="ja-JP" dirty="0" smtClean="0"/>
              <a:t>CANDLE</a:t>
            </a:r>
            <a:r>
              <a:rPr kumimoji="1" lang="ja-JP" altLang="en-US" dirty="0" smtClean="0"/>
              <a:t>と題しまして，神戸大学中村研究室の室谷が発表させていただきます．</a:t>
            </a:r>
            <a:endParaRPr kumimoji="1" lang="ja-JP" altLang="en-US" dirty="0"/>
          </a:p>
        </p:txBody>
      </p:sp>
      <p:sp>
        <p:nvSpPr>
          <p:cNvPr id="4" name="スライド番号プレースホルダー 3"/>
          <p:cNvSpPr>
            <a:spLocks noGrp="1"/>
          </p:cNvSpPr>
          <p:nvPr>
            <p:ph type="sldNum" sz="quarter" idx="10"/>
          </p:nvPr>
        </p:nvSpPr>
        <p:spPr/>
        <p:txBody>
          <a:bodyPr/>
          <a:lstStyle/>
          <a:p>
            <a:fld id="{164E4306-6A31-4531-8294-6725A592F226}" type="slidenum">
              <a:rPr kumimoji="1" lang="ja-JP" altLang="en-US" smtClean="0"/>
              <a:t>0</a:t>
            </a:fld>
            <a:endParaRPr kumimoji="1" lang="ja-JP" altLang="en-US"/>
          </a:p>
        </p:txBody>
      </p:sp>
    </p:spTree>
    <p:extLst>
      <p:ext uri="{BB962C8B-B14F-4D97-AF65-F5344CB8AC3E}">
        <p14:creationId xmlns:p14="http://schemas.microsoft.com/office/powerpoint/2010/main" val="2726999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続いてシステムアーキテクチャについて少し説明をしたいと思います．</a:t>
            </a:r>
            <a:endParaRPr kumimoji="1" lang="en-US" altLang="ja-JP" dirty="0" smtClean="0"/>
          </a:p>
          <a:p>
            <a:r>
              <a:rPr kumimoji="1" lang="ja-JP" altLang="en-US" dirty="0" smtClean="0"/>
              <a:t>図左側に縦に並んでいるものが使用するデータとその提供元です．</a:t>
            </a:r>
            <a:endParaRPr kumimoji="1" lang="en-US" altLang="ja-JP" dirty="0" smtClean="0"/>
          </a:p>
          <a:p>
            <a:r>
              <a:rPr kumimoji="1" lang="ja-JP" altLang="en-US" dirty="0" smtClean="0"/>
              <a:t>上から順に市町村・自治体が発令する避難情報，気象庁が発表する防災気象情報，</a:t>
            </a:r>
            <a:r>
              <a:rPr kumimoji="1" lang="en-US" altLang="ja-JP" dirty="0" smtClean="0"/>
              <a:t>Google</a:t>
            </a:r>
            <a:r>
              <a:rPr kumimoji="1" lang="ja-JP" altLang="en-US" dirty="0" err="1" smtClean="0"/>
              <a:t>が提</a:t>
            </a:r>
            <a:r>
              <a:rPr kumimoji="1" lang="ja-JP" altLang="en-US" dirty="0" smtClean="0"/>
              <a:t>供する地図利用にあたっての</a:t>
            </a:r>
            <a:r>
              <a:rPr kumimoji="1" lang="en-US" altLang="ja-JP" dirty="0" smtClean="0"/>
              <a:t>API</a:t>
            </a:r>
            <a:r>
              <a:rPr kumimoji="1" lang="ja-JP" altLang="en-US" dirty="0" err="1" smtClean="0"/>
              <a:t>，</a:t>
            </a:r>
            <a:r>
              <a:rPr kumimoji="1" lang="ja-JP" altLang="en-US" dirty="0" smtClean="0"/>
              <a:t>地理情報システムが提供する災害発生予想区域等の地理データ，避難所の情報になります．</a:t>
            </a:r>
            <a:endParaRPr kumimoji="1" lang="en-US" altLang="ja-JP" dirty="0" smtClean="0"/>
          </a:p>
          <a:p>
            <a:r>
              <a:rPr kumimoji="1" lang="ja-JP" altLang="en-US" dirty="0" smtClean="0"/>
              <a:t>続いて図中央に立てに並んでいるのが</a:t>
            </a:r>
            <a:r>
              <a:rPr kumimoji="1" lang="en-US" altLang="ja-JP" dirty="0" smtClean="0"/>
              <a:t>CANDLE</a:t>
            </a:r>
            <a:r>
              <a:rPr kumimoji="1" lang="ja-JP" altLang="en-US" dirty="0" smtClean="0"/>
              <a:t>で用いるデータベースになります．</a:t>
            </a:r>
            <a:endParaRPr kumimoji="1" lang="en-US" altLang="ja-JP" dirty="0" smtClean="0"/>
          </a:p>
          <a:p>
            <a:r>
              <a:rPr kumimoji="1" lang="ja-JP" altLang="en-US" dirty="0" smtClean="0"/>
              <a:t>上から順にユーザから提供される災害情報を格納するミクロ</a:t>
            </a:r>
            <a:r>
              <a:rPr kumimoji="1" lang="en-US" altLang="ja-JP" dirty="0" smtClean="0"/>
              <a:t>DB</a:t>
            </a:r>
            <a:r>
              <a:rPr kumimoji="1" lang="ja-JP" altLang="en-US" dirty="0" err="1" smtClean="0"/>
              <a:t>，</a:t>
            </a:r>
            <a:r>
              <a:rPr kumimoji="1" lang="ja-JP" altLang="en-US" dirty="0" smtClean="0"/>
              <a:t>避難情報，防災気象情報を格納するマクロ</a:t>
            </a:r>
            <a:r>
              <a:rPr kumimoji="1" lang="en-US" altLang="ja-JP" dirty="0" smtClean="0"/>
              <a:t>DB</a:t>
            </a:r>
            <a:r>
              <a:rPr kumimoji="1" lang="ja-JP" altLang="en-US" dirty="0" err="1" smtClean="0"/>
              <a:t>，</a:t>
            </a:r>
            <a:r>
              <a:rPr kumimoji="1" lang="ja-JP" altLang="en-US" dirty="0" smtClean="0"/>
              <a:t>最後に避難経路生成に必要な情報を格納する避難</a:t>
            </a:r>
            <a:r>
              <a:rPr kumimoji="1" lang="en-US" altLang="ja-JP" dirty="0" smtClean="0"/>
              <a:t>DB</a:t>
            </a:r>
            <a:r>
              <a:rPr kumimoji="1" lang="ja-JP" altLang="en-US" dirty="0" smtClean="0"/>
              <a:t>です．</a:t>
            </a:r>
            <a:endParaRPr kumimoji="1" lang="en-US" altLang="ja-JP" dirty="0" smtClean="0"/>
          </a:p>
          <a:p>
            <a:r>
              <a:rPr kumimoji="1" lang="ja-JP" altLang="en-US" dirty="0" smtClean="0"/>
              <a:t>図右側に縦に並んでいるものは先ほど提案したアプローチ</a:t>
            </a:r>
            <a:r>
              <a:rPr kumimoji="1" lang="en-US" altLang="ja-JP" dirty="0" smtClean="0"/>
              <a:t>A1~A4</a:t>
            </a:r>
            <a:r>
              <a:rPr kumimoji="1" lang="ja-JP" altLang="en-US" dirty="0" smtClean="0"/>
              <a:t>になります．</a:t>
            </a:r>
            <a:endParaRPr kumimoji="1" lang="en-US" altLang="ja-JP" dirty="0" smtClean="0"/>
          </a:p>
          <a:p>
            <a:r>
              <a:rPr kumimoji="1" lang="ja-JP" altLang="en-US" dirty="0" smtClean="0"/>
              <a:t>上から順に災害情報の投稿，災害情報の可視化，避難行動の提案，避難経路の生成となります．</a:t>
            </a:r>
            <a:endParaRPr kumimoji="1" lang="en-US" altLang="ja-JP" dirty="0" smtClean="0"/>
          </a:p>
          <a:p>
            <a:r>
              <a:rPr kumimoji="1" lang="en-US" altLang="ja-JP" dirty="0" smtClean="0"/>
              <a:t>CANDLE</a:t>
            </a:r>
            <a:r>
              <a:rPr kumimoji="1" lang="ja-JP" altLang="en-US" dirty="0" smtClean="0"/>
              <a:t>では紹介した</a:t>
            </a:r>
            <a:r>
              <a:rPr kumimoji="1" lang="en-US" altLang="ja-JP" dirty="0" smtClean="0"/>
              <a:t>3</a:t>
            </a:r>
            <a:r>
              <a:rPr kumimoji="1" lang="ja-JP" altLang="en-US" dirty="0" err="1" smtClean="0"/>
              <a:t>つの</a:t>
            </a:r>
            <a:r>
              <a:rPr kumimoji="1" lang="ja-JP" altLang="en-US" dirty="0" smtClean="0"/>
              <a:t>データベースから取得したデータと</a:t>
            </a:r>
            <a:r>
              <a:rPr kumimoji="1" lang="en-US" altLang="ja-JP" dirty="0" smtClean="0"/>
              <a:t>Google</a:t>
            </a:r>
            <a:r>
              <a:rPr kumimoji="1" lang="ja-JP" altLang="en-US" dirty="0" smtClean="0"/>
              <a:t>マップ，またユーザから投稿される情報を用いることで</a:t>
            </a:r>
            <a:r>
              <a:rPr kumimoji="1" lang="en-US" altLang="ja-JP" dirty="0" smtClean="0"/>
              <a:t>A1</a:t>
            </a:r>
            <a:r>
              <a:rPr kumimoji="1" lang="ja-JP" altLang="en-US" dirty="0" smtClean="0"/>
              <a:t>～</a:t>
            </a:r>
            <a:r>
              <a:rPr kumimoji="1" lang="en-US" altLang="ja-JP" dirty="0" smtClean="0"/>
              <a:t>A4</a:t>
            </a:r>
            <a:r>
              <a:rPr kumimoji="1" lang="ja-JP" altLang="en-US" dirty="0" smtClean="0"/>
              <a:t>を実現にあたります．</a:t>
            </a:r>
            <a:endParaRPr kumimoji="1" lang="en-US" altLang="ja-JP" dirty="0" smtClean="0"/>
          </a:p>
          <a:p>
            <a:endParaRPr kumimoji="1" lang="en-US" altLang="ja-JP" dirty="0" smtClean="0"/>
          </a:p>
          <a:p>
            <a:r>
              <a:rPr kumimoji="1" lang="ja-JP" altLang="en-US" dirty="0" smtClean="0"/>
              <a:t>それでは</a:t>
            </a:r>
            <a:r>
              <a:rPr kumimoji="1" lang="en-US" altLang="ja-JP" dirty="0" smtClean="0"/>
              <a:t>CANDLE</a:t>
            </a:r>
            <a:r>
              <a:rPr kumimoji="1" lang="ja-JP" altLang="en-US" dirty="0" smtClean="0"/>
              <a:t>のデモ動画を少しお見せしたいと思います．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64E4306-6A31-4531-8294-6725A592F226}" type="slidenum">
              <a:rPr kumimoji="1" lang="ja-JP" altLang="en-US" smtClean="0"/>
              <a:t>9</a:t>
            </a:fld>
            <a:endParaRPr kumimoji="1" lang="ja-JP" altLang="en-US"/>
          </a:p>
        </p:txBody>
      </p:sp>
    </p:spTree>
    <p:extLst>
      <p:ext uri="{BB962C8B-B14F-4D97-AF65-F5344CB8AC3E}">
        <p14:creationId xmlns:p14="http://schemas.microsoft.com/office/powerpoint/2010/main" val="81539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a:t>
            </a:r>
            <a:r>
              <a:rPr kumimoji="1" lang="en-US" altLang="ja-JP" dirty="0" smtClean="0"/>
              <a:t>CANDLE</a:t>
            </a:r>
            <a:r>
              <a:rPr kumimoji="1" lang="ja-JP" altLang="en-US" dirty="0" smtClean="0"/>
              <a:t>のプロトタイプについての説明を行います．</a:t>
            </a:r>
            <a:endParaRPr kumimoji="1" lang="en-US" altLang="ja-JP" dirty="0" smtClean="0"/>
          </a:p>
          <a:p>
            <a:r>
              <a:rPr kumimoji="1" lang="ja-JP" altLang="en-US" dirty="0" smtClean="0"/>
              <a:t>今回のプロトタイプでは</a:t>
            </a:r>
            <a:r>
              <a:rPr kumimoji="1" lang="en-US" altLang="ja-JP" dirty="0" smtClean="0"/>
              <a:t>A1,</a:t>
            </a:r>
            <a:r>
              <a:rPr kumimoji="1" lang="en-US" altLang="ja-JP" baseline="0" dirty="0" smtClean="0"/>
              <a:t> </a:t>
            </a:r>
            <a:r>
              <a:rPr kumimoji="1" lang="en-US" altLang="ja-JP" dirty="0" smtClean="0"/>
              <a:t>A2</a:t>
            </a:r>
            <a:r>
              <a:rPr kumimoji="1" lang="ja-JP" altLang="en-US" dirty="0" err="1" smtClean="0"/>
              <a:t>までの</a:t>
            </a:r>
            <a:r>
              <a:rPr kumimoji="1" lang="ja-JP" altLang="en-US" dirty="0" smtClean="0"/>
              <a:t>機能を</a:t>
            </a:r>
            <a:r>
              <a:rPr kumimoji="1" lang="en-US" altLang="ja-JP" dirty="0" smtClean="0"/>
              <a:t>Web</a:t>
            </a:r>
            <a:r>
              <a:rPr kumimoji="1" lang="ja-JP" altLang="en-US" dirty="0" smtClean="0"/>
              <a:t>アプリとして実装しており，サーバサイドにはデータベースの利用，接続にあたり</a:t>
            </a:r>
            <a:r>
              <a:rPr kumimoji="1" lang="en-US" altLang="ja-JP" dirty="0" smtClean="0"/>
              <a:t>MySQL,</a:t>
            </a:r>
            <a:r>
              <a:rPr kumimoji="1" lang="en-US" altLang="ja-JP" baseline="0" dirty="0" smtClean="0"/>
              <a:t> PHP, Apache</a:t>
            </a:r>
            <a:r>
              <a:rPr kumimoji="1" lang="ja-JP" altLang="en-US" baseline="0" dirty="0" smtClean="0"/>
              <a:t>を，</a:t>
            </a:r>
            <a:endParaRPr kumimoji="1" lang="en-US" altLang="ja-JP" baseline="0" dirty="0" smtClean="0"/>
          </a:p>
          <a:p>
            <a:r>
              <a:rPr kumimoji="1" lang="ja-JP" altLang="en-US" baseline="0" dirty="0" smtClean="0"/>
              <a:t>クライアントサイドには画面制御にあたり</a:t>
            </a:r>
            <a:r>
              <a:rPr kumimoji="1" lang="en-US" altLang="ja-JP" baseline="0" dirty="0" smtClean="0"/>
              <a:t>JavaScript, HTML5, CSS3, </a:t>
            </a:r>
            <a:r>
              <a:rPr kumimoji="1" lang="en-US" altLang="ja-JP" baseline="0" dirty="0" err="1" smtClean="0"/>
              <a:t>OnsenUI</a:t>
            </a:r>
            <a:r>
              <a:rPr kumimoji="1" lang="ja-JP" altLang="en-US" baseline="0" dirty="0" smtClean="0"/>
              <a:t>を用いました．</a:t>
            </a:r>
            <a:endParaRPr kumimoji="1" lang="en-US" altLang="ja-JP" baseline="0" dirty="0" smtClean="0"/>
          </a:p>
          <a:p>
            <a:endParaRPr kumimoji="1" lang="en-US" altLang="ja-JP" baseline="0" dirty="0" smtClean="0"/>
          </a:p>
          <a:p>
            <a:r>
              <a:rPr kumimoji="1" lang="ja-JP" altLang="en-US" baseline="0" dirty="0" smtClean="0"/>
              <a:t>画面中央に移っているのが実際の画面となります．</a:t>
            </a:r>
            <a:endParaRPr kumimoji="1" lang="en-US" altLang="ja-JP" baseline="0" dirty="0" smtClean="0"/>
          </a:p>
          <a:p>
            <a:r>
              <a:rPr kumimoji="1" lang="ja-JP" altLang="en-US" baseline="0" dirty="0" smtClean="0"/>
              <a:t>ではプロトタイプのデモ動画を見ながら実際の使用にあたっての説明をさせていただきます．</a:t>
            </a:r>
            <a:endParaRPr kumimoji="1" lang="en-US" altLang="ja-JP" baseline="0" dirty="0" smtClean="0"/>
          </a:p>
          <a:p>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164E4306-6A31-4531-8294-6725A592F226}" type="slidenum">
              <a:rPr kumimoji="1" lang="ja-JP" altLang="en-US" smtClean="0"/>
              <a:t>10</a:t>
            </a:fld>
            <a:endParaRPr kumimoji="1" lang="ja-JP" altLang="en-US"/>
          </a:p>
        </p:txBody>
      </p:sp>
    </p:spTree>
    <p:extLst>
      <p:ext uri="{BB962C8B-B14F-4D97-AF65-F5344CB8AC3E}">
        <p14:creationId xmlns:p14="http://schemas.microsoft.com/office/powerpoint/2010/main" val="4279644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最後にまとめとしまして，今回の研究では群衆知を活用した災害時避難促進アプリである</a:t>
            </a:r>
            <a:r>
              <a:rPr kumimoji="1" lang="en-US" altLang="ja-JP" dirty="0" smtClean="0"/>
              <a:t>CANDLE</a:t>
            </a:r>
            <a:r>
              <a:rPr kumimoji="1" lang="ja-JP" altLang="en-US" dirty="0" smtClean="0"/>
              <a:t>を提案しました．</a:t>
            </a:r>
            <a:endParaRPr kumimoji="1" lang="en-US" altLang="ja-JP" dirty="0" smtClean="0"/>
          </a:p>
          <a:p>
            <a:r>
              <a:rPr kumimoji="1" lang="en-US" altLang="ja-JP" dirty="0" smtClean="0"/>
              <a:t>CANDLE</a:t>
            </a:r>
            <a:r>
              <a:rPr kumimoji="1" lang="ja-JP" altLang="en-US" dirty="0" smtClean="0"/>
              <a:t>は</a:t>
            </a:r>
            <a:r>
              <a:rPr kumimoji="1" lang="en-US" altLang="ja-JP" dirty="0" smtClean="0"/>
              <a:t>A1</a:t>
            </a:r>
            <a:r>
              <a:rPr kumimoji="1" lang="ja-JP" altLang="en-US" dirty="0" smtClean="0"/>
              <a:t>～</a:t>
            </a:r>
            <a:r>
              <a:rPr kumimoji="1" lang="en-US" altLang="ja-JP" dirty="0" smtClean="0"/>
              <a:t>A4</a:t>
            </a:r>
            <a:r>
              <a:rPr kumimoji="1" lang="ja-JP" altLang="en-US" dirty="0" smtClean="0"/>
              <a:t>の４つの機能からなっており，今回は</a:t>
            </a:r>
            <a:r>
              <a:rPr kumimoji="1" lang="en-US" altLang="ja-JP" dirty="0" smtClean="0"/>
              <a:t>A1, A2</a:t>
            </a:r>
            <a:r>
              <a:rPr kumimoji="1" lang="ja-JP" altLang="en-US" dirty="0" smtClean="0"/>
              <a:t>の開発を行いました．</a:t>
            </a:r>
            <a:endParaRPr kumimoji="1" lang="en-US" altLang="ja-JP" dirty="0" smtClean="0"/>
          </a:p>
          <a:p>
            <a:endParaRPr kumimoji="1" lang="en-US" altLang="ja-JP" dirty="0" smtClean="0"/>
          </a:p>
          <a:p>
            <a:r>
              <a:rPr kumimoji="1" lang="ja-JP" altLang="en-US" dirty="0" smtClean="0"/>
              <a:t>今後の課題としましては，残りの機能の実装と実運用での評価を優先したいと考えており，</a:t>
            </a:r>
            <a:endParaRPr kumimoji="1" lang="en-US" altLang="ja-JP" dirty="0" smtClean="0"/>
          </a:p>
          <a:p>
            <a:r>
              <a:rPr kumimoji="1" lang="ja-JP" altLang="en-US" dirty="0" smtClean="0"/>
              <a:t>そのほかに，投稿される情報の信憑性の担保，投稿者のモチベーション維持の仕掛けなどがあげられます．</a:t>
            </a:r>
            <a:endParaRPr kumimoji="1" lang="en-US" altLang="ja-JP" dirty="0" smtClean="0"/>
          </a:p>
          <a:p>
            <a:endParaRPr kumimoji="1" lang="en-US" altLang="ja-JP" dirty="0" smtClean="0"/>
          </a:p>
          <a:p>
            <a:r>
              <a:rPr kumimoji="1" lang="ja-JP" altLang="en-US" dirty="0" smtClean="0"/>
              <a:t>以上で発表を終わりたいと思います．</a:t>
            </a:r>
            <a:endParaRPr kumimoji="1" lang="en-US" altLang="ja-JP" dirty="0" smtClean="0"/>
          </a:p>
          <a:p>
            <a:r>
              <a:rPr kumimoji="1" lang="ja-JP" altLang="en-US" smtClean="0"/>
              <a:t>ご清聴ありがとうございました．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64E4306-6A31-4531-8294-6725A592F226}" type="slidenum">
              <a:rPr kumimoji="1" lang="ja-JP" altLang="en-US" smtClean="0"/>
              <a:t>11</a:t>
            </a:fld>
            <a:endParaRPr kumimoji="1" lang="ja-JP" altLang="en-US"/>
          </a:p>
        </p:txBody>
      </p:sp>
    </p:spTree>
    <p:extLst>
      <p:ext uri="{BB962C8B-B14F-4D97-AF65-F5344CB8AC3E}">
        <p14:creationId xmlns:p14="http://schemas.microsoft.com/office/powerpoint/2010/main" val="278866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まず災害時における避難意識の欠如，ということですが，災害大国日本では災害時の逃げ遅れによる犠牲者が多いです．</a:t>
            </a:r>
            <a:endParaRPr kumimoji="1" lang="en-US" altLang="ja-JP" dirty="0" smtClean="0"/>
          </a:p>
          <a:p>
            <a:r>
              <a:rPr kumimoji="1" lang="ja-JP" altLang="en-US" dirty="0" smtClean="0"/>
              <a:t>偶然災害の発生場所にいた，身体的な不自由さから逃げ遅れるなど理由はさまざまですが，本研究では適切な避難行動を取ろうとせず逃げ遅れる人を対象としました．</a:t>
            </a:r>
            <a:endParaRPr kumimoji="1" lang="en-US" altLang="ja-JP" dirty="0" smtClean="0"/>
          </a:p>
          <a:p>
            <a:endParaRPr kumimoji="1" lang="en-US" altLang="ja-JP" dirty="0" smtClean="0"/>
          </a:p>
          <a:p>
            <a:r>
              <a:rPr kumimoji="1" lang="ja-JP" altLang="en-US" dirty="0" smtClean="0"/>
              <a:t>内閣府や広島大学の調査では避難行動を取ろうとしない人の心理としまして「自分は大丈夫」，「大した災害ではないだろう」といったものがあげられています．</a:t>
            </a:r>
            <a:endParaRPr kumimoji="1" lang="en-US" altLang="ja-JP" dirty="0" smtClean="0"/>
          </a:p>
          <a:p>
            <a:endParaRPr kumimoji="1" lang="en-US" altLang="ja-JP" dirty="0" smtClean="0"/>
          </a:p>
          <a:p>
            <a:r>
              <a:rPr kumimoji="1" lang="ja-JP" altLang="en-US" dirty="0" smtClean="0"/>
              <a:t>このような心理状態，つまり災害時の避難意識の欠如が生じる理由として４つの課題</a:t>
            </a:r>
            <a:r>
              <a:rPr kumimoji="1" lang="en-US" altLang="ja-JP" dirty="0" smtClean="0"/>
              <a:t>P1</a:t>
            </a:r>
            <a:r>
              <a:rPr kumimoji="1" lang="ja-JP" altLang="en-US" dirty="0" smtClean="0"/>
              <a:t>～</a:t>
            </a:r>
            <a:r>
              <a:rPr kumimoji="1" lang="en-US" altLang="ja-JP" dirty="0" smtClean="0"/>
              <a:t>P4</a:t>
            </a:r>
            <a:r>
              <a:rPr kumimoji="1" lang="ja-JP" altLang="en-US" dirty="0" smtClean="0"/>
              <a:t>をあげます．</a:t>
            </a:r>
            <a:endParaRPr kumimoji="1" lang="en-US" altLang="ja-JP" dirty="0" smtClean="0"/>
          </a:p>
          <a:p>
            <a:r>
              <a:rPr kumimoji="1" lang="ja-JP" altLang="en-US" dirty="0" smtClean="0"/>
              <a:t>一つ目に，個々人に応じたミクロな災害情報が配信されないこと</a:t>
            </a:r>
            <a:endParaRPr kumimoji="1" lang="en-US" altLang="ja-JP" dirty="0" smtClean="0"/>
          </a:p>
          <a:p>
            <a:r>
              <a:rPr kumimoji="1" lang="ja-JP" altLang="en-US" dirty="0" smtClean="0"/>
              <a:t>二つ目に，災害情報を視覚的に，かつ一元的に把握できないこと</a:t>
            </a:r>
            <a:endParaRPr kumimoji="1" lang="en-US" altLang="ja-JP" dirty="0" smtClean="0"/>
          </a:p>
          <a:p>
            <a:r>
              <a:rPr kumimoji="1" lang="ja-JP" altLang="en-US" dirty="0" smtClean="0"/>
              <a:t>三つ目に，災害に対する当事者性が低いこと</a:t>
            </a:r>
            <a:endParaRPr kumimoji="1" lang="en-US" altLang="ja-JP" dirty="0" smtClean="0"/>
          </a:p>
          <a:p>
            <a:r>
              <a:rPr kumimoji="1" lang="ja-JP" altLang="en-US" dirty="0" smtClean="0"/>
              <a:t>最後に，適切な避難経路を把握していないことです</a:t>
            </a:r>
            <a:endParaRPr kumimoji="1" lang="en-US" altLang="ja-JP" dirty="0" smtClean="0"/>
          </a:p>
          <a:p>
            <a:endParaRPr kumimoji="1" lang="en-US" altLang="ja-JP" dirty="0" smtClean="0"/>
          </a:p>
          <a:p>
            <a:r>
              <a:rPr kumimoji="1" lang="ja-JP" altLang="en-US" dirty="0" smtClean="0"/>
              <a:t>なお，メディアや気象庁が発表する大域的な災害情報をマクロな災害情報，それらで報じられることの少ない局所的な災害情報をミクロな災害情報としています．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64E4306-6A31-4531-8294-6725A592F226}" type="slidenum">
              <a:rPr kumimoji="1" lang="ja-JP" altLang="en-US" smtClean="0"/>
              <a:t>1</a:t>
            </a:fld>
            <a:endParaRPr kumimoji="1" lang="ja-JP" altLang="en-US"/>
          </a:p>
        </p:txBody>
      </p:sp>
    </p:spTree>
    <p:extLst>
      <p:ext uri="{BB962C8B-B14F-4D97-AF65-F5344CB8AC3E}">
        <p14:creationId xmlns:p14="http://schemas.microsoft.com/office/powerpoint/2010/main" val="1352156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そこで，本提案では，住民の避難意識を向上させ，適切な避難行動を促すことを目的としており，</a:t>
            </a:r>
            <a:endParaRPr kumimoji="1" lang="en-US" altLang="ja-JP" dirty="0" smtClean="0"/>
          </a:p>
          <a:p>
            <a:r>
              <a:rPr kumimoji="1" lang="ja-JP" altLang="en-US" dirty="0" smtClean="0"/>
              <a:t>アプローチとして，</a:t>
            </a:r>
            <a:r>
              <a:rPr kumimoji="1" lang="en-US" altLang="ja-JP" dirty="0" smtClean="0"/>
              <a:t>CANDLE(Crowd ~)</a:t>
            </a:r>
            <a:r>
              <a:rPr kumimoji="1" lang="ja-JP" altLang="en-US" dirty="0" smtClean="0"/>
              <a:t>の提案・開発を行いました．</a:t>
            </a:r>
            <a:endParaRPr kumimoji="1" lang="en-US" altLang="ja-JP" dirty="0" smtClean="0"/>
          </a:p>
          <a:p>
            <a:endParaRPr kumimoji="1" lang="en-US" altLang="ja-JP" dirty="0" smtClean="0"/>
          </a:p>
          <a:p>
            <a:r>
              <a:rPr kumimoji="1" lang="ja-JP" altLang="en-US" dirty="0" smtClean="0"/>
              <a:t>まず，</a:t>
            </a:r>
            <a:r>
              <a:rPr kumimoji="1" lang="en-US" altLang="ja-JP" dirty="0" smtClean="0"/>
              <a:t>CANDLE</a:t>
            </a:r>
            <a:r>
              <a:rPr kumimoji="1" lang="ja-JP" altLang="en-US" dirty="0" smtClean="0"/>
              <a:t>の課題解決案</a:t>
            </a:r>
            <a:r>
              <a:rPr kumimoji="1" lang="en-US" altLang="ja-JP" dirty="0" smtClean="0"/>
              <a:t>A1~A4</a:t>
            </a:r>
            <a:r>
              <a:rPr kumimoji="1" lang="ja-JP" altLang="en-US" dirty="0" smtClean="0"/>
              <a:t>についてアニメーションとともに説明したいと思います．</a:t>
            </a:r>
            <a:endParaRPr kumimoji="1" lang="en-US" altLang="ja-JP" dirty="0" smtClean="0"/>
          </a:p>
          <a:p>
            <a:r>
              <a:rPr kumimoji="1" lang="ja-JP" altLang="en-US" dirty="0" smtClean="0"/>
              <a:t>一つ目に，群衆が発見した災害状況を撮影し，ミクロな災害情報として投稿を行います．</a:t>
            </a:r>
            <a:endParaRPr kumimoji="1" lang="en-US" altLang="ja-JP" dirty="0" smtClean="0"/>
          </a:p>
          <a:p>
            <a:r>
              <a:rPr kumimoji="1" lang="ja-JP" altLang="en-US" dirty="0" smtClean="0"/>
              <a:t>二つ目に，ミクロな災害情報を従来のマクロな災害情報とともにクラウドの地図上に可視化することで災害情報の共有を実現します．</a:t>
            </a:r>
            <a:endParaRPr kumimoji="1" lang="en-US" altLang="ja-JP" dirty="0" smtClean="0"/>
          </a:p>
          <a:p>
            <a:r>
              <a:rPr kumimoji="1" lang="ja-JP" altLang="en-US" dirty="0" smtClean="0"/>
              <a:t>三つ目に，ミクロ・マクロな災害情報を統合し，適切な避難行動をユーザに提案します．</a:t>
            </a:r>
            <a:endParaRPr kumimoji="1" lang="en-US" altLang="ja-JP" dirty="0" smtClean="0"/>
          </a:p>
          <a:p>
            <a:r>
              <a:rPr kumimoji="1" lang="ja-JP" altLang="en-US" dirty="0" smtClean="0"/>
              <a:t>最後に，ユーザを近隣の避難場所へナビゲートします．</a:t>
            </a:r>
            <a:endParaRPr kumimoji="1" lang="en-US" altLang="ja-JP" dirty="0" smtClean="0"/>
          </a:p>
          <a:p>
            <a:endParaRPr kumimoji="1" lang="en-US" altLang="ja-JP" dirty="0" smtClean="0"/>
          </a:p>
          <a:p>
            <a:r>
              <a:rPr kumimoji="1" lang="ja-JP" altLang="en-US" dirty="0" smtClean="0"/>
              <a:t>以上</a:t>
            </a:r>
            <a:r>
              <a:rPr kumimoji="1" lang="en-US" altLang="ja-JP" dirty="0" smtClean="0"/>
              <a:t>4</a:t>
            </a:r>
            <a:r>
              <a:rPr kumimoji="1" lang="ja-JP" altLang="en-US" dirty="0" err="1" smtClean="0"/>
              <a:t>つの</a:t>
            </a:r>
            <a:r>
              <a:rPr kumimoji="1" lang="ja-JP" altLang="en-US" dirty="0" smtClean="0"/>
              <a:t>機能になります．</a:t>
            </a:r>
            <a:endParaRPr kumimoji="1" lang="en-US" altLang="ja-JP" dirty="0" smtClean="0"/>
          </a:p>
          <a:p>
            <a:r>
              <a:rPr kumimoji="1" lang="ja-JP" altLang="en-US" dirty="0" smtClean="0"/>
              <a:t>それでは各機能の詳細説明を行っていきます．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64E4306-6A31-4531-8294-6725A592F226}" type="slidenum">
              <a:rPr kumimoji="1" lang="ja-JP" altLang="en-US" smtClean="0"/>
              <a:t>2</a:t>
            </a:fld>
            <a:endParaRPr kumimoji="1" lang="ja-JP" altLang="en-US"/>
          </a:p>
        </p:txBody>
      </p:sp>
    </p:spTree>
    <p:extLst>
      <p:ext uri="{BB962C8B-B14F-4D97-AF65-F5344CB8AC3E}">
        <p14:creationId xmlns:p14="http://schemas.microsoft.com/office/powerpoint/2010/main" val="2553650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a:t>
            </a:r>
            <a:r>
              <a:rPr kumimoji="1" lang="en-US" altLang="ja-JP" dirty="0" smtClean="0"/>
              <a:t>A1</a:t>
            </a:r>
            <a:r>
              <a:rPr kumimoji="1" lang="ja-JP" altLang="en-US" dirty="0" smtClean="0"/>
              <a:t>についてですが，ユーザに発見した被害状況を</a:t>
            </a:r>
            <a:r>
              <a:rPr kumimoji="1" lang="en-US" altLang="ja-JP" dirty="0" smtClean="0"/>
              <a:t>CANDLE</a:t>
            </a:r>
            <a:r>
              <a:rPr kumimoji="1" lang="ja-JP" altLang="en-US" dirty="0" smtClean="0"/>
              <a:t>の投稿画面からカメラを立ち上げて撮影してもらいます．</a:t>
            </a:r>
            <a:endParaRPr kumimoji="1" lang="en-US" altLang="ja-JP" dirty="0" smtClean="0"/>
          </a:p>
          <a:p>
            <a:r>
              <a:rPr kumimoji="1" lang="ja-JP" altLang="en-US" dirty="0" smtClean="0"/>
              <a:t>そして，撮影した被害状況についてのコメントと深刻度を記入してもらったうえで投稿をしてもらいます．</a:t>
            </a:r>
            <a:endParaRPr kumimoji="1" lang="en-US" altLang="ja-JP" dirty="0" smtClean="0"/>
          </a:p>
          <a:p>
            <a:r>
              <a:rPr kumimoji="1" lang="ja-JP" altLang="en-US" dirty="0" smtClean="0"/>
              <a:t>ここでの深刻度の選択肢は直感的なものにしています．</a:t>
            </a:r>
            <a:endParaRPr kumimoji="1" lang="en-US" altLang="ja-JP" dirty="0" smtClean="0"/>
          </a:p>
          <a:p>
            <a:r>
              <a:rPr kumimoji="1" lang="en-US" altLang="ja-JP" dirty="0" smtClean="0"/>
              <a:t>1</a:t>
            </a:r>
            <a:r>
              <a:rPr kumimoji="1" lang="ja-JP" altLang="en-US" dirty="0" smtClean="0"/>
              <a:t>段階目に「これ以上被害が出ることはなさそうだ」，</a:t>
            </a:r>
            <a:r>
              <a:rPr kumimoji="1" lang="en-US" altLang="ja-JP" dirty="0" smtClean="0"/>
              <a:t>2</a:t>
            </a:r>
            <a:r>
              <a:rPr kumimoji="1" lang="ja-JP" altLang="en-US" dirty="0" smtClean="0"/>
              <a:t>段階目に「今後さらに被害が生じる可能性がある」，</a:t>
            </a:r>
            <a:r>
              <a:rPr kumimoji="1" lang="en-US" altLang="ja-JP" dirty="0" smtClean="0"/>
              <a:t>3</a:t>
            </a:r>
            <a:r>
              <a:rPr kumimoji="1" lang="ja-JP" altLang="en-US" dirty="0" smtClean="0"/>
              <a:t>段階目に「近づくのは危険である」，以上の</a:t>
            </a:r>
            <a:r>
              <a:rPr kumimoji="1" lang="en-US" altLang="ja-JP" dirty="0" smtClean="0"/>
              <a:t>3</a:t>
            </a:r>
            <a:r>
              <a:rPr kumimoji="1" lang="ja-JP" altLang="en-US" dirty="0" smtClean="0"/>
              <a:t>段階です．</a:t>
            </a:r>
            <a:endParaRPr kumimoji="1" lang="en-US" altLang="ja-JP" dirty="0" smtClean="0"/>
          </a:p>
          <a:p>
            <a:r>
              <a:rPr kumimoji="1" lang="ja-JP" altLang="en-US" dirty="0" smtClean="0"/>
              <a:t>また，ここで投稿されるデータには，先ほど述べました写真，コメント，深刻度以外に投稿時の日時，位置情報等が自動的に加えられます．</a:t>
            </a:r>
            <a:endParaRPr kumimoji="1" lang="en-US" altLang="ja-JP" dirty="0" smtClean="0"/>
          </a:p>
          <a:p>
            <a:r>
              <a:rPr kumimoji="1" lang="ja-JP" altLang="en-US" dirty="0" smtClean="0"/>
              <a:t>日時はいつ災害が発生したか，また，リアルタイム性を重視するために取得します．</a:t>
            </a:r>
            <a:endParaRPr kumimoji="1" lang="en-US" altLang="ja-JP" dirty="0" smtClean="0"/>
          </a:p>
          <a:p>
            <a:r>
              <a:rPr kumimoji="1" lang="ja-JP" altLang="en-US" dirty="0" smtClean="0"/>
              <a:t>位置情報はどこで発生した災害なのか知るために，状況写真は被害状況を視覚的に把握するために，深刻度は被害の度合いを知るために，コメントはどのような状況なのかを共有するために必要となります．</a:t>
            </a:r>
            <a:endParaRPr kumimoji="1" lang="en-US" altLang="ja-JP" dirty="0" smtClean="0"/>
          </a:p>
          <a:p>
            <a:r>
              <a:rPr kumimoji="1" lang="ja-JP" altLang="en-US" dirty="0" smtClean="0"/>
              <a:t>これでミクロな災害情報の投稿が可能になります．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64E4306-6A31-4531-8294-6725A592F226}" type="slidenum">
              <a:rPr kumimoji="1" lang="ja-JP" altLang="en-US" smtClean="0"/>
              <a:t>3</a:t>
            </a:fld>
            <a:endParaRPr kumimoji="1" lang="ja-JP" altLang="en-US"/>
          </a:p>
        </p:txBody>
      </p:sp>
    </p:spTree>
    <p:extLst>
      <p:ext uri="{BB962C8B-B14F-4D97-AF65-F5344CB8AC3E}">
        <p14:creationId xmlns:p14="http://schemas.microsoft.com/office/powerpoint/2010/main" val="68243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a:t>
            </a:r>
            <a:r>
              <a:rPr kumimoji="1" lang="en-US" altLang="ja-JP" dirty="0" smtClean="0"/>
              <a:t>A2</a:t>
            </a:r>
            <a:r>
              <a:rPr kumimoji="1" lang="ja-JP" altLang="en-US" dirty="0" smtClean="0"/>
              <a:t>ですが，気象庁から警報・注意報等の防災気象情報を取得し，防災気象情報が発令されているエリアを地図上で色付けします．</a:t>
            </a:r>
            <a:endParaRPr kumimoji="1" lang="en-US" altLang="ja-JP" dirty="0" smtClean="0"/>
          </a:p>
          <a:p>
            <a:r>
              <a:rPr kumimoji="1" lang="ja-JP" altLang="en-US" dirty="0" smtClean="0"/>
              <a:t>洪水，大雨，土砂崩れ，浸水，暴風など様々な災害があることから表示する防災気象情報は切り替えられるようにしておきます．</a:t>
            </a:r>
            <a:endParaRPr kumimoji="1" lang="en-US" altLang="ja-JP" dirty="0" smtClean="0"/>
          </a:p>
          <a:p>
            <a:r>
              <a:rPr kumimoji="1" lang="ja-JP" altLang="en-US" dirty="0" smtClean="0"/>
              <a:t>次に，</a:t>
            </a:r>
            <a:r>
              <a:rPr kumimoji="1" lang="en-US" altLang="ja-JP" dirty="0" smtClean="0"/>
              <a:t>A1</a:t>
            </a:r>
            <a:r>
              <a:rPr kumimoji="1" lang="ja-JP" altLang="en-US" dirty="0" smtClean="0"/>
              <a:t>によって投稿されたミクロな災害情報をデータベースから取得し，アイコン等を用いて地図上に配置します．</a:t>
            </a:r>
            <a:endParaRPr kumimoji="1" lang="en-US" altLang="ja-JP" dirty="0" smtClean="0"/>
          </a:p>
          <a:p>
            <a:r>
              <a:rPr kumimoji="1" lang="ja-JP" altLang="en-US" dirty="0" smtClean="0"/>
              <a:t>このアイコンをタップすることでミクロな災害情報の詳細を表示できます．</a:t>
            </a:r>
            <a:endParaRPr kumimoji="1" lang="en-US" altLang="ja-JP" dirty="0" smtClean="0"/>
          </a:p>
          <a:p>
            <a:r>
              <a:rPr kumimoji="1" lang="ja-JP" altLang="en-US" dirty="0" smtClean="0"/>
              <a:t>今のところの内容としては被害の状況写真，投稿日時，位置情報，投稿者のコメントの</a:t>
            </a:r>
            <a:r>
              <a:rPr kumimoji="1" lang="en-US" altLang="ja-JP" dirty="0" smtClean="0"/>
              <a:t>4</a:t>
            </a:r>
            <a:r>
              <a:rPr kumimoji="1" lang="ja-JP" altLang="en-US" dirty="0" smtClean="0"/>
              <a:t>つです．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64E4306-6A31-4531-8294-6725A592F226}" type="slidenum">
              <a:rPr kumimoji="1" lang="ja-JP" altLang="en-US" smtClean="0"/>
              <a:t>4</a:t>
            </a:fld>
            <a:endParaRPr kumimoji="1" lang="ja-JP" altLang="en-US"/>
          </a:p>
        </p:txBody>
      </p:sp>
    </p:spTree>
    <p:extLst>
      <p:ext uri="{BB962C8B-B14F-4D97-AF65-F5344CB8AC3E}">
        <p14:creationId xmlns:p14="http://schemas.microsoft.com/office/powerpoint/2010/main" val="296325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A3</a:t>
            </a:r>
            <a:r>
              <a:rPr kumimoji="1" lang="ja-JP" altLang="en-US" dirty="0" smtClean="0"/>
              <a:t>についてですが，各市町村・自治体から出される避難指示，避難勧告等の避難情報が公的なものであることを踏まえ，避難情報が発令されているエリア内のユーザに対しては避難情報に基づいた指示を優先して行います．</a:t>
            </a:r>
            <a:endParaRPr kumimoji="1" lang="en-US" altLang="ja-JP" dirty="0" smtClean="0"/>
          </a:p>
          <a:p>
            <a:endParaRPr kumimoji="1" lang="en-US" altLang="ja-JP" dirty="0" smtClean="0"/>
          </a:p>
          <a:p>
            <a:r>
              <a:rPr kumimoji="1" lang="ja-JP" altLang="en-US" dirty="0" smtClean="0"/>
              <a:t>避難情報が発令されていな場合は，気象庁が発表する警報等の防災気象情報の有無を確認します．</a:t>
            </a:r>
            <a:endParaRPr kumimoji="1" lang="en-US" altLang="ja-JP" dirty="0" smtClean="0"/>
          </a:p>
          <a:p>
            <a:endParaRPr kumimoji="1" lang="en-US" altLang="ja-JP" dirty="0" smtClean="0"/>
          </a:p>
          <a:p>
            <a:r>
              <a:rPr kumimoji="1" lang="ja-JP" altLang="en-US" dirty="0" smtClean="0"/>
              <a:t>防災気象情報が発表されている場合は特別警報・警報・注意報に応じた避難行動をユーザに提案し，</a:t>
            </a:r>
            <a:endParaRPr kumimoji="1" lang="en-US" altLang="ja-JP" dirty="0" smtClean="0"/>
          </a:p>
          <a:p>
            <a:r>
              <a:rPr kumimoji="1" lang="ja-JP" altLang="en-US" dirty="0" smtClean="0"/>
              <a:t>それに加え，すべてのミクロな災害情報の投稿からの経過時間，ユーザとの距離，深刻度で重みづけをして算出された危険度をグラフを用いて可視化することでユーザの判断を補佐します．</a:t>
            </a:r>
            <a:endParaRPr kumimoji="1" lang="en-US" altLang="ja-JP" dirty="0" smtClean="0"/>
          </a:p>
          <a:p>
            <a:endParaRPr kumimoji="1" lang="en-US" altLang="ja-JP" dirty="0" smtClean="0"/>
          </a:p>
          <a:p>
            <a:r>
              <a:rPr lang="ja-JP" altLang="en-US" dirty="0" smtClean="0">
                <a:effectLst/>
              </a:rPr>
              <a:t>このように避難情報が発令されている場合は公的な行動提案を行い，</a:t>
            </a:r>
            <a:r>
              <a:rPr lang="en-US" altLang="ja-JP" dirty="0" smtClean="0">
                <a:effectLst/>
              </a:rPr>
              <a:t/>
            </a:r>
            <a:br>
              <a:rPr lang="en-US" altLang="ja-JP" dirty="0" smtClean="0">
                <a:effectLst/>
              </a:rPr>
            </a:br>
            <a:r>
              <a:rPr lang="ja-JP" altLang="en-US" dirty="0" smtClean="0">
                <a:effectLst/>
              </a:rPr>
              <a:t>発令されていない場合はミクロな災害情報を活用した互助的な行動提案を行うことによって適切な判断を促せることが期待されます．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164E4306-6A31-4531-8294-6725A592F226}" type="slidenum">
              <a:rPr kumimoji="1" lang="ja-JP" altLang="en-US" smtClean="0"/>
              <a:t>5</a:t>
            </a:fld>
            <a:endParaRPr kumimoji="1" lang="ja-JP" altLang="en-US"/>
          </a:p>
        </p:txBody>
      </p:sp>
    </p:spTree>
    <p:extLst>
      <p:ext uri="{BB962C8B-B14F-4D97-AF65-F5344CB8AC3E}">
        <p14:creationId xmlns:p14="http://schemas.microsoft.com/office/powerpoint/2010/main" val="3771510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64E4306-6A31-4531-8294-6725A592F226}" type="slidenum">
              <a:rPr kumimoji="1" lang="ja-JP" altLang="en-US" smtClean="0"/>
              <a:t>6</a:t>
            </a:fld>
            <a:endParaRPr kumimoji="1" lang="ja-JP" altLang="en-US"/>
          </a:p>
        </p:txBody>
      </p:sp>
    </p:spTree>
    <p:extLst>
      <p:ext uri="{BB962C8B-B14F-4D97-AF65-F5344CB8AC3E}">
        <p14:creationId xmlns:p14="http://schemas.microsoft.com/office/powerpoint/2010/main" val="4232360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64E4306-6A31-4531-8294-6725A592F226}" type="slidenum">
              <a:rPr kumimoji="1" lang="ja-JP" altLang="en-US" smtClean="0"/>
              <a:t>7</a:t>
            </a:fld>
            <a:endParaRPr kumimoji="1" lang="ja-JP" altLang="en-US"/>
          </a:p>
        </p:txBody>
      </p:sp>
    </p:spTree>
    <p:extLst>
      <p:ext uri="{BB962C8B-B14F-4D97-AF65-F5344CB8AC3E}">
        <p14:creationId xmlns:p14="http://schemas.microsoft.com/office/powerpoint/2010/main" val="988189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a:t>
            </a:r>
            <a:r>
              <a:rPr kumimoji="1" lang="en-US" altLang="ja-JP" dirty="0" smtClean="0"/>
              <a:t>A4</a:t>
            </a:r>
            <a:r>
              <a:rPr kumimoji="1" lang="ja-JP" altLang="en-US" dirty="0" smtClean="0"/>
              <a:t>についてですが，</a:t>
            </a:r>
            <a:r>
              <a:rPr lang="ja-JP" altLang="en-US" dirty="0" smtClean="0">
                <a:effectLst/>
              </a:rPr>
              <a:t>ユーザが無事に避難所まで避難できるよう，安全な経路を生成することを目的としています．</a:t>
            </a:r>
            <a:endParaRPr lang="en-US" altLang="ja-JP" dirty="0" smtClean="0">
              <a:effectLst/>
            </a:endParaRPr>
          </a:p>
          <a:p>
            <a:endParaRPr kumimoji="1" lang="en-US" altLang="ja-JP" dirty="0" smtClean="0">
              <a:effectLst/>
            </a:endParaRPr>
          </a:p>
          <a:p>
            <a:r>
              <a:rPr lang="ja-JP" altLang="en-US" dirty="0" smtClean="0">
                <a:effectLst/>
              </a:rPr>
              <a:t>まず，</a:t>
            </a:r>
            <a:r>
              <a:rPr lang="en-US" altLang="ja-JP" dirty="0" smtClean="0">
                <a:effectLst/>
              </a:rPr>
              <a:t>CANDLE</a:t>
            </a:r>
            <a:r>
              <a:rPr lang="ja-JP" altLang="en-US" dirty="0" smtClean="0">
                <a:effectLst/>
              </a:rPr>
              <a:t>は発令されている防災気象情報に応じた避難所を選択します．</a:t>
            </a:r>
            <a:endParaRPr lang="en-US" altLang="ja-JP" dirty="0" smtClean="0">
              <a:effectLst/>
            </a:endParaRPr>
          </a:p>
          <a:p>
            <a:r>
              <a:rPr lang="ja-JP" altLang="en-US" dirty="0" smtClean="0">
                <a:effectLst/>
              </a:rPr>
              <a:t>ここでは土砂災害等の災害発生予想区域に含まれないような避難所を選択します．</a:t>
            </a:r>
            <a:endParaRPr lang="en-US" altLang="ja-JP" dirty="0" smtClean="0">
              <a:effectLst/>
            </a:endParaRPr>
          </a:p>
          <a:p>
            <a:endParaRPr lang="en-US" altLang="ja-JP"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effectLst/>
              </a:rPr>
              <a:t>次に，ただ避難所までの最短経路を生成するのではなく，</a:t>
            </a:r>
            <a:endParaRPr lang="en-US" altLang="ja-JP"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effectLst/>
              </a:rPr>
              <a:t>CANDLE</a:t>
            </a:r>
            <a:r>
              <a:rPr lang="ja-JP" altLang="en-US" dirty="0" smtClean="0">
                <a:effectLst/>
              </a:rPr>
              <a:t>に投稿されたミクロな災害や災害発生予想区域のような危険な箇所を避ける経路を生成します．</a:t>
            </a:r>
            <a:endParaRPr lang="en-US" altLang="ja-JP"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effectLst/>
              </a:rPr>
              <a:t>最後に避難完了後は連携済みのユーザ，例えば家族や友人などに避難が完了したことをメール等で自動的に連絡します．</a:t>
            </a:r>
            <a:endParaRPr kumimoji="1" lang="en-US" altLang="ja-JP"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effectLst/>
              </a:rPr>
              <a:t>CANDLE</a:t>
            </a:r>
            <a:r>
              <a:rPr kumimoji="1" lang="ja-JP" altLang="en-US" dirty="0" smtClean="0">
                <a:effectLst/>
              </a:rPr>
              <a:t>の機能説明は以上になります．</a:t>
            </a:r>
            <a:endParaRPr kumimoji="1" lang="en-US" altLang="ja-JP" dirty="0" smtClean="0">
              <a:effectLst/>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64E4306-6A31-4531-8294-6725A592F226}" type="slidenum">
              <a:rPr kumimoji="1" lang="ja-JP" altLang="en-US" smtClean="0"/>
              <a:t>8</a:t>
            </a:fld>
            <a:endParaRPr kumimoji="1" lang="ja-JP" altLang="en-US"/>
          </a:p>
        </p:txBody>
      </p:sp>
    </p:spTree>
    <p:extLst>
      <p:ext uri="{BB962C8B-B14F-4D97-AF65-F5344CB8AC3E}">
        <p14:creationId xmlns:p14="http://schemas.microsoft.com/office/powerpoint/2010/main" val="2811233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5"/>
          <p:cNvSpPr>
            <a:spLocks noChangeArrowheads="1"/>
          </p:cNvSpPr>
          <p:nvPr/>
        </p:nvSpPr>
        <p:spPr bwMode="auto">
          <a:xfrm>
            <a:off x="3175" y="0"/>
            <a:ext cx="9140825" cy="381000"/>
          </a:xfrm>
          <a:prstGeom prst="rect">
            <a:avLst/>
          </a:prstGeom>
          <a:gradFill rotWithShape="0">
            <a:gsLst>
              <a:gs pos="0">
                <a:srgbClr val="145214"/>
              </a:gs>
              <a:gs pos="100000">
                <a:srgbClr val="33CC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F7A1F"/>
                  </a:outerShdw>
                </a:effectLst>
              </a14:hiddenEffects>
            </a:ext>
          </a:extLst>
        </p:spPr>
        <p:txBody>
          <a:bodyPr wrap="none" anchor="ctr"/>
          <a:lstStyle>
            <a:lvl1pPr eaLnBrk="0" hangingPunct="0">
              <a:defRPr kumimoji="1" sz="2400">
                <a:solidFill>
                  <a:schemeClr val="tx1"/>
                </a:solidFill>
                <a:latin typeface="Times" panose="02020603050405020304" pitchFamily="18" charset="0"/>
                <a:ea typeface="Osaka" charset="-128"/>
              </a:defRPr>
            </a:lvl1pPr>
            <a:lvl2pPr marL="742950" indent="-285750" eaLnBrk="0" hangingPunct="0">
              <a:defRPr kumimoji="1" sz="2400">
                <a:solidFill>
                  <a:schemeClr val="tx1"/>
                </a:solidFill>
                <a:latin typeface="Times" panose="02020603050405020304" pitchFamily="18" charset="0"/>
                <a:ea typeface="Osaka" charset="-128"/>
              </a:defRPr>
            </a:lvl2pPr>
            <a:lvl3pPr marL="1143000" indent="-228600" eaLnBrk="0" hangingPunct="0">
              <a:defRPr kumimoji="1" sz="2400">
                <a:solidFill>
                  <a:schemeClr val="tx1"/>
                </a:solidFill>
                <a:latin typeface="Times" panose="02020603050405020304" pitchFamily="18" charset="0"/>
                <a:ea typeface="Osaka" charset="-128"/>
              </a:defRPr>
            </a:lvl3pPr>
            <a:lvl4pPr marL="1600200" indent="-228600" eaLnBrk="0" hangingPunct="0">
              <a:defRPr kumimoji="1" sz="2400">
                <a:solidFill>
                  <a:schemeClr val="tx1"/>
                </a:solidFill>
                <a:latin typeface="Times" panose="02020603050405020304" pitchFamily="18" charset="0"/>
                <a:ea typeface="Osaka" charset="-128"/>
              </a:defRPr>
            </a:lvl4pPr>
            <a:lvl5pPr marL="2057400" indent="-228600" eaLnBrk="0" hangingPunct="0">
              <a:defRPr kumimoji="1" sz="2400">
                <a:solidFill>
                  <a:schemeClr val="tx1"/>
                </a:solidFill>
                <a:latin typeface="Times" panose="02020603050405020304" pitchFamily="18" charset="0"/>
                <a:ea typeface="Osaka" charset="-128"/>
              </a:defRPr>
            </a:lvl5pPr>
            <a:lvl6pPr marL="25146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6pPr>
            <a:lvl7pPr marL="29718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7pPr>
            <a:lvl8pPr marL="34290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8pPr>
            <a:lvl9pPr marL="38862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smtClean="0">
                <a:ln>
                  <a:noFill/>
                </a:ln>
                <a:solidFill>
                  <a:srgbClr val="FFFFFF"/>
                </a:solidFill>
                <a:effectLst/>
                <a:uLnTx/>
                <a:uFillTx/>
                <a:latin typeface="Arial" panose="020B0604020202020204" pitchFamily="34" charset="0"/>
                <a:ea typeface="ＭＳ Ｐゴシック" panose="020B0600070205080204" pitchFamily="50" charset="-128"/>
                <a:cs typeface="+mn-cs"/>
              </a:rPr>
              <a:t>群衆の位置付き画像提供に基づく災害時避難行動促進アプリケーションの提案</a:t>
            </a:r>
            <a:endParaRPr kumimoji="1" lang="ja-JP" altLang="en-US" sz="1600" b="1" i="0" u="none" strike="noStrike" kern="120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50" charset="-128"/>
              <a:cs typeface="+mn-cs"/>
            </a:endParaRPr>
          </a:p>
        </p:txBody>
      </p:sp>
      <p:sp>
        <p:nvSpPr>
          <p:cNvPr id="5" name="Rectangle 7"/>
          <p:cNvSpPr>
            <a:spLocks noChangeArrowheads="1"/>
          </p:cNvSpPr>
          <p:nvPr/>
        </p:nvSpPr>
        <p:spPr bwMode="auto">
          <a:xfrm>
            <a:off x="7974691" y="0"/>
            <a:ext cx="10695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anose="02020603050405020304" pitchFamily="18" charset="0"/>
                <a:ea typeface="Osaka" charset="-128"/>
              </a:defRPr>
            </a:lvl1pPr>
            <a:lvl2pPr marL="742950" indent="-285750" eaLnBrk="0" hangingPunct="0">
              <a:defRPr kumimoji="1" sz="2400">
                <a:solidFill>
                  <a:schemeClr val="tx1"/>
                </a:solidFill>
                <a:latin typeface="Times" panose="02020603050405020304" pitchFamily="18" charset="0"/>
                <a:ea typeface="Osaka" charset="-128"/>
              </a:defRPr>
            </a:lvl2pPr>
            <a:lvl3pPr marL="1143000" indent="-228600" eaLnBrk="0" hangingPunct="0">
              <a:defRPr kumimoji="1" sz="2400">
                <a:solidFill>
                  <a:schemeClr val="tx1"/>
                </a:solidFill>
                <a:latin typeface="Times" panose="02020603050405020304" pitchFamily="18" charset="0"/>
                <a:ea typeface="Osaka" charset="-128"/>
              </a:defRPr>
            </a:lvl3pPr>
            <a:lvl4pPr marL="1600200" indent="-228600" eaLnBrk="0" hangingPunct="0">
              <a:defRPr kumimoji="1" sz="2400">
                <a:solidFill>
                  <a:schemeClr val="tx1"/>
                </a:solidFill>
                <a:latin typeface="Times" panose="02020603050405020304" pitchFamily="18" charset="0"/>
                <a:ea typeface="Osaka" charset="-128"/>
              </a:defRPr>
            </a:lvl4pPr>
            <a:lvl5pPr marL="2057400" indent="-228600" eaLnBrk="0" hangingPunct="0">
              <a:defRPr kumimoji="1" sz="2400">
                <a:solidFill>
                  <a:schemeClr val="tx1"/>
                </a:solidFill>
                <a:latin typeface="Times" panose="02020603050405020304" pitchFamily="18" charset="0"/>
                <a:ea typeface="Osaka" charset="-128"/>
              </a:defRPr>
            </a:lvl5pPr>
            <a:lvl6pPr marL="25146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6pPr>
            <a:lvl7pPr marL="29718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7pPr>
            <a:lvl8pPr marL="34290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8pPr>
            <a:lvl9pPr marL="38862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smtClean="0">
                <a:ln>
                  <a:noFill/>
                </a:ln>
                <a:solidFill>
                  <a:srgbClr val="FFFFFF"/>
                </a:solidFill>
                <a:effectLst/>
                <a:uLnTx/>
                <a:uFillTx/>
                <a:latin typeface="Arial" panose="020B0604020202020204" pitchFamily="34" charset="0"/>
                <a:ea typeface="ＭＳ Ｐゴシック" panose="020B0600070205080204" pitchFamily="50" charset="-128"/>
                <a:cs typeface="+mn-cs"/>
              </a:rPr>
              <a:t>室谷 敏生</a:t>
            </a:r>
            <a:endParaRPr kumimoji="1" lang="ja-JP" altLang="en-US" sz="1600" b="1" i="0" u="none" strike="noStrike" kern="120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50" charset="-128"/>
              <a:cs typeface="+mn-cs"/>
            </a:endParaRPr>
          </a:p>
        </p:txBody>
      </p:sp>
      <p:sp>
        <p:nvSpPr>
          <p:cNvPr id="6" name="Rectangle 8"/>
          <p:cNvSpPr>
            <a:spLocks noChangeArrowheads="1"/>
          </p:cNvSpPr>
          <p:nvPr/>
        </p:nvSpPr>
        <p:spPr bwMode="auto">
          <a:xfrm>
            <a:off x="0" y="381000"/>
            <a:ext cx="9144000" cy="76200"/>
          </a:xfrm>
          <a:prstGeom prst="rect">
            <a:avLst/>
          </a:prstGeom>
          <a:gradFill rotWithShape="0">
            <a:gsLst>
              <a:gs pos="0">
                <a:srgbClr val="99FF33"/>
              </a:gs>
              <a:gs pos="100000">
                <a:srgbClr val="477618"/>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panose="02020603050405020304" pitchFamily="18" charset="0"/>
                <a:ea typeface="Osaka" charset="-128"/>
              </a:defRPr>
            </a:lvl1pPr>
            <a:lvl2pPr marL="742950" indent="-285750" eaLnBrk="0" hangingPunct="0">
              <a:defRPr kumimoji="1" sz="2400">
                <a:solidFill>
                  <a:schemeClr val="tx1"/>
                </a:solidFill>
                <a:latin typeface="Times" panose="02020603050405020304" pitchFamily="18" charset="0"/>
                <a:ea typeface="Osaka" charset="-128"/>
              </a:defRPr>
            </a:lvl2pPr>
            <a:lvl3pPr marL="1143000" indent="-228600" eaLnBrk="0" hangingPunct="0">
              <a:defRPr kumimoji="1" sz="2400">
                <a:solidFill>
                  <a:schemeClr val="tx1"/>
                </a:solidFill>
                <a:latin typeface="Times" panose="02020603050405020304" pitchFamily="18" charset="0"/>
                <a:ea typeface="Osaka" charset="-128"/>
              </a:defRPr>
            </a:lvl3pPr>
            <a:lvl4pPr marL="1600200" indent="-228600" eaLnBrk="0" hangingPunct="0">
              <a:defRPr kumimoji="1" sz="2400">
                <a:solidFill>
                  <a:schemeClr val="tx1"/>
                </a:solidFill>
                <a:latin typeface="Times" panose="02020603050405020304" pitchFamily="18" charset="0"/>
                <a:ea typeface="Osaka" charset="-128"/>
              </a:defRPr>
            </a:lvl4pPr>
            <a:lvl5pPr marL="2057400" indent="-228600" eaLnBrk="0" hangingPunct="0">
              <a:defRPr kumimoji="1" sz="2400">
                <a:solidFill>
                  <a:schemeClr val="tx1"/>
                </a:solidFill>
                <a:latin typeface="Times" panose="02020603050405020304" pitchFamily="18" charset="0"/>
                <a:ea typeface="Osaka" charset="-128"/>
              </a:defRPr>
            </a:lvl5pPr>
            <a:lvl6pPr marL="25146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6pPr>
            <a:lvl7pPr marL="29718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7pPr>
            <a:lvl8pPr marL="34290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8pPr>
            <a:lvl9pPr marL="38862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a:ln>
                <a:noFill/>
              </a:ln>
              <a:solidFill>
                <a:srgbClr val="000000"/>
              </a:solidFill>
              <a:effectLst/>
              <a:uLnTx/>
              <a:uFillTx/>
              <a:latin typeface="Times" panose="02020603050405020304" pitchFamily="18" charset="0"/>
              <a:ea typeface="Osaka" charset="-128"/>
              <a:cs typeface="+mn-cs"/>
            </a:endParaRPr>
          </a:p>
        </p:txBody>
      </p:sp>
      <p:sp>
        <p:nvSpPr>
          <p:cNvPr id="7" name="Line 9"/>
          <p:cNvSpPr>
            <a:spLocks noChangeShapeType="1"/>
          </p:cNvSpPr>
          <p:nvPr/>
        </p:nvSpPr>
        <p:spPr bwMode="auto">
          <a:xfrm>
            <a:off x="1219200" y="6667500"/>
            <a:ext cx="7924800" cy="0"/>
          </a:xfrm>
          <a:prstGeom prst="line">
            <a:avLst/>
          </a:prstGeom>
          <a:noFill/>
          <a:ln w="28575">
            <a:solidFill>
              <a:srgbClr val="66FF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a:ln>
                <a:noFill/>
              </a:ln>
              <a:solidFill>
                <a:srgbClr val="000000"/>
              </a:solidFill>
              <a:effectLst/>
              <a:uLnTx/>
              <a:uFillTx/>
              <a:latin typeface="Times" panose="02020603050405020304" pitchFamily="18" charset="0"/>
              <a:ea typeface="Osaka" charset="-128"/>
              <a:cs typeface="+mn-cs"/>
            </a:endParaRPr>
          </a:p>
        </p:txBody>
      </p:sp>
      <p:sp>
        <p:nvSpPr>
          <p:cNvPr id="8" name="Line 10"/>
          <p:cNvSpPr>
            <a:spLocks noChangeShapeType="1"/>
          </p:cNvSpPr>
          <p:nvPr/>
        </p:nvSpPr>
        <p:spPr bwMode="auto">
          <a:xfrm>
            <a:off x="609600" y="6629400"/>
            <a:ext cx="8534400" cy="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a:ln>
                <a:noFill/>
              </a:ln>
              <a:solidFill>
                <a:srgbClr val="000000"/>
              </a:solidFill>
              <a:effectLst/>
              <a:uLnTx/>
              <a:uFillTx/>
              <a:latin typeface="Times" panose="02020603050405020304" pitchFamily="18" charset="0"/>
              <a:ea typeface="Osaka" charset="-128"/>
              <a:cs typeface="+mn-cs"/>
            </a:endParaRPr>
          </a:p>
        </p:txBody>
      </p:sp>
      <p:pic>
        <p:nvPicPr>
          <p:cNvPr id="9" name="Picture 12" descr="logo_in1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05800" y="488950"/>
            <a:ext cx="838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Rectangle 4"/>
          <p:cNvSpPr>
            <a:spLocks noGrp="1" noChangeArrowheads="1"/>
          </p:cNvSpPr>
          <p:nvPr>
            <p:ph type="ctrTitle"/>
          </p:nvPr>
        </p:nvSpPr>
        <p:spPr>
          <a:xfrm>
            <a:off x="685800" y="2130425"/>
            <a:ext cx="7772400" cy="1470025"/>
          </a:xfrm>
        </p:spPr>
        <p:txBody>
          <a:bodyPr/>
          <a:lstStyle>
            <a:lvl1pPr>
              <a:defRPr smtClean="0"/>
            </a:lvl1pPr>
          </a:lstStyle>
          <a:p>
            <a:pPr lvl="0"/>
            <a:r>
              <a:rPr lang="ja-JP" altLang="en-US" noProof="0" smtClean="0"/>
              <a:t>マスター タイトルの書式設定</a:t>
            </a:r>
          </a:p>
        </p:txBody>
      </p:sp>
      <p:sp>
        <p:nvSpPr>
          <p:cNvPr id="51206" name="Rectangle 6"/>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pPr lvl="0"/>
            <a:r>
              <a:rPr lang="ja-JP" altLang="en-US" noProof="0" smtClean="0"/>
              <a:t>マスター サブタイトルの書式設定</a:t>
            </a:r>
          </a:p>
        </p:txBody>
      </p:sp>
      <p:sp>
        <p:nvSpPr>
          <p:cNvPr id="10" name="Rectangle 2"/>
          <p:cNvSpPr>
            <a:spLocks noGrp="1" noChangeArrowheads="1"/>
          </p:cNvSpPr>
          <p:nvPr>
            <p:ph type="dt" sz="half" idx="10"/>
          </p:nvPr>
        </p:nvSpPr>
        <p:spPr>
          <a:xfrm>
            <a:off x="457200" y="6245225"/>
            <a:ext cx="2133600" cy="476250"/>
          </a:xfrm>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F4D06E4-8234-459C-BF53-CA96204054D5}" type="datetime1">
              <a:rPr kumimoji="1" lang="ja-JP" altLang="en-US" sz="1400" b="0" i="0" u="none" strike="noStrike" kern="1200" cap="none" spc="0" normalizeH="0" baseline="0" noProof="0" smtClean="0">
                <a:ln>
                  <a:noFill/>
                </a:ln>
                <a:solidFill>
                  <a:srgbClr val="000000"/>
                </a:solidFill>
                <a:effectLst/>
                <a:uLnTx/>
                <a:uFillTx/>
                <a:latin typeface="ＭＳ Ｐゴシック" pitchFamily="50" charset="-128"/>
                <a:ea typeface="ＭＳ Ｐゴシック" pitchFamily="50" charset="-128"/>
                <a:cs typeface="+mn-cs"/>
              </a:rPr>
              <a:t>2019/3/5</a:t>
            </a:fld>
            <a:endParaRPr kumimoji="1" lang="en-US" altLang="ja-JP" sz="1400" b="0" i="0" u="none" strike="noStrike" kern="1200" cap="none" spc="0" normalizeH="0" baseline="0" noProof="0">
              <a:ln>
                <a:noFill/>
              </a:ln>
              <a:solidFill>
                <a:srgbClr val="000000"/>
              </a:solidFill>
              <a:effectLst/>
              <a:uLnTx/>
              <a:uFillTx/>
              <a:latin typeface="ＭＳ Ｐゴシック" pitchFamily="50" charset="-128"/>
              <a:ea typeface="ＭＳ Ｐゴシック" pitchFamily="50" charset="-128"/>
              <a:cs typeface="+mn-cs"/>
            </a:endParaRPr>
          </a:p>
        </p:txBody>
      </p:sp>
      <p:sp>
        <p:nvSpPr>
          <p:cNvPr id="11" name="Rectangle 3"/>
          <p:cNvSpPr>
            <a:spLocks noGrp="1" noChangeArrowheads="1"/>
          </p:cNvSpPr>
          <p:nvPr>
            <p:ph type="sldNum" sz="quarter" idx="11"/>
          </p:nvPr>
        </p:nvSpPr>
        <p:spPr>
          <a:xfrm>
            <a:off x="6553200" y="6245225"/>
            <a:ext cx="2133600" cy="476250"/>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5DAAE00-D70F-4D9C-9F62-DC30E69A8CA9}" type="slidenum">
              <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spTree>
    <p:extLst>
      <p:ext uri="{BB962C8B-B14F-4D97-AF65-F5344CB8AC3E}">
        <p14:creationId xmlns:p14="http://schemas.microsoft.com/office/powerpoint/2010/main" val="3605220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FEDEFA5-E14E-4F50-9BEB-E8D5EC1E7AD8}" type="datetime1">
              <a:rPr kumimoji="1" lang="ja-JP" altLang="en-US" sz="1400" b="0" i="0" u="none" strike="noStrike" kern="1200" cap="none" spc="0" normalizeH="0" baseline="0" noProof="0" smtClean="0">
                <a:ln>
                  <a:noFill/>
                </a:ln>
                <a:solidFill>
                  <a:srgbClr val="000000"/>
                </a:solidFill>
                <a:effectLst/>
                <a:uLnTx/>
                <a:uFillTx/>
                <a:latin typeface="ＭＳ Ｐゴシック" pitchFamily="50" charset="-128"/>
                <a:ea typeface="ＭＳ Ｐゴシック" pitchFamily="50" charset="-128"/>
                <a:cs typeface="+mn-cs"/>
              </a:rPr>
              <a:t>2019/3/5</a:t>
            </a:fld>
            <a:endParaRPr kumimoji="1" lang="en-US" altLang="ja-JP" sz="1400" b="0" i="0" u="none" strike="noStrike" kern="1200" cap="none" spc="0" normalizeH="0" baseline="0" noProof="0">
              <a:ln>
                <a:noFill/>
              </a:ln>
              <a:solidFill>
                <a:srgbClr val="000000"/>
              </a:solidFill>
              <a:effectLst/>
              <a:uLnTx/>
              <a:uFillTx/>
              <a:latin typeface="ＭＳ Ｐゴシック" pitchFamily="50" charset="-128"/>
              <a:ea typeface="ＭＳ Ｐゴシック" pitchFamily="50" charset="-128"/>
              <a:cs typeface="+mn-cs"/>
            </a:endParaRPr>
          </a:p>
        </p:txBody>
      </p:sp>
      <p:sp>
        <p:nvSpPr>
          <p:cNvPr id="5" name="Rectangle 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11F0A2D-EAE7-434E-B88B-5CF328D1B488}" type="slidenum">
              <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spTree>
    <p:extLst>
      <p:ext uri="{BB962C8B-B14F-4D97-AF65-F5344CB8AC3E}">
        <p14:creationId xmlns:p14="http://schemas.microsoft.com/office/powerpoint/2010/main" val="249318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67500" y="457200"/>
            <a:ext cx="2095500" cy="59436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381000" y="457200"/>
            <a:ext cx="6134100" cy="59436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BBDD525-C7A5-447F-A189-4CEAE8F13ADF}" type="datetime1">
              <a:rPr kumimoji="1" lang="ja-JP" altLang="en-US" sz="1400" b="0" i="0" u="none" strike="noStrike" kern="1200" cap="none" spc="0" normalizeH="0" baseline="0" noProof="0" smtClean="0">
                <a:ln>
                  <a:noFill/>
                </a:ln>
                <a:solidFill>
                  <a:srgbClr val="000000"/>
                </a:solidFill>
                <a:effectLst/>
                <a:uLnTx/>
                <a:uFillTx/>
                <a:latin typeface="ＭＳ Ｐゴシック" pitchFamily="50" charset="-128"/>
                <a:ea typeface="ＭＳ Ｐゴシック" pitchFamily="50" charset="-128"/>
                <a:cs typeface="+mn-cs"/>
              </a:rPr>
              <a:t>2019/3/5</a:t>
            </a:fld>
            <a:endParaRPr kumimoji="1" lang="en-US" altLang="ja-JP" sz="1400" b="0" i="0" u="none" strike="noStrike" kern="1200" cap="none" spc="0" normalizeH="0" baseline="0" noProof="0">
              <a:ln>
                <a:noFill/>
              </a:ln>
              <a:solidFill>
                <a:srgbClr val="000000"/>
              </a:solidFill>
              <a:effectLst/>
              <a:uLnTx/>
              <a:uFillTx/>
              <a:latin typeface="ＭＳ Ｐゴシック" pitchFamily="50" charset="-128"/>
              <a:ea typeface="ＭＳ Ｐゴシック" pitchFamily="50" charset="-128"/>
              <a:cs typeface="+mn-cs"/>
            </a:endParaRPr>
          </a:p>
        </p:txBody>
      </p:sp>
      <p:sp>
        <p:nvSpPr>
          <p:cNvPr id="5" name="Rectangle 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548DE4A-0363-4A51-9D2D-511FA4314A10}" type="slidenum">
              <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spTree>
    <p:extLst>
      <p:ext uri="{BB962C8B-B14F-4D97-AF65-F5344CB8AC3E}">
        <p14:creationId xmlns:p14="http://schemas.microsoft.com/office/powerpoint/2010/main" val="4183686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9002556-7560-44B7-AF05-F9368E4EE4E6}" type="datetime1">
              <a:rPr kumimoji="1" lang="ja-JP" altLang="en-US" sz="1400" b="0" i="0" u="none" strike="noStrike" kern="1200" cap="none" spc="0" normalizeH="0" baseline="0" noProof="0" smtClean="0">
                <a:ln>
                  <a:noFill/>
                </a:ln>
                <a:solidFill>
                  <a:srgbClr val="000000"/>
                </a:solidFill>
                <a:effectLst/>
                <a:uLnTx/>
                <a:uFillTx/>
                <a:latin typeface="ＭＳ Ｐゴシック" pitchFamily="50" charset="-128"/>
                <a:ea typeface="ＭＳ Ｐゴシック" pitchFamily="50" charset="-128"/>
                <a:cs typeface="+mn-cs"/>
              </a:rPr>
              <a:t>2019/3/5</a:t>
            </a:fld>
            <a:endParaRPr kumimoji="1" lang="en-US" altLang="ja-JP" sz="1400" b="0" i="0" u="none" strike="noStrike" kern="1200" cap="none" spc="0" normalizeH="0" baseline="0" noProof="0">
              <a:ln>
                <a:noFill/>
              </a:ln>
              <a:solidFill>
                <a:srgbClr val="000000"/>
              </a:solidFill>
              <a:effectLst/>
              <a:uLnTx/>
              <a:uFillTx/>
              <a:latin typeface="ＭＳ Ｐゴシック" pitchFamily="50" charset="-128"/>
              <a:ea typeface="ＭＳ Ｐゴシック" pitchFamily="50" charset="-128"/>
              <a:cs typeface="+mn-cs"/>
            </a:endParaRPr>
          </a:p>
        </p:txBody>
      </p:sp>
      <p:sp>
        <p:nvSpPr>
          <p:cNvPr id="5" name="Rectangle 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40B1702-1328-441D-B737-C2B94A2E6AF5}" type="slidenum">
              <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spTree>
    <p:extLst>
      <p:ext uri="{BB962C8B-B14F-4D97-AF65-F5344CB8AC3E}">
        <p14:creationId xmlns:p14="http://schemas.microsoft.com/office/powerpoint/2010/main" val="14095889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2"/>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8A9D28A-7E97-4421-8B4D-C6B68E4A4DED}" type="datetime1">
              <a:rPr kumimoji="1" lang="ja-JP" altLang="en-US" sz="1400" b="0" i="0" u="none" strike="noStrike" kern="1200" cap="none" spc="0" normalizeH="0" baseline="0" noProof="0" smtClean="0">
                <a:ln>
                  <a:noFill/>
                </a:ln>
                <a:solidFill>
                  <a:srgbClr val="000000"/>
                </a:solidFill>
                <a:effectLst/>
                <a:uLnTx/>
                <a:uFillTx/>
                <a:latin typeface="ＭＳ Ｐゴシック" pitchFamily="50" charset="-128"/>
                <a:ea typeface="ＭＳ Ｐゴシック" pitchFamily="50" charset="-128"/>
                <a:cs typeface="+mn-cs"/>
              </a:rPr>
              <a:t>2019/3/5</a:t>
            </a:fld>
            <a:endParaRPr kumimoji="1" lang="en-US" altLang="ja-JP" sz="1400" b="0" i="0" u="none" strike="noStrike" kern="1200" cap="none" spc="0" normalizeH="0" baseline="0" noProof="0">
              <a:ln>
                <a:noFill/>
              </a:ln>
              <a:solidFill>
                <a:srgbClr val="000000"/>
              </a:solidFill>
              <a:effectLst/>
              <a:uLnTx/>
              <a:uFillTx/>
              <a:latin typeface="ＭＳ Ｐゴシック" pitchFamily="50" charset="-128"/>
              <a:ea typeface="ＭＳ Ｐゴシック" pitchFamily="50" charset="-128"/>
              <a:cs typeface="+mn-cs"/>
            </a:endParaRPr>
          </a:p>
        </p:txBody>
      </p:sp>
      <p:sp>
        <p:nvSpPr>
          <p:cNvPr id="5" name="Rectangle 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38B077F-56BC-4204-B88A-722069358ABE}" type="slidenum">
              <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spTree>
    <p:extLst>
      <p:ext uri="{BB962C8B-B14F-4D97-AF65-F5344CB8AC3E}">
        <p14:creationId xmlns:p14="http://schemas.microsoft.com/office/powerpoint/2010/main" val="19550386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381000" y="1066800"/>
            <a:ext cx="41148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066800"/>
            <a:ext cx="41148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2"/>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50C4438-813B-4816-B9CD-D9C8B4C83B6F}" type="datetime1">
              <a:rPr kumimoji="1" lang="ja-JP" altLang="en-US" sz="1400" b="0" i="0" u="none" strike="noStrike" kern="1200" cap="none" spc="0" normalizeH="0" baseline="0" noProof="0" smtClean="0">
                <a:ln>
                  <a:noFill/>
                </a:ln>
                <a:solidFill>
                  <a:srgbClr val="000000"/>
                </a:solidFill>
                <a:effectLst/>
                <a:uLnTx/>
                <a:uFillTx/>
                <a:latin typeface="ＭＳ Ｐゴシック" pitchFamily="50" charset="-128"/>
                <a:ea typeface="ＭＳ Ｐゴシック" pitchFamily="50" charset="-128"/>
                <a:cs typeface="+mn-cs"/>
              </a:rPr>
              <a:t>2019/3/5</a:t>
            </a:fld>
            <a:endParaRPr kumimoji="1" lang="en-US" altLang="ja-JP" sz="1400" b="0" i="0" u="none" strike="noStrike" kern="1200" cap="none" spc="0" normalizeH="0" baseline="0" noProof="0">
              <a:ln>
                <a:noFill/>
              </a:ln>
              <a:solidFill>
                <a:srgbClr val="000000"/>
              </a:solidFill>
              <a:effectLst/>
              <a:uLnTx/>
              <a:uFillTx/>
              <a:latin typeface="ＭＳ Ｐゴシック" pitchFamily="50" charset="-128"/>
              <a:ea typeface="ＭＳ Ｐゴシック" pitchFamily="50" charset="-128"/>
              <a:cs typeface="+mn-cs"/>
            </a:endParaRPr>
          </a:p>
        </p:txBody>
      </p:sp>
      <p:sp>
        <p:nvSpPr>
          <p:cNvPr id="6" name="Rectangle 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D6FB463-F47E-4529-AB41-9563136760BD}" type="slidenum">
              <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spTree>
    <p:extLst>
      <p:ext uri="{BB962C8B-B14F-4D97-AF65-F5344CB8AC3E}">
        <p14:creationId xmlns:p14="http://schemas.microsoft.com/office/powerpoint/2010/main" val="13926822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2"/>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EF6B291-8142-4820-A4D1-71C47B907008}" type="datetime1">
              <a:rPr kumimoji="1" lang="ja-JP" altLang="en-US" sz="1400" b="0" i="0" u="none" strike="noStrike" kern="1200" cap="none" spc="0" normalizeH="0" baseline="0" noProof="0" smtClean="0">
                <a:ln>
                  <a:noFill/>
                </a:ln>
                <a:solidFill>
                  <a:srgbClr val="000000"/>
                </a:solidFill>
                <a:effectLst/>
                <a:uLnTx/>
                <a:uFillTx/>
                <a:latin typeface="ＭＳ Ｐゴシック" pitchFamily="50" charset="-128"/>
                <a:ea typeface="ＭＳ Ｐゴシック" pitchFamily="50" charset="-128"/>
                <a:cs typeface="+mn-cs"/>
              </a:rPr>
              <a:t>2019/3/5</a:t>
            </a:fld>
            <a:endParaRPr kumimoji="1" lang="en-US" altLang="ja-JP" sz="1400" b="0" i="0" u="none" strike="noStrike" kern="1200" cap="none" spc="0" normalizeH="0" baseline="0" noProof="0">
              <a:ln>
                <a:noFill/>
              </a:ln>
              <a:solidFill>
                <a:srgbClr val="000000"/>
              </a:solidFill>
              <a:effectLst/>
              <a:uLnTx/>
              <a:uFillTx/>
              <a:latin typeface="ＭＳ Ｐゴシック" pitchFamily="50" charset="-128"/>
              <a:ea typeface="ＭＳ Ｐゴシック" pitchFamily="50" charset="-128"/>
              <a:cs typeface="+mn-cs"/>
            </a:endParaRPr>
          </a:p>
        </p:txBody>
      </p:sp>
      <p:sp>
        <p:nvSpPr>
          <p:cNvPr id="8" name="Rectangle 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9B0F1B2-68E3-471E-956D-09614C1B8F61}" type="slidenum">
              <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spTree>
    <p:extLst>
      <p:ext uri="{BB962C8B-B14F-4D97-AF65-F5344CB8AC3E}">
        <p14:creationId xmlns:p14="http://schemas.microsoft.com/office/powerpoint/2010/main" val="70034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2"/>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881CEF4-728C-46B7-8F83-0B30DCD26741}" type="datetime1">
              <a:rPr kumimoji="1" lang="ja-JP" altLang="en-US" sz="1400" b="0" i="0" u="none" strike="noStrike" kern="1200" cap="none" spc="0" normalizeH="0" baseline="0" noProof="0" smtClean="0">
                <a:ln>
                  <a:noFill/>
                </a:ln>
                <a:solidFill>
                  <a:srgbClr val="000000"/>
                </a:solidFill>
                <a:effectLst/>
                <a:uLnTx/>
                <a:uFillTx/>
                <a:latin typeface="ＭＳ Ｐゴシック" pitchFamily="50" charset="-128"/>
                <a:ea typeface="ＭＳ Ｐゴシック" pitchFamily="50" charset="-128"/>
                <a:cs typeface="+mn-cs"/>
              </a:rPr>
              <a:t>2019/3/5</a:t>
            </a:fld>
            <a:endParaRPr kumimoji="1" lang="en-US" altLang="ja-JP" sz="1400" b="0" i="0" u="none" strike="noStrike" kern="1200" cap="none" spc="0" normalizeH="0" baseline="0" noProof="0">
              <a:ln>
                <a:noFill/>
              </a:ln>
              <a:solidFill>
                <a:srgbClr val="000000"/>
              </a:solidFill>
              <a:effectLst/>
              <a:uLnTx/>
              <a:uFillTx/>
              <a:latin typeface="ＭＳ Ｐゴシック" pitchFamily="50" charset="-128"/>
              <a:ea typeface="ＭＳ Ｐゴシック" pitchFamily="50" charset="-128"/>
              <a:cs typeface="+mn-cs"/>
            </a:endParaRPr>
          </a:p>
        </p:txBody>
      </p:sp>
      <p:sp>
        <p:nvSpPr>
          <p:cNvPr id="4" name="Rectangle 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CC863EA-DC82-4803-84D6-B58328180AAE}" type="slidenum">
              <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spTree>
    <p:extLst>
      <p:ext uri="{BB962C8B-B14F-4D97-AF65-F5344CB8AC3E}">
        <p14:creationId xmlns:p14="http://schemas.microsoft.com/office/powerpoint/2010/main" val="618075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11E40A7-B0AB-4050-A790-EFD5C22F4592}" type="datetime1">
              <a:rPr kumimoji="1" lang="ja-JP" altLang="en-US" sz="1400" b="0" i="0" u="none" strike="noStrike" kern="1200" cap="none" spc="0" normalizeH="0" baseline="0" noProof="0" smtClean="0">
                <a:ln>
                  <a:noFill/>
                </a:ln>
                <a:solidFill>
                  <a:srgbClr val="000000"/>
                </a:solidFill>
                <a:effectLst/>
                <a:uLnTx/>
                <a:uFillTx/>
                <a:latin typeface="ＭＳ Ｐゴシック" pitchFamily="50" charset="-128"/>
                <a:ea typeface="ＭＳ Ｐゴシック" pitchFamily="50" charset="-128"/>
                <a:cs typeface="+mn-cs"/>
              </a:rPr>
              <a:t>2019/3/5</a:t>
            </a:fld>
            <a:endParaRPr kumimoji="1" lang="en-US" altLang="ja-JP" sz="1400" b="0" i="0" u="none" strike="noStrike" kern="1200" cap="none" spc="0" normalizeH="0" baseline="0" noProof="0">
              <a:ln>
                <a:noFill/>
              </a:ln>
              <a:solidFill>
                <a:srgbClr val="000000"/>
              </a:solidFill>
              <a:effectLst/>
              <a:uLnTx/>
              <a:uFillTx/>
              <a:latin typeface="ＭＳ Ｐゴシック" pitchFamily="50" charset="-128"/>
              <a:ea typeface="ＭＳ Ｐゴシック" pitchFamily="50" charset="-128"/>
              <a:cs typeface="+mn-cs"/>
            </a:endParaRPr>
          </a:p>
        </p:txBody>
      </p:sp>
      <p:sp>
        <p:nvSpPr>
          <p:cNvPr id="3" name="Rectangle 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ED126E1-1A25-4DD1-AA87-AE242AD01282}" type="slidenum">
              <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spTree>
    <p:extLst>
      <p:ext uri="{BB962C8B-B14F-4D97-AF65-F5344CB8AC3E}">
        <p14:creationId xmlns:p14="http://schemas.microsoft.com/office/powerpoint/2010/main" val="359276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2"/>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E573B99-F44B-4110-9C27-3E5719E611AF}" type="datetime1">
              <a:rPr kumimoji="1" lang="ja-JP" altLang="en-US" sz="1400" b="0" i="0" u="none" strike="noStrike" kern="1200" cap="none" spc="0" normalizeH="0" baseline="0" noProof="0" smtClean="0">
                <a:ln>
                  <a:noFill/>
                </a:ln>
                <a:solidFill>
                  <a:srgbClr val="000000"/>
                </a:solidFill>
                <a:effectLst/>
                <a:uLnTx/>
                <a:uFillTx/>
                <a:latin typeface="ＭＳ Ｐゴシック" pitchFamily="50" charset="-128"/>
                <a:ea typeface="ＭＳ Ｐゴシック" pitchFamily="50" charset="-128"/>
                <a:cs typeface="+mn-cs"/>
              </a:rPr>
              <a:t>2019/3/5</a:t>
            </a:fld>
            <a:endParaRPr kumimoji="1" lang="en-US" altLang="ja-JP" sz="1400" b="0" i="0" u="none" strike="noStrike" kern="1200" cap="none" spc="0" normalizeH="0" baseline="0" noProof="0">
              <a:ln>
                <a:noFill/>
              </a:ln>
              <a:solidFill>
                <a:srgbClr val="000000"/>
              </a:solidFill>
              <a:effectLst/>
              <a:uLnTx/>
              <a:uFillTx/>
              <a:latin typeface="ＭＳ Ｐゴシック" pitchFamily="50" charset="-128"/>
              <a:ea typeface="ＭＳ Ｐゴシック" pitchFamily="50" charset="-128"/>
              <a:cs typeface="+mn-cs"/>
            </a:endParaRPr>
          </a:p>
        </p:txBody>
      </p:sp>
      <p:sp>
        <p:nvSpPr>
          <p:cNvPr id="6" name="Rectangle 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8FDE59D-1F04-49DF-9287-324685ECC74A}" type="slidenum">
              <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spTree>
    <p:extLst>
      <p:ext uri="{BB962C8B-B14F-4D97-AF65-F5344CB8AC3E}">
        <p14:creationId xmlns:p14="http://schemas.microsoft.com/office/powerpoint/2010/main" val="303398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2"/>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2E1568E-8CF3-4300-8590-D38497E03D46}" type="datetime1">
              <a:rPr kumimoji="1" lang="ja-JP" altLang="en-US" sz="1400" b="0" i="0" u="none" strike="noStrike" kern="1200" cap="none" spc="0" normalizeH="0" baseline="0" noProof="0" smtClean="0">
                <a:ln>
                  <a:noFill/>
                </a:ln>
                <a:solidFill>
                  <a:srgbClr val="000000"/>
                </a:solidFill>
                <a:effectLst/>
                <a:uLnTx/>
                <a:uFillTx/>
                <a:latin typeface="ＭＳ Ｐゴシック" pitchFamily="50" charset="-128"/>
                <a:ea typeface="ＭＳ Ｐゴシック" pitchFamily="50" charset="-128"/>
                <a:cs typeface="+mn-cs"/>
              </a:rPr>
              <a:t>2019/3/5</a:t>
            </a:fld>
            <a:endParaRPr kumimoji="1" lang="en-US" altLang="ja-JP" sz="1400" b="0" i="0" u="none" strike="noStrike" kern="1200" cap="none" spc="0" normalizeH="0" baseline="0" noProof="0">
              <a:ln>
                <a:noFill/>
              </a:ln>
              <a:solidFill>
                <a:srgbClr val="000000"/>
              </a:solidFill>
              <a:effectLst/>
              <a:uLnTx/>
              <a:uFillTx/>
              <a:latin typeface="ＭＳ Ｐゴシック" pitchFamily="50" charset="-128"/>
              <a:ea typeface="ＭＳ Ｐゴシック" pitchFamily="50" charset="-128"/>
              <a:cs typeface="+mn-cs"/>
            </a:endParaRPr>
          </a:p>
        </p:txBody>
      </p:sp>
      <p:sp>
        <p:nvSpPr>
          <p:cNvPr id="6" name="Rectangle 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A575479-990E-4D93-8F64-8281B2C892AE}" type="slidenum">
              <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spTree>
    <p:extLst>
      <p:ext uri="{BB962C8B-B14F-4D97-AF65-F5344CB8AC3E}">
        <p14:creationId xmlns:p14="http://schemas.microsoft.com/office/powerpoint/2010/main" val="60448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dt" sz="half" idx="2"/>
          </p:nvPr>
        </p:nvSpPr>
        <p:spPr bwMode="auto">
          <a:xfrm>
            <a:off x="0" y="6578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ＭＳ Ｐゴシック" pitchFamily="50" charset="-128"/>
                <a:ea typeface="ＭＳ Ｐゴシック" pitchFamily="50" charset="-128"/>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9B24224-D2A6-4EF6-82D9-1A97B5D4D733}" type="datetime1">
              <a:rPr kumimoji="1" lang="ja-JP" altLang="en-US" sz="1400" b="0" i="0" u="none" strike="noStrike" kern="1200" cap="none" spc="0" normalizeH="0" baseline="0" noProof="0" smtClean="0">
                <a:ln>
                  <a:noFill/>
                </a:ln>
                <a:solidFill>
                  <a:srgbClr val="000000"/>
                </a:solidFill>
                <a:effectLst/>
                <a:uLnTx/>
                <a:uFillTx/>
                <a:latin typeface="ＭＳ Ｐゴシック" pitchFamily="50" charset="-128"/>
                <a:ea typeface="ＭＳ Ｐゴシック" pitchFamily="50" charset="-128"/>
                <a:cs typeface="+mn-cs"/>
              </a:rPr>
              <a:t>2019/3/5</a:t>
            </a:fld>
            <a:endParaRPr kumimoji="1" lang="en-US" altLang="ja-JP" sz="1400" b="0" i="0" u="none" strike="noStrike" kern="1200" cap="none" spc="0" normalizeH="0" baseline="0" noProof="0">
              <a:ln>
                <a:noFill/>
              </a:ln>
              <a:solidFill>
                <a:srgbClr val="000000"/>
              </a:solidFill>
              <a:effectLst/>
              <a:uLnTx/>
              <a:uFillTx/>
              <a:latin typeface="ＭＳ Ｐゴシック" pitchFamily="50" charset="-128"/>
              <a:ea typeface="ＭＳ Ｐゴシック" pitchFamily="50" charset="-128"/>
              <a:cs typeface="+mn-cs"/>
            </a:endParaRPr>
          </a:p>
        </p:txBody>
      </p:sp>
      <p:sp>
        <p:nvSpPr>
          <p:cNvPr id="6147" name="Rectangle 3"/>
          <p:cNvSpPr>
            <a:spLocks noGrp="1" noChangeArrowheads="1"/>
          </p:cNvSpPr>
          <p:nvPr>
            <p:ph type="sldNum" sz="quarter" idx="4"/>
          </p:nvPr>
        </p:nvSpPr>
        <p:spPr bwMode="auto">
          <a:xfrm>
            <a:off x="7239000" y="65913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ＭＳ Ｐゴシック" panose="020B0600070205080204" pitchFamily="50" charset="-128"/>
                <a:ea typeface="ＭＳ Ｐゴシック" panose="020B0600070205080204" pitchFamily="50" charset="-128"/>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E527C10-4985-4E73-9038-AD9102CB5589}" type="slidenum">
              <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1028" name="Rectangle 4"/>
          <p:cNvSpPr>
            <a:spLocks noGrp="1" noChangeArrowheads="1"/>
          </p:cNvSpPr>
          <p:nvPr>
            <p:ph type="title"/>
          </p:nvPr>
        </p:nvSpPr>
        <p:spPr bwMode="auto">
          <a:xfrm>
            <a:off x="381000" y="457200"/>
            <a:ext cx="7848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Rectangle 5"/>
          <p:cNvSpPr>
            <a:spLocks noChangeArrowheads="1"/>
          </p:cNvSpPr>
          <p:nvPr userDrawn="1"/>
        </p:nvSpPr>
        <p:spPr bwMode="auto">
          <a:xfrm>
            <a:off x="3175" y="0"/>
            <a:ext cx="9140825" cy="381000"/>
          </a:xfrm>
          <a:prstGeom prst="rect">
            <a:avLst/>
          </a:prstGeom>
          <a:gradFill rotWithShape="0">
            <a:gsLst>
              <a:gs pos="0">
                <a:srgbClr val="145214"/>
              </a:gs>
              <a:gs pos="100000">
                <a:srgbClr val="33CC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F7A1F"/>
                  </a:outerShdw>
                </a:effectLst>
              </a14:hiddenEffects>
            </a:ext>
          </a:extLst>
        </p:spPr>
        <p:txBody>
          <a:bodyPr wrap="none" anchor="ctr"/>
          <a:lstStyle>
            <a:lvl1pPr eaLnBrk="0" hangingPunct="0">
              <a:defRPr kumimoji="1" sz="2400">
                <a:solidFill>
                  <a:schemeClr val="tx1"/>
                </a:solidFill>
                <a:latin typeface="Times" panose="02020603050405020304" pitchFamily="18" charset="0"/>
                <a:ea typeface="Osaka" charset="-128"/>
              </a:defRPr>
            </a:lvl1pPr>
            <a:lvl2pPr marL="742950" indent="-285750" eaLnBrk="0" hangingPunct="0">
              <a:defRPr kumimoji="1" sz="2400">
                <a:solidFill>
                  <a:schemeClr val="tx1"/>
                </a:solidFill>
                <a:latin typeface="Times" panose="02020603050405020304" pitchFamily="18" charset="0"/>
                <a:ea typeface="Osaka" charset="-128"/>
              </a:defRPr>
            </a:lvl2pPr>
            <a:lvl3pPr marL="1143000" indent="-228600" eaLnBrk="0" hangingPunct="0">
              <a:defRPr kumimoji="1" sz="2400">
                <a:solidFill>
                  <a:schemeClr val="tx1"/>
                </a:solidFill>
                <a:latin typeface="Times" panose="02020603050405020304" pitchFamily="18" charset="0"/>
                <a:ea typeface="Osaka" charset="-128"/>
              </a:defRPr>
            </a:lvl3pPr>
            <a:lvl4pPr marL="1600200" indent="-228600" eaLnBrk="0" hangingPunct="0">
              <a:defRPr kumimoji="1" sz="2400">
                <a:solidFill>
                  <a:schemeClr val="tx1"/>
                </a:solidFill>
                <a:latin typeface="Times" panose="02020603050405020304" pitchFamily="18" charset="0"/>
                <a:ea typeface="Osaka" charset="-128"/>
              </a:defRPr>
            </a:lvl4pPr>
            <a:lvl5pPr marL="2057400" indent="-228600" eaLnBrk="0" hangingPunct="0">
              <a:defRPr kumimoji="1" sz="2400">
                <a:solidFill>
                  <a:schemeClr val="tx1"/>
                </a:solidFill>
                <a:latin typeface="Times" panose="02020603050405020304" pitchFamily="18" charset="0"/>
                <a:ea typeface="Osaka" charset="-128"/>
              </a:defRPr>
            </a:lvl5pPr>
            <a:lvl6pPr marL="25146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6pPr>
            <a:lvl7pPr marL="29718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7pPr>
            <a:lvl8pPr marL="34290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8pPr>
            <a:lvl9pPr marL="38862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smtClean="0">
                <a:ln>
                  <a:noFill/>
                </a:ln>
                <a:solidFill>
                  <a:srgbClr val="FFFFFF"/>
                </a:solidFill>
                <a:effectLst/>
                <a:uLnTx/>
                <a:uFillTx/>
                <a:latin typeface="Arial" panose="020B0604020202020204" pitchFamily="34" charset="0"/>
                <a:ea typeface="ＭＳ Ｐゴシック" panose="020B0600070205080204" pitchFamily="50" charset="-128"/>
                <a:cs typeface="+mn-cs"/>
              </a:rPr>
              <a:t>群衆の位置付き画像提供に基づく災害時避難行動促進アプリケーションの提案</a:t>
            </a:r>
            <a:endParaRPr kumimoji="1" lang="ja-JP" altLang="en-US" sz="1600" b="1" i="0" u="none" strike="noStrike" kern="120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50" charset="-128"/>
              <a:cs typeface="+mn-cs"/>
            </a:endParaRPr>
          </a:p>
        </p:txBody>
      </p:sp>
      <p:sp>
        <p:nvSpPr>
          <p:cNvPr id="1030" name="Rectangle 6"/>
          <p:cNvSpPr>
            <a:spLocks noGrp="1" noChangeArrowheads="1"/>
          </p:cNvSpPr>
          <p:nvPr>
            <p:ph type="body" idx="1"/>
          </p:nvPr>
        </p:nvSpPr>
        <p:spPr bwMode="auto">
          <a:xfrm>
            <a:off x="381000" y="1066800"/>
            <a:ext cx="838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第</a:t>
            </a:r>
            <a:r>
              <a:rPr lang="en-US" altLang="ja-JP" dirty="0" smtClean="0"/>
              <a:t>1</a:t>
            </a:r>
            <a:r>
              <a:rPr lang="ja-JP" altLang="en-US" dirty="0" smtClean="0"/>
              <a:t>レベル</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32" name="Rectangle 8"/>
          <p:cNvSpPr>
            <a:spLocks noChangeArrowheads="1"/>
          </p:cNvSpPr>
          <p:nvPr/>
        </p:nvSpPr>
        <p:spPr bwMode="auto">
          <a:xfrm>
            <a:off x="0" y="381000"/>
            <a:ext cx="9144000" cy="76200"/>
          </a:xfrm>
          <a:prstGeom prst="rect">
            <a:avLst/>
          </a:prstGeom>
          <a:gradFill rotWithShape="0">
            <a:gsLst>
              <a:gs pos="0">
                <a:srgbClr val="99FF33"/>
              </a:gs>
              <a:gs pos="100000">
                <a:srgbClr val="477618"/>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panose="02020603050405020304" pitchFamily="18" charset="0"/>
                <a:ea typeface="Osaka" charset="-128"/>
              </a:defRPr>
            </a:lvl1pPr>
            <a:lvl2pPr marL="742950" indent="-285750" eaLnBrk="0" hangingPunct="0">
              <a:defRPr kumimoji="1" sz="2400">
                <a:solidFill>
                  <a:schemeClr val="tx1"/>
                </a:solidFill>
                <a:latin typeface="Times" panose="02020603050405020304" pitchFamily="18" charset="0"/>
                <a:ea typeface="Osaka" charset="-128"/>
              </a:defRPr>
            </a:lvl2pPr>
            <a:lvl3pPr marL="1143000" indent="-228600" eaLnBrk="0" hangingPunct="0">
              <a:defRPr kumimoji="1" sz="2400">
                <a:solidFill>
                  <a:schemeClr val="tx1"/>
                </a:solidFill>
                <a:latin typeface="Times" panose="02020603050405020304" pitchFamily="18" charset="0"/>
                <a:ea typeface="Osaka" charset="-128"/>
              </a:defRPr>
            </a:lvl3pPr>
            <a:lvl4pPr marL="1600200" indent="-228600" eaLnBrk="0" hangingPunct="0">
              <a:defRPr kumimoji="1" sz="2400">
                <a:solidFill>
                  <a:schemeClr val="tx1"/>
                </a:solidFill>
                <a:latin typeface="Times" panose="02020603050405020304" pitchFamily="18" charset="0"/>
                <a:ea typeface="Osaka" charset="-128"/>
              </a:defRPr>
            </a:lvl4pPr>
            <a:lvl5pPr marL="2057400" indent="-228600" eaLnBrk="0" hangingPunct="0">
              <a:defRPr kumimoji="1" sz="2400">
                <a:solidFill>
                  <a:schemeClr val="tx1"/>
                </a:solidFill>
                <a:latin typeface="Times" panose="02020603050405020304" pitchFamily="18" charset="0"/>
                <a:ea typeface="Osaka" charset="-128"/>
              </a:defRPr>
            </a:lvl5pPr>
            <a:lvl6pPr marL="25146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6pPr>
            <a:lvl7pPr marL="29718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7pPr>
            <a:lvl8pPr marL="34290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8pPr>
            <a:lvl9pPr marL="38862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a:ln>
                <a:noFill/>
              </a:ln>
              <a:solidFill>
                <a:srgbClr val="000000"/>
              </a:solidFill>
              <a:effectLst/>
              <a:uLnTx/>
              <a:uFillTx/>
              <a:latin typeface="Times" panose="02020603050405020304" pitchFamily="18" charset="0"/>
              <a:ea typeface="Osaka" charset="-128"/>
              <a:cs typeface="+mn-cs"/>
            </a:endParaRPr>
          </a:p>
        </p:txBody>
      </p:sp>
      <p:sp>
        <p:nvSpPr>
          <p:cNvPr id="1033" name="Line 9"/>
          <p:cNvSpPr>
            <a:spLocks noChangeShapeType="1"/>
          </p:cNvSpPr>
          <p:nvPr/>
        </p:nvSpPr>
        <p:spPr bwMode="auto">
          <a:xfrm>
            <a:off x="1219200" y="6667500"/>
            <a:ext cx="7924800" cy="0"/>
          </a:xfrm>
          <a:prstGeom prst="line">
            <a:avLst/>
          </a:prstGeom>
          <a:noFill/>
          <a:ln w="28575">
            <a:solidFill>
              <a:srgbClr val="66FF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a:ln>
                <a:noFill/>
              </a:ln>
              <a:solidFill>
                <a:srgbClr val="000000"/>
              </a:solidFill>
              <a:effectLst/>
              <a:uLnTx/>
              <a:uFillTx/>
              <a:latin typeface="Times" panose="02020603050405020304" pitchFamily="18" charset="0"/>
              <a:ea typeface="Osaka" charset="-128"/>
              <a:cs typeface="+mn-cs"/>
            </a:endParaRPr>
          </a:p>
        </p:txBody>
      </p:sp>
      <p:sp>
        <p:nvSpPr>
          <p:cNvPr id="1034" name="Line 10"/>
          <p:cNvSpPr>
            <a:spLocks noChangeShapeType="1"/>
          </p:cNvSpPr>
          <p:nvPr/>
        </p:nvSpPr>
        <p:spPr bwMode="auto">
          <a:xfrm>
            <a:off x="609600" y="6629400"/>
            <a:ext cx="8534400" cy="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a:ln>
                <a:noFill/>
              </a:ln>
              <a:solidFill>
                <a:srgbClr val="000000"/>
              </a:solidFill>
              <a:effectLst/>
              <a:uLnTx/>
              <a:uFillTx/>
              <a:latin typeface="Times" panose="02020603050405020304" pitchFamily="18" charset="0"/>
              <a:ea typeface="Osaka" charset="-128"/>
              <a:cs typeface="+mn-cs"/>
            </a:endParaRPr>
          </a:p>
        </p:txBody>
      </p:sp>
      <p:pic>
        <p:nvPicPr>
          <p:cNvPr id="1035" name="Picture 12" descr="logo_in14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610600" y="488950"/>
            <a:ext cx="533400" cy="46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p:cNvSpPr>
            <a:spLocks noChangeArrowheads="1"/>
          </p:cNvSpPr>
          <p:nvPr userDrawn="1"/>
        </p:nvSpPr>
        <p:spPr bwMode="auto">
          <a:xfrm>
            <a:off x="7974691" y="0"/>
            <a:ext cx="10695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anose="02020603050405020304" pitchFamily="18" charset="0"/>
                <a:ea typeface="Osaka" charset="-128"/>
              </a:defRPr>
            </a:lvl1pPr>
            <a:lvl2pPr marL="742950" indent="-285750" eaLnBrk="0" hangingPunct="0">
              <a:defRPr kumimoji="1" sz="2400">
                <a:solidFill>
                  <a:schemeClr val="tx1"/>
                </a:solidFill>
                <a:latin typeface="Times" panose="02020603050405020304" pitchFamily="18" charset="0"/>
                <a:ea typeface="Osaka" charset="-128"/>
              </a:defRPr>
            </a:lvl2pPr>
            <a:lvl3pPr marL="1143000" indent="-228600" eaLnBrk="0" hangingPunct="0">
              <a:defRPr kumimoji="1" sz="2400">
                <a:solidFill>
                  <a:schemeClr val="tx1"/>
                </a:solidFill>
                <a:latin typeface="Times" panose="02020603050405020304" pitchFamily="18" charset="0"/>
                <a:ea typeface="Osaka" charset="-128"/>
              </a:defRPr>
            </a:lvl3pPr>
            <a:lvl4pPr marL="1600200" indent="-228600" eaLnBrk="0" hangingPunct="0">
              <a:defRPr kumimoji="1" sz="2400">
                <a:solidFill>
                  <a:schemeClr val="tx1"/>
                </a:solidFill>
                <a:latin typeface="Times" panose="02020603050405020304" pitchFamily="18" charset="0"/>
                <a:ea typeface="Osaka" charset="-128"/>
              </a:defRPr>
            </a:lvl4pPr>
            <a:lvl5pPr marL="2057400" indent="-228600" eaLnBrk="0" hangingPunct="0">
              <a:defRPr kumimoji="1" sz="2400">
                <a:solidFill>
                  <a:schemeClr val="tx1"/>
                </a:solidFill>
                <a:latin typeface="Times" panose="02020603050405020304" pitchFamily="18" charset="0"/>
                <a:ea typeface="Osaka" charset="-128"/>
              </a:defRPr>
            </a:lvl5pPr>
            <a:lvl6pPr marL="25146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6pPr>
            <a:lvl7pPr marL="29718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7pPr>
            <a:lvl8pPr marL="34290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8pPr>
            <a:lvl9pPr marL="3886200" indent="-228600" eaLnBrk="0" fontAlgn="base" hangingPunct="0">
              <a:spcBef>
                <a:spcPct val="0"/>
              </a:spcBef>
              <a:spcAft>
                <a:spcPct val="0"/>
              </a:spcAft>
              <a:defRPr kumimoji="1" sz="2400">
                <a:solidFill>
                  <a:schemeClr val="tx1"/>
                </a:solidFill>
                <a:latin typeface="Times" panose="02020603050405020304" pitchFamily="18" charset="0"/>
                <a:ea typeface="Osaka"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smtClean="0">
                <a:ln>
                  <a:noFill/>
                </a:ln>
                <a:solidFill>
                  <a:srgbClr val="FFFFFF"/>
                </a:solidFill>
                <a:effectLst/>
                <a:uLnTx/>
                <a:uFillTx/>
                <a:latin typeface="Arial" panose="020B0604020202020204" pitchFamily="34" charset="0"/>
                <a:ea typeface="ＭＳ Ｐゴシック" panose="020B0600070205080204" pitchFamily="50" charset="-128"/>
                <a:cs typeface="+mn-cs"/>
              </a:rPr>
              <a:t>室谷 敏生</a:t>
            </a:r>
            <a:endParaRPr kumimoji="1" lang="ja-JP" altLang="en-US" sz="1600" b="1" i="0" u="none" strike="noStrike" kern="120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50" charset="-128"/>
              <a:cs typeface="+mn-cs"/>
            </a:endParaRPr>
          </a:p>
        </p:txBody>
      </p:sp>
    </p:spTree>
    <p:extLst>
      <p:ext uri="{BB962C8B-B14F-4D97-AF65-F5344CB8AC3E}">
        <p14:creationId xmlns:p14="http://schemas.microsoft.com/office/powerpoint/2010/main" val="533538687"/>
      </p:ext>
    </p:extLst>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hf hdr="0" ftr="0" dt="0"/>
  <p:txStyles>
    <p:titleStyle>
      <a:lvl1pPr algn="l" rtl="0" eaLnBrk="1" fontAlgn="base" hangingPunct="1">
        <a:spcBef>
          <a:spcPct val="0"/>
        </a:spcBef>
        <a:spcAft>
          <a:spcPct val="0"/>
        </a:spcAft>
        <a:defRPr kumimoji="1" sz="3200" b="1">
          <a:solidFill>
            <a:schemeClr val="tx1"/>
          </a:solidFill>
          <a:latin typeface="+mj-lt"/>
          <a:ea typeface="+mj-ea"/>
          <a:cs typeface="+mj-cs"/>
        </a:defRPr>
      </a:lvl1pPr>
      <a:lvl2pPr algn="l" rtl="0" eaLnBrk="1" fontAlgn="base" hangingPunct="1">
        <a:spcBef>
          <a:spcPct val="0"/>
        </a:spcBef>
        <a:spcAft>
          <a:spcPct val="0"/>
        </a:spcAft>
        <a:defRPr kumimoji="1" sz="3200" b="1">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3200" b="1">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3200" b="1">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3200" b="1">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3200" b="1">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3200" b="1">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3200" b="1">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3200" b="1">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rgbClr val="333399"/>
        </a:buClr>
        <a:buFont typeface="Wingdings" panose="05000000000000000000" pitchFamily="2" charset="2"/>
        <a:buChar char="n"/>
        <a:defRPr kumimoji="1"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3399FF"/>
        </a:buClr>
        <a:buFont typeface="Wingdings" panose="05000000000000000000" pitchFamily="2" charset="2"/>
        <a:buChar char="u"/>
        <a:defRPr kumimoji="1" sz="2000">
          <a:solidFill>
            <a:srgbClr val="0070C0"/>
          </a:solidFill>
          <a:latin typeface="+mn-lt"/>
          <a:ea typeface="+mn-ea"/>
        </a:defRPr>
      </a:lvl2pPr>
      <a:lvl3pPr marL="1143000" indent="-228600" algn="l" rtl="0" eaLnBrk="1" fontAlgn="base" hangingPunct="1">
        <a:spcBef>
          <a:spcPct val="20000"/>
        </a:spcBef>
        <a:spcAft>
          <a:spcPct val="0"/>
        </a:spcAft>
        <a:buClr>
          <a:srgbClr val="00FFFF"/>
        </a:buClr>
        <a:buFont typeface="Wingdings" panose="05000000000000000000" pitchFamily="2" charset="2"/>
        <a:buChar char="l"/>
        <a:defRPr kumimoji="1">
          <a:solidFill>
            <a:schemeClr val="tx1"/>
          </a:solidFill>
          <a:latin typeface="+mn-lt"/>
          <a:ea typeface="+mn-ea"/>
        </a:defRPr>
      </a:lvl3pPr>
      <a:lvl4pPr marL="1600200" indent="-228600" algn="l" rtl="0" eaLnBrk="1" fontAlgn="base" hangingPunct="1">
        <a:spcBef>
          <a:spcPct val="20000"/>
        </a:spcBef>
        <a:spcAft>
          <a:spcPct val="0"/>
        </a:spcAft>
        <a:defRPr kumimoji="1">
          <a:solidFill>
            <a:schemeClr val="tx1"/>
          </a:solidFill>
          <a:latin typeface="+mn-lt"/>
          <a:ea typeface="+mn-ea"/>
        </a:defRPr>
      </a:lvl4pPr>
      <a:lvl5pPr marL="2057400" indent="-228600" algn="l" rtl="0" eaLnBrk="1" fontAlgn="base" hangingPunct="1">
        <a:spcBef>
          <a:spcPct val="20000"/>
        </a:spcBef>
        <a:spcAft>
          <a:spcPct val="0"/>
        </a:spcAft>
        <a:defRPr kumimoji="1">
          <a:solidFill>
            <a:schemeClr val="tx1"/>
          </a:solidFill>
          <a:latin typeface="+mn-lt"/>
          <a:ea typeface="+mn-ea"/>
        </a:defRPr>
      </a:lvl5pPr>
      <a:lvl6pPr marL="2514600" indent="-228600" algn="l" rtl="0" eaLnBrk="1" fontAlgn="base" hangingPunct="1">
        <a:spcBef>
          <a:spcPct val="20000"/>
        </a:spcBef>
        <a:spcAft>
          <a:spcPct val="0"/>
        </a:spcAft>
        <a:defRPr kumimoji="1">
          <a:solidFill>
            <a:schemeClr val="tx1"/>
          </a:solidFill>
          <a:latin typeface="+mn-lt"/>
          <a:ea typeface="+mn-ea"/>
        </a:defRPr>
      </a:lvl6pPr>
      <a:lvl7pPr marL="2971800" indent="-228600" algn="l" rtl="0" eaLnBrk="1" fontAlgn="base" hangingPunct="1">
        <a:spcBef>
          <a:spcPct val="20000"/>
        </a:spcBef>
        <a:spcAft>
          <a:spcPct val="0"/>
        </a:spcAft>
        <a:defRPr kumimoji="1">
          <a:solidFill>
            <a:schemeClr val="tx1"/>
          </a:solidFill>
          <a:latin typeface="+mn-lt"/>
          <a:ea typeface="+mn-ea"/>
        </a:defRPr>
      </a:lvl7pPr>
      <a:lvl8pPr marL="3429000" indent="-228600" algn="l" rtl="0" eaLnBrk="1" fontAlgn="base" hangingPunct="1">
        <a:spcBef>
          <a:spcPct val="20000"/>
        </a:spcBef>
        <a:spcAft>
          <a:spcPct val="0"/>
        </a:spcAft>
        <a:defRPr kumimoji="1">
          <a:solidFill>
            <a:schemeClr val="tx1"/>
          </a:solidFill>
          <a:latin typeface="+mn-lt"/>
          <a:ea typeface="+mn-ea"/>
        </a:defRPr>
      </a:lvl8pPr>
      <a:lvl9pPr marL="3886200" indent="-228600" algn="l" rtl="0" eaLnBrk="1" fontAlgn="base" hangingPunct="1">
        <a:spcBef>
          <a:spcPct val="20000"/>
        </a:spcBef>
        <a:spcAft>
          <a:spcPct val="0"/>
        </a:spcAft>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hyperlink" Target="../movie/LOIS2.mp4"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hyperlink" Target="../movie/LOIS1.mp4" TargetMode="External"/><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3.xml"/><Relationship Id="rId16"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22.png"/><Relationship Id="rId9" Type="http://schemas.openxmlformats.org/officeDocument/2006/relationships/image" Target="../media/image26.emf"/></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群衆</a:t>
            </a:r>
            <a:r>
              <a:rPr lang="ja-JP" altLang="en-US" dirty="0" smtClean="0"/>
              <a:t>の位置付き画像提供に基づく災害時</a:t>
            </a:r>
            <a:r>
              <a:rPr lang="en-US" altLang="ja-JP" dirty="0" smtClean="0"/>
              <a:t/>
            </a:r>
            <a:br>
              <a:rPr lang="en-US" altLang="ja-JP" dirty="0" smtClean="0"/>
            </a:br>
            <a:r>
              <a:rPr lang="ja-JP" altLang="en-US" dirty="0" smtClean="0"/>
              <a:t>避難行動促進アプリケーションの提案</a:t>
            </a:r>
            <a:endParaRPr kumimoji="1" lang="ja-JP" altLang="en-US" dirty="0"/>
          </a:p>
        </p:txBody>
      </p:sp>
      <p:sp>
        <p:nvSpPr>
          <p:cNvPr id="3" name="サブタイトル 2"/>
          <p:cNvSpPr>
            <a:spLocks noGrp="1"/>
          </p:cNvSpPr>
          <p:nvPr>
            <p:ph type="subTitle" idx="1"/>
          </p:nvPr>
        </p:nvSpPr>
        <p:spPr>
          <a:xfrm>
            <a:off x="895350" y="4576024"/>
            <a:ext cx="7562850" cy="1840649"/>
          </a:xfrm>
        </p:spPr>
        <p:txBody>
          <a:bodyPr anchor="ctr" anchorCtr="0"/>
          <a:lstStyle/>
          <a:p>
            <a:pPr algn="r"/>
            <a:r>
              <a:rPr kumimoji="1" lang="ja-JP" altLang="en-US" sz="2000" dirty="0" smtClean="0"/>
              <a:t>神戸大学工学部情報知能工学科</a:t>
            </a:r>
            <a:endParaRPr kumimoji="1" lang="en-US" altLang="ja-JP" sz="2000" dirty="0" smtClean="0"/>
          </a:p>
          <a:p>
            <a:pPr algn="r"/>
            <a:r>
              <a:rPr lang="ja-JP" altLang="en-US" sz="2000" dirty="0" smtClean="0"/>
              <a:t>室谷 敏生　陳 思楠　佐伯幸郎　中村匡秀</a:t>
            </a:r>
            <a:endParaRPr lang="en-US" altLang="ja-JP" sz="2000" dirty="0" smtClean="0"/>
          </a:p>
        </p:txBody>
      </p:sp>
    </p:spTree>
    <p:extLst>
      <p:ext uri="{BB962C8B-B14F-4D97-AF65-F5344CB8AC3E}">
        <p14:creationId xmlns:p14="http://schemas.microsoft.com/office/powerpoint/2010/main" val="127730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a:t>
            </a:r>
            <a:r>
              <a:rPr kumimoji="1" lang="ja-JP" altLang="en-US" dirty="0" smtClean="0"/>
              <a:t>アーキテクチャ</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p:txBody>
      </p:sp>
      <p:sp>
        <p:nvSpPr>
          <p:cNvPr id="4" name="スライド番号プレースホルダー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0B1702-1328-441D-B737-C2B94A2E6AF5}" type="slidenum">
              <a:rPr kumimoji="1" lang="en-US" altLang="ja-JP" sz="1400" b="0" i="0" u="none" strike="noStrike" kern="1200" cap="none" spc="0" normalizeH="0" baseline="0" noProof="0" smtClean="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7" name="正方形/長方形 6"/>
          <p:cNvSpPr/>
          <p:nvPr/>
        </p:nvSpPr>
        <p:spPr>
          <a:xfrm>
            <a:off x="616471" y="1421619"/>
            <a:ext cx="2121341" cy="4562390"/>
          </a:xfrm>
          <a:prstGeom prst="rect">
            <a:avLst/>
          </a:prstGeom>
          <a:noFill/>
          <a:ln w="571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933280" y="1421618"/>
            <a:ext cx="1344679" cy="4562391"/>
          </a:xfrm>
          <a:prstGeom prst="rect">
            <a:avLst/>
          </a:prstGeom>
          <a:noFill/>
          <a:ln w="571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799983" y="1421618"/>
            <a:ext cx="1359674" cy="4562391"/>
          </a:xfrm>
          <a:prstGeom prst="rect">
            <a:avLst/>
          </a:prstGeom>
          <a:noFill/>
          <a:ln w="571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16471" y="3723968"/>
            <a:ext cx="1308194" cy="914400"/>
          </a:xfrm>
          <a:prstGeom prst="rect">
            <a:avLst/>
          </a:prstGeom>
          <a:noFill/>
          <a:ln w="571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7485537" y="1800435"/>
            <a:ext cx="1291107" cy="1025720"/>
          </a:xfrm>
          <a:prstGeom prst="rect">
            <a:avLst/>
          </a:prstGeom>
          <a:noFill/>
          <a:ln w="571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9" name="図 78"/>
          <p:cNvPicPr>
            <a:picLocks noChangeAspect="1"/>
          </p:cNvPicPr>
          <p:nvPr/>
        </p:nvPicPr>
        <p:blipFill>
          <a:blip r:embed="rId3"/>
          <a:stretch>
            <a:fillRect/>
          </a:stretch>
        </p:blipFill>
        <p:spPr>
          <a:xfrm>
            <a:off x="721765" y="1526458"/>
            <a:ext cx="8068275" cy="4380124"/>
          </a:xfrm>
          <a:prstGeom prst="rect">
            <a:avLst/>
          </a:prstGeom>
        </p:spPr>
      </p:pic>
    </p:spTree>
    <p:extLst>
      <p:ext uri="{BB962C8B-B14F-4D97-AF65-F5344CB8AC3E}">
        <p14:creationId xmlns:p14="http://schemas.microsoft.com/office/powerpoint/2010/main" val="356370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ntr" presetSubtype="0" fill="hold" grpId="2"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8" grpId="2" animBg="1"/>
      <p:bldP spid="9" grpId="0" animBg="1"/>
      <p:bldP spid="9" grpId="1" animBg="1"/>
      <p:bldP spid="10"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プロトタイプ実装</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A1</a:t>
            </a:r>
            <a:r>
              <a:rPr lang="en-US" altLang="ja-JP" dirty="0" smtClean="0"/>
              <a:t>, </a:t>
            </a:r>
            <a:r>
              <a:rPr kumimoji="1" lang="en-US" altLang="ja-JP" dirty="0" smtClean="0"/>
              <a:t>A2</a:t>
            </a:r>
            <a:r>
              <a:rPr lang="en-US" altLang="ja-JP" dirty="0" smtClean="0"/>
              <a:t>, </a:t>
            </a:r>
            <a:r>
              <a:rPr kumimoji="1" lang="en-US" altLang="ja-JP" dirty="0" smtClean="0"/>
              <a:t>A3</a:t>
            </a:r>
            <a:r>
              <a:rPr kumimoji="1" lang="ja-JP" altLang="en-US" dirty="0" smtClean="0"/>
              <a:t>の機能の一部を</a:t>
            </a:r>
            <a:r>
              <a:rPr kumimoji="1" lang="en-US" altLang="ja-JP" dirty="0" smtClean="0"/>
              <a:t>Web</a:t>
            </a:r>
            <a:r>
              <a:rPr kumimoji="1" lang="ja-JP" altLang="en-US" dirty="0" smtClean="0"/>
              <a:t>アプリで実装</a:t>
            </a:r>
            <a:endParaRPr kumimoji="1" lang="en-US" altLang="ja-JP" dirty="0" smtClean="0"/>
          </a:p>
          <a:p>
            <a:pPr lvl="1"/>
            <a:r>
              <a:rPr kumimoji="1" lang="ja-JP" altLang="en-US" dirty="0" smtClean="0"/>
              <a:t>サーバサイド：</a:t>
            </a:r>
            <a:r>
              <a:rPr kumimoji="1" lang="en-US" altLang="ja-JP" dirty="0" smtClean="0"/>
              <a:t>MySQL</a:t>
            </a:r>
            <a:r>
              <a:rPr lang="en-US" altLang="ja-JP" dirty="0" smtClean="0"/>
              <a:t>, </a:t>
            </a:r>
            <a:r>
              <a:rPr kumimoji="1" lang="en-US" altLang="ja-JP" dirty="0" smtClean="0"/>
              <a:t>PHP</a:t>
            </a:r>
            <a:r>
              <a:rPr lang="en-US" altLang="ja-JP" dirty="0" smtClean="0"/>
              <a:t>, </a:t>
            </a:r>
            <a:r>
              <a:rPr kumimoji="1" lang="en-US" altLang="ja-JP" dirty="0" smtClean="0"/>
              <a:t>Apache</a:t>
            </a:r>
          </a:p>
          <a:p>
            <a:pPr lvl="1"/>
            <a:r>
              <a:rPr lang="ja-JP" altLang="en-US" dirty="0" smtClean="0"/>
              <a:t>クライアントサイド：</a:t>
            </a:r>
            <a:r>
              <a:rPr lang="en-US" altLang="ja-JP" dirty="0" smtClean="0"/>
              <a:t>JavaScript, HTML5, CSS3, </a:t>
            </a:r>
            <a:r>
              <a:rPr lang="en-US" altLang="ja-JP" dirty="0" err="1" smtClean="0"/>
              <a:t>OnsenUI</a:t>
            </a: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0B1702-1328-441D-B737-C2B94A2E6AF5}" type="slidenum">
              <a:rPr kumimoji="1" lang="en-US" altLang="ja-JP" sz="1400" b="0" i="0" u="none" strike="noStrike" kern="1200" cap="none" spc="0" normalizeH="0" baseline="0" noProof="0" smtClean="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512" y="2336131"/>
            <a:ext cx="2004452" cy="356277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151" y="2336131"/>
            <a:ext cx="2001698" cy="3562770"/>
          </a:xfrm>
          <a:prstGeom prst="rect">
            <a:avLst/>
          </a:prstGeom>
        </p:spPr>
      </p:pic>
      <p:sp>
        <p:nvSpPr>
          <p:cNvPr id="10" name="テキスト ボックス 9"/>
          <p:cNvSpPr txBox="1"/>
          <p:nvPr/>
        </p:nvSpPr>
        <p:spPr>
          <a:xfrm>
            <a:off x="694437" y="6126718"/>
            <a:ext cx="2138727" cy="369332"/>
          </a:xfrm>
          <a:prstGeom prst="rect">
            <a:avLst/>
          </a:prstGeom>
          <a:noFill/>
        </p:spPr>
        <p:txBody>
          <a:bodyPr wrap="none" rtlCol="0">
            <a:spAutoFit/>
          </a:bodyPr>
          <a:lstStyle/>
          <a:p>
            <a:r>
              <a:rPr kumimoji="1" lang="en-US" altLang="ja-JP" dirty="0" smtClean="0">
                <a:latin typeface="+mj-lt"/>
                <a:hlinkClick r:id="rId5" action="ppaction://hlinkfile"/>
              </a:rPr>
              <a:t>CANDLE</a:t>
            </a:r>
            <a:r>
              <a:rPr kumimoji="1" lang="ja-JP" altLang="en-US" dirty="0" smtClean="0">
                <a:latin typeface="+mj-lt"/>
                <a:hlinkClick r:id="rId5" action="ppaction://hlinkfile"/>
              </a:rPr>
              <a:t>デモ動画</a:t>
            </a:r>
            <a:r>
              <a:rPr lang="en-US" altLang="ja-JP" dirty="0">
                <a:hlinkClick r:id="rId5" action="ppaction://hlinkfile"/>
              </a:rPr>
              <a:t>1</a:t>
            </a:r>
            <a:endParaRPr kumimoji="1" lang="ja-JP" altLang="en-US" dirty="0" smtClean="0">
              <a:latin typeface="+mj-lt"/>
            </a:endParaRPr>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24816" y="2336131"/>
            <a:ext cx="1996162" cy="3562770"/>
          </a:xfrm>
          <a:prstGeom prst="rect">
            <a:avLst/>
          </a:prstGeom>
        </p:spPr>
      </p:pic>
      <p:sp>
        <p:nvSpPr>
          <p:cNvPr id="8" name="テキスト ボックス 7"/>
          <p:cNvSpPr txBox="1"/>
          <p:nvPr/>
        </p:nvSpPr>
        <p:spPr>
          <a:xfrm>
            <a:off x="2857548" y="6126718"/>
            <a:ext cx="2167581" cy="369332"/>
          </a:xfrm>
          <a:prstGeom prst="rect">
            <a:avLst/>
          </a:prstGeom>
          <a:noFill/>
        </p:spPr>
        <p:txBody>
          <a:bodyPr wrap="none" rtlCol="0">
            <a:spAutoFit/>
          </a:bodyPr>
          <a:lstStyle/>
          <a:p>
            <a:r>
              <a:rPr kumimoji="1" lang="en-US" altLang="ja-JP" dirty="0" smtClean="0">
                <a:latin typeface="+mj-lt"/>
                <a:hlinkClick r:id="rId7" action="ppaction://hlinkfile"/>
              </a:rPr>
              <a:t>CANDLE</a:t>
            </a:r>
            <a:r>
              <a:rPr kumimoji="1" lang="ja-JP" altLang="en-US" dirty="0" smtClean="0">
                <a:latin typeface="+mj-lt"/>
                <a:hlinkClick r:id="rId7" action="ppaction://hlinkfile"/>
              </a:rPr>
              <a:t>デモ動画</a:t>
            </a:r>
            <a:r>
              <a:rPr kumimoji="1" lang="en-US" altLang="ja-JP" dirty="0" smtClean="0">
                <a:latin typeface="+mj-lt"/>
                <a:hlinkClick r:id="rId7" action="ppaction://hlinkfile"/>
              </a:rPr>
              <a:t>2</a:t>
            </a:r>
            <a:endParaRPr kumimoji="1" lang="ja-JP" altLang="en-US" dirty="0" smtClean="0">
              <a:latin typeface="+mj-lt"/>
            </a:endParaRPr>
          </a:p>
        </p:txBody>
      </p:sp>
    </p:spTree>
    <p:extLst>
      <p:ext uri="{BB962C8B-B14F-4D97-AF65-F5344CB8AC3E}">
        <p14:creationId xmlns:p14="http://schemas.microsoft.com/office/powerpoint/2010/main" val="2942372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群衆</a:t>
            </a:r>
            <a:r>
              <a:rPr lang="ja-JP" altLang="en-US" dirty="0"/>
              <a:t>知</a:t>
            </a:r>
            <a:r>
              <a:rPr lang="ja-JP" altLang="en-US" dirty="0" smtClean="0"/>
              <a:t>を活用した災害時避難促進アプリ</a:t>
            </a:r>
            <a:r>
              <a:rPr lang="en-US" altLang="ja-JP" dirty="0" smtClean="0"/>
              <a:t>CANDLE</a:t>
            </a:r>
            <a:r>
              <a:rPr lang="ja-JP" altLang="en-US" dirty="0"/>
              <a:t>を提案した</a:t>
            </a:r>
            <a:r>
              <a:rPr lang="en-US" altLang="ja-JP" dirty="0" smtClean="0"/>
              <a:t/>
            </a:r>
            <a:br>
              <a:rPr lang="en-US" altLang="ja-JP" dirty="0" smtClean="0"/>
            </a:br>
            <a:r>
              <a:rPr lang="en-US" altLang="ja-JP" dirty="0" smtClean="0"/>
              <a:t>(</a:t>
            </a:r>
            <a:r>
              <a:rPr lang="en-US" altLang="ja-JP" sz="2000" dirty="0" smtClean="0"/>
              <a:t>Crowd Assisted Navigation for Disaster Localization and Evacuation</a:t>
            </a:r>
            <a:r>
              <a:rPr lang="en-US" altLang="ja-JP" dirty="0" smtClean="0"/>
              <a:t>)</a:t>
            </a:r>
            <a:endParaRPr lang="en-US" altLang="ja-JP" dirty="0"/>
          </a:p>
          <a:p>
            <a:pPr marL="457200" lvl="1" indent="0">
              <a:buNone/>
            </a:pPr>
            <a:r>
              <a:rPr lang="en-US" altLang="ja-JP" dirty="0"/>
              <a:t>A1</a:t>
            </a:r>
            <a:r>
              <a:rPr lang="ja-JP" altLang="en-US" dirty="0"/>
              <a:t>：群衆が発見した災害状況を撮影し，</a:t>
            </a:r>
            <a:r>
              <a:rPr lang="ja-JP" altLang="en-US" dirty="0">
                <a:solidFill>
                  <a:srgbClr val="FF0000"/>
                </a:solidFill>
              </a:rPr>
              <a:t>ミクロな災害情報</a:t>
            </a:r>
            <a:r>
              <a:rPr lang="ja-JP" altLang="en-US" dirty="0"/>
              <a:t>として投稿</a:t>
            </a:r>
            <a:endParaRPr lang="en-US" altLang="ja-JP" dirty="0"/>
          </a:p>
          <a:p>
            <a:pPr marL="457200" lvl="1" indent="0">
              <a:buNone/>
            </a:pPr>
            <a:r>
              <a:rPr lang="en-US" altLang="ja-JP" dirty="0"/>
              <a:t>A2</a:t>
            </a:r>
            <a:r>
              <a:rPr lang="ja-JP" altLang="en-US" dirty="0"/>
              <a:t>：従来のマクロな災害情報とともに，</a:t>
            </a:r>
            <a:r>
              <a:rPr lang="ja-JP" altLang="en-US" dirty="0">
                <a:solidFill>
                  <a:srgbClr val="FF0000"/>
                </a:solidFill>
              </a:rPr>
              <a:t>クラウドの地図上</a:t>
            </a:r>
            <a:r>
              <a:rPr lang="ja-JP" altLang="en-US" dirty="0" smtClean="0">
                <a:solidFill>
                  <a:srgbClr val="FF0000"/>
                </a:solidFill>
              </a:rPr>
              <a:t>に可視化・共有</a:t>
            </a:r>
            <a:endParaRPr lang="en-US" altLang="ja-JP" dirty="0">
              <a:solidFill>
                <a:srgbClr val="FF0000"/>
              </a:solidFill>
            </a:endParaRPr>
          </a:p>
          <a:p>
            <a:pPr marL="457200" lvl="1" indent="0">
              <a:buNone/>
            </a:pPr>
            <a:r>
              <a:rPr lang="en-US" altLang="ja-JP" dirty="0"/>
              <a:t>A3:</a:t>
            </a:r>
            <a:r>
              <a:rPr lang="ja-JP" altLang="en-US" dirty="0"/>
              <a:t>ミクロ・マクロな情報を統合し，</a:t>
            </a:r>
            <a:r>
              <a:rPr lang="ja-JP" altLang="en-US" dirty="0">
                <a:solidFill>
                  <a:srgbClr val="FF0000"/>
                </a:solidFill>
              </a:rPr>
              <a:t>適切な避難行動を提案</a:t>
            </a:r>
            <a:endParaRPr lang="en-US" altLang="ja-JP" dirty="0">
              <a:solidFill>
                <a:srgbClr val="FF0000"/>
              </a:solidFill>
            </a:endParaRPr>
          </a:p>
          <a:p>
            <a:pPr marL="457200" lvl="1" indent="0">
              <a:buNone/>
            </a:pPr>
            <a:r>
              <a:rPr lang="en-US" altLang="ja-JP" dirty="0"/>
              <a:t>A4</a:t>
            </a:r>
            <a:r>
              <a:rPr lang="ja-JP" altLang="en-US" dirty="0"/>
              <a:t>：ユーザの近隣の</a:t>
            </a:r>
            <a:r>
              <a:rPr lang="ja-JP" altLang="en-US" dirty="0">
                <a:solidFill>
                  <a:srgbClr val="FF0000"/>
                </a:solidFill>
              </a:rPr>
              <a:t>避難場所へナビゲート</a:t>
            </a:r>
            <a:endParaRPr lang="en-US" altLang="ja-JP" dirty="0">
              <a:solidFill>
                <a:srgbClr val="FF0000"/>
              </a:solidFill>
            </a:endParaRPr>
          </a:p>
          <a:p>
            <a:r>
              <a:rPr lang="en-US" altLang="ja-JP" dirty="0" smtClean="0"/>
              <a:t>CANDLE</a:t>
            </a:r>
            <a:r>
              <a:rPr lang="ja-JP" altLang="en-US" dirty="0" smtClean="0"/>
              <a:t>のプロトタイプを開発した</a:t>
            </a:r>
            <a:endParaRPr lang="en-US" altLang="ja-JP" dirty="0" smtClean="0"/>
          </a:p>
          <a:p>
            <a:pPr lvl="1"/>
            <a:r>
              <a:rPr lang="en-US" altLang="ja-JP" dirty="0" smtClean="0"/>
              <a:t>A1, A2, A3</a:t>
            </a:r>
            <a:r>
              <a:rPr lang="ja-JP" altLang="en-US" dirty="0" smtClean="0"/>
              <a:t>の機能の一部を</a:t>
            </a:r>
            <a:r>
              <a:rPr lang="en-US" altLang="ja-JP" dirty="0" smtClean="0"/>
              <a:t>Web</a:t>
            </a:r>
            <a:r>
              <a:rPr lang="ja-JP" altLang="en-US" dirty="0" smtClean="0"/>
              <a:t>アプリとして実装</a:t>
            </a:r>
            <a:endParaRPr lang="en-US" altLang="ja-JP" dirty="0" smtClean="0"/>
          </a:p>
          <a:p>
            <a:r>
              <a:rPr lang="ja-JP" altLang="en-US" dirty="0"/>
              <a:t>今後</a:t>
            </a:r>
            <a:r>
              <a:rPr lang="ja-JP" altLang="en-US" dirty="0" smtClean="0"/>
              <a:t>の課題</a:t>
            </a:r>
            <a:endParaRPr lang="en-US" altLang="ja-JP" dirty="0" smtClean="0"/>
          </a:p>
          <a:p>
            <a:pPr lvl="1"/>
            <a:r>
              <a:rPr lang="ja-JP" altLang="en-US" dirty="0" smtClean="0"/>
              <a:t>残りの機能の実装と実</a:t>
            </a:r>
            <a:r>
              <a:rPr lang="ja-JP" altLang="en-US" dirty="0"/>
              <a:t>運用</a:t>
            </a:r>
            <a:r>
              <a:rPr lang="ja-JP" altLang="en-US" dirty="0" smtClean="0"/>
              <a:t>での評価</a:t>
            </a:r>
            <a:endParaRPr lang="en-US" altLang="ja-JP" dirty="0"/>
          </a:p>
          <a:p>
            <a:pPr lvl="1"/>
            <a:r>
              <a:rPr lang="ja-JP" altLang="en-US" dirty="0"/>
              <a:t>投稿される情報の信憑性の担保</a:t>
            </a:r>
            <a:endParaRPr lang="en-US" altLang="ja-JP" dirty="0"/>
          </a:p>
          <a:p>
            <a:pPr lvl="1"/>
            <a:r>
              <a:rPr lang="ja-JP" altLang="en-US" dirty="0"/>
              <a:t>投稿者</a:t>
            </a:r>
            <a:r>
              <a:rPr lang="ja-JP" altLang="en-US" dirty="0" smtClean="0"/>
              <a:t>のモチベーション維持の仕掛け→安全性担保のバランス</a:t>
            </a:r>
            <a:endParaRPr lang="en-US" altLang="ja-JP" dirty="0" smtClean="0"/>
          </a:p>
          <a:p>
            <a:endParaRPr kumimoji="1" lang="ja-JP" altLang="en-US" dirty="0"/>
          </a:p>
        </p:txBody>
      </p:sp>
      <p:sp>
        <p:nvSpPr>
          <p:cNvPr id="4" name="スライド番号プレースホルダー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0B1702-1328-441D-B737-C2B94A2E6AF5}" type="slidenum">
              <a:rPr kumimoji="1" lang="en-US" altLang="ja-JP" sz="1400" b="0" i="0" u="none" strike="noStrike" kern="1200" cap="none" spc="0" normalizeH="0" baseline="0" noProof="0" smtClean="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spTree>
    <p:extLst>
      <p:ext uri="{BB962C8B-B14F-4D97-AF65-F5344CB8AC3E}">
        <p14:creationId xmlns:p14="http://schemas.microsoft.com/office/powerpoint/2010/main" val="1159495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災害</a:t>
            </a:r>
            <a:r>
              <a:rPr lang="ja-JP" altLang="en-US" dirty="0"/>
              <a:t>時</a:t>
            </a:r>
            <a:r>
              <a:rPr lang="ja-JP" altLang="en-US" dirty="0" smtClean="0"/>
              <a:t>における避難意識の欠如</a:t>
            </a:r>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smtClean="0"/>
              <a:t>災害大国日本では</a:t>
            </a:r>
            <a:r>
              <a:rPr kumimoji="1" lang="ja-JP" altLang="en-US" dirty="0" smtClean="0">
                <a:solidFill>
                  <a:srgbClr val="FF0000"/>
                </a:solidFill>
              </a:rPr>
              <a:t>逃げ遅れ</a:t>
            </a:r>
            <a:r>
              <a:rPr kumimoji="1" lang="ja-JP" altLang="en-US" dirty="0" smtClean="0"/>
              <a:t>による犠牲者が多い</a:t>
            </a:r>
            <a:endParaRPr kumimoji="1" lang="en-US" altLang="ja-JP" dirty="0" smtClean="0"/>
          </a:p>
          <a:p>
            <a:pPr lvl="1"/>
            <a:r>
              <a:rPr lang="ja-JP" altLang="en-US" dirty="0" smtClean="0"/>
              <a:t>発災地に居合わせた，</a:t>
            </a:r>
            <a:r>
              <a:rPr kumimoji="1" lang="ja-JP" altLang="en-US" dirty="0" smtClean="0"/>
              <a:t>身体的に不自由である</a:t>
            </a:r>
            <a:endParaRPr kumimoji="1" lang="en-US" altLang="ja-JP" dirty="0" smtClean="0"/>
          </a:p>
          <a:p>
            <a:pPr lvl="1"/>
            <a:r>
              <a:rPr lang="ja-JP" altLang="en-US" b="1" dirty="0" smtClean="0"/>
              <a:t>適切な避難行動をとらなかった</a:t>
            </a:r>
            <a:r>
              <a:rPr lang="en-US" altLang="ja-JP" dirty="0">
                <a:solidFill>
                  <a:srgbClr val="FF0000"/>
                </a:solidFill>
              </a:rPr>
              <a:t>【</a:t>
            </a:r>
            <a:r>
              <a:rPr lang="ja-JP" altLang="en-US" dirty="0" smtClean="0">
                <a:solidFill>
                  <a:srgbClr val="FF0000"/>
                </a:solidFill>
              </a:rPr>
              <a:t>本研究の対象</a:t>
            </a:r>
            <a:r>
              <a:rPr lang="en-US" altLang="ja-JP" dirty="0" smtClean="0">
                <a:solidFill>
                  <a:srgbClr val="FF0000"/>
                </a:solidFill>
              </a:rPr>
              <a:t>】</a:t>
            </a:r>
          </a:p>
          <a:p>
            <a:pPr lvl="1"/>
            <a:endParaRPr kumimoji="1" lang="en-US" altLang="ja-JP" dirty="0" smtClean="0">
              <a:solidFill>
                <a:srgbClr val="FF0000"/>
              </a:solidFill>
            </a:endParaRPr>
          </a:p>
          <a:p>
            <a:r>
              <a:rPr kumimoji="1" lang="ja-JP" altLang="en-US" dirty="0" smtClean="0"/>
              <a:t>避難行動を取らない人の心理*</a:t>
            </a:r>
            <a:endParaRPr kumimoji="1" lang="en-US" altLang="ja-JP" dirty="0" smtClean="0"/>
          </a:p>
          <a:p>
            <a:pPr lvl="1"/>
            <a:r>
              <a:rPr lang="ja-JP" altLang="en-US" dirty="0"/>
              <a:t>自分</a:t>
            </a:r>
            <a:r>
              <a:rPr lang="ja-JP" altLang="en-US" dirty="0" smtClean="0"/>
              <a:t>の</a:t>
            </a:r>
            <a:r>
              <a:rPr lang="ja-JP" altLang="en-US" dirty="0"/>
              <a:t>家</a:t>
            </a:r>
            <a:r>
              <a:rPr lang="ja-JP" altLang="en-US" dirty="0" smtClean="0"/>
              <a:t>は大丈夫，避難の必要性を感じない</a:t>
            </a:r>
            <a:endParaRPr lang="en-US" altLang="ja-JP" dirty="0" smtClean="0"/>
          </a:p>
          <a:p>
            <a:pPr marL="0" indent="0">
              <a:buNone/>
            </a:pPr>
            <a:r>
              <a:rPr kumimoji="1" lang="ja-JP" altLang="en-US" dirty="0" smtClean="0"/>
              <a:t>→災害時</a:t>
            </a:r>
            <a:r>
              <a:rPr lang="ja-JP" altLang="en-US" dirty="0" smtClean="0"/>
              <a:t>におけ</a:t>
            </a:r>
            <a:r>
              <a:rPr lang="ja-JP" altLang="en-US" dirty="0"/>
              <a:t>る</a:t>
            </a:r>
            <a:r>
              <a:rPr kumimoji="1" lang="ja-JP" altLang="en-US" dirty="0" smtClean="0"/>
              <a:t>避難意識の欠如</a:t>
            </a:r>
            <a:endParaRPr kumimoji="1" lang="en-US" altLang="ja-JP" dirty="0" smtClean="0"/>
          </a:p>
          <a:p>
            <a:pPr marL="0" indent="0">
              <a:buNone/>
            </a:pPr>
            <a:endParaRPr kumimoji="1" lang="en-US" altLang="ja-JP" dirty="0" smtClean="0"/>
          </a:p>
          <a:p>
            <a:r>
              <a:rPr lang="ja-JP" altLang="en-US" dirty="0" smtClean="0"/>
              <a:t>住民の避難意識が向上しない理由</a:t>
            </a:r>
            <a:endParaRPr lang="en-US" altLang="ja-JP" dirty="0" smtClean="0"/>
          </a:p>
          <a:p>
            <a:pPr marL="457200" lvl="1" indent="0">
              <a:buNone/>
            </a:pPr>
            <a:r>
              <a:rPr lang="en-US" altLang="ja-JP" dirty="0" smtClean="0"/>
              <a:t>P1</a:t>
            </a:r>
            <a:r>
              <a:rPr lang="ja-JP" altLang="en-US" dirty="0" smtClean="0"/>
              <a:t>：個々人に応じたミクロな災害</a:t>
            </a:r>
            <a:r>
              <a:rPr lang="ja-JP" altLang="en-US" dirty="0"/>
              <a:t>情報</a:t>
            </a:r>
            <a:r>
              <a:rPr lang="ja-JP" altLang="en-US" dirty="0" smtClean="0"/>
              <a:t>が配信されない</a:t>
            </a:r>
            <a:endParaRPr lang="en-US" altLang="ja-JP" dirty="0" smtClean="0"/>
          </a:p>
          <a:p>
            <a:pPr marL="457200" lvl="1" indent="0">
              <a:buNone/>
            </a:pPr>
            <a:r>
              <a:rPr kumimoji="1" lang="en-US" altLang="ja-JP" dirty="0" smtClean="0"/>
              <a:t>P2</a:t>
            </a:r>
            <a:r>
              <a:rPr kumimoji="1" lang="ja-JP" altLang="en-US" dirty="0" smtClean="0"/>
              <a:t>：災害情報を視覚的に，一元的に把握できない</a:t>
            </a:r>
            <a:endParaRPr kumimoji="1" lang="en-US" altLang="ja-JP" dirty="0" smtClean="0"/>
          </a:p>
          <a:p>
            <a:pPr marL="457200" lvl="1" indent="0">
              <a:buNone/>
            </a:pPr>
            <a:r>
              <a:rPr lang="en-US" altLang="ja-JP" dirty="0" smtClean="0"/>
              <a:t>P3</a:t>
            </a:r>
            <a:r>
              <a:rPr lang="ja-JP" altLang="en-US" dirty="0" smtClean="0"/>
              <a:t>：災害に対する当事者性が低い</a:t>
            </a:r>
            <a:endParaRPr lang="en-US" altLang="ja-JP" dirty="0" smtClean="0"/>
          </a:p>
          <a:p>
            <a:pPr marL="457200" lvl="1" indent="0">
              <a:buNone/>
            </a:pPr>
            <a:r>
              <a:rPr kumimoji="1" lang="en-US" altLang="ja-JP" dirty="0" smtClean="0"/>
              <a:t>P4</a:t>
            </a:r>
            <a:r>
              <a:rPr kumimoji="1" lang="ja-JP" altLang="en-US" dirty="0" smtClean="0"/>
              <a:t>：適切な避難経路を把握していない</a:t>
            </a:r>
            <a:endParaRPr kumimoji="1" lang="en-US" altLang="ja-JP" dirty="0" smtClean="0"/>
          </a:p>
        </p:txBody>
      </p:sp>
      <p:sp>
        <p:nvSpPr>
          <p:cNvPr id="2" name="スライド番号プレースホルダー 1"/>
          <p:cNvSpPr>
            <a:spLocks noGrp="1"/>
          </p:cNvSpPr>
          <p:nvPr>
            <p:ph type="sldNum" sz="quarter" idx="4294967295"/>
          </p:nvPr>
        </p:nvSpPr>
        <p:spPr/>
        <p:txBody>
          <a:bodyPr/>
          <a:lstStyle/>
          <a:p>
            <a:fld id="{8C32E621-3E49-4BFF-9986-0390C82DC323}" type="slidenum">
              <a:rPr kumimoji="1" lang="ja-JP" altLang="en-US" smtClean="0"/>
              <a:t>1</a:t>
            </a:fld>
            <a:endParaRPr kumimoji="1" lang="ja-JP" altLang="en-US"/>
          </a:p>
        </p:txBody>
      </p:sp>
      <p:pic>
        <p:nvPicPr>
          <p:cNvPr id="7" name="図 6"/>
          <p:cNvPicPr>
            <a:picLocks noChangeAspect="1"/>
          </p:cNvPicPr>
          <p:nvPr/>
        </p:nvPicPr>
        <p:blipFill>
          <a:blip r:embed="rId3"/>
          <a:stretch>
            <a:fillRect/>
          </a:stretch>
        </p:blipFill>
        <p:spPr>
          <a:xfrm>
            <a:off x="7554755" y="3261811"/>
            <a:ext cx="1537410" cy="1127949"/>
          </a:xfrm>
          <a:prstGeom prst="rect">
            <a:avLst/>
          </a:prstGeom>
        </p:spPr>
      </p:pic>
      <p:sp>
        <p:nvSpPr>
          <p:cNvPr id="8" name="テキスト ボックス 7"/>
          <p:cNvSpPr txBox="1"/>
          <p:nvPr/>
        </p:nvSpPr>
        <p:spPr>
          <a:xfrm>
            <a:off x="555685" y="6282011"/>
            <a:ext cx="6598281" cy="338554"/>
          </a:xfrm>
          <a:prstGeom prst="rect">
            <a:avLst/>
          </a:prstGeom>
          <a:noFill/>
        </p:spPr>
        <p:txBody>
          <a:bodyPr wrap="none" rtlCol="0">
            <a:spAutoFit/>
          </a:bodyPr>
          <a:lstStyle/>
          <a:p>
            <a:r>
              <a:rPr kumimoji="1" lang="ja-JP" altLang="en-US" sz="1600" dirty="0" smtClean="0">
                <a:latin typeface="+mj-lt"/>
              </a:rPr>
              <a:t>*</a:t>
            </a:r>
            <a:r>
              <a:rPr lang="ja-JP" altLang="en-US" sz="1600" dirty="0" smtClean="0">
                <a:latin typeface="+mj-lt"/>
              </a:rPr>
              <a:t>平成</a:t>
            </a:r>
            <a:r>
              <a:rPr lang="en-US" altLang="ja-JP" sz="1600" dirty="0" smtClean="0">
                <a:latin typeface="+mj-lt"/>
              </a:rPr>
              <a:t>30</a:t>
            </a:r>
            <a:r>
              <a:rPr lang="ja-JP" altLang="en-US" sz="1600" dirty="0" smtClean="0">
                <a:latin typeface="+mj-lt"/>
              </a:rPr>
              <a:t>年</a:t>
            </a:r>
            <a:r>
              <a:rPr lang="en-US" altLang="ja-JP" sz="1600" dirty="0" smtClean="0">
                <a:latin typeface="+mj-lt"/>
              </a:rPr>
              <a:t>7</a:t>
            </a:r>
            <a:r>
              <a:rPr lang="ja-JP" altLang="en-US" sz="1600" dirty="0" smtClean="0">
                <a:latin typeface="+mj-lt"/>
              </a:rPr>
              <a:t>月豪雨の避難意識と行動に関する調査　県立広島大学大学院</a:t>
            </a:r>
            <a:endParaRPr kumimoji="1" lang="ja-JP" altLang="en-US" sz="1600" dirty="0" smtClean="0">
              <a:latin typeface="+mj-lt"/>
            </a:endParaRPr>
          </a:p>
        </p:txBody>
      </p:sp>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5548" y="1169461"/>
            <a:ext cx="1941866" cy="1320469"/>
          </a:xfrm>
          <a:prstGeom prst="rect">
            <a:avLst/>
          </a:prstGeom>
        </p:spPr>
      </p:pic>
      <p:grpSp>
        <p:nvGrpSpPr>
          <p:cNvPr id="3" name="グループ化 2"/>
          <p:cNvGrpSpPr/>
          <p:nvPr/>
        </p:nvGrpSpPr>
        <p:grpSpPr>
          <a:xfrm>
            <a:off x="6753005" y="2821765"/>
            <a:ext cx="1235758" cy="1057094"/>
            <a:chOff x="7159177" y="4713281"/>
            <a:chExt cx="1369697" cy="1171668"/>
          </a:xfrm>
        </p:grpSpPr>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59177" y="4713281"/>
              <a:ext cx="1369697" cy="1171668"/>
            </a:xfrm>
            <a:prstGeom prst="rect">
              <a:avLst/>
            </a:prstGeom>
          </p:spPr>
        </p:pic>
        <p:sp>
          <p:nvSpPr>
            <p:cNvPr id="11" name="テキスト ボックス 10"/>
            <p:cNvSpPr txBox="1"/>
            <p:nvPr/>
          </p:nvSpPr>
          <p:spPr>
            <a:xfrm>
              <a:off x="7286108" y="4867443"/>
              <a:ext cx="1114375" cy="648156"/>
            </a:xfrm>
            <a:prstGeom prst="rect">
              <a:avLst/>
            </a:prstGeom>
            <a:noFill/>
          </p:spPr>
          <p:txBody>
            <a:bodyPr wrap="none" rtlCol="0">
              <a:spAutoFit/>
            </a:bodyPr>
            <a:lstStyle/>
            <a:p>
              <a:r>
                <a:rPr kumimoji="1" lang="ja-JP" altLang="en-US" sz="1600" dirty="0" smtClean="0">
                  <a:solidFill>
                    <a:srgbClr val="FF0000"/>
                  </a:solidFill>
                  <a:latin typeface="+mj-lt"/>
                </a:rPr>
                <a:t>避難指示</a:t>
              </a:r>
              <a:endParaRPr kumimoji="1" lang="en-US" altLang="ja-JP" sz="1600" dirty="0" smtClean="0">
                <a:solidFill>
                  <a:srgbClr val="FF0000"/>
                </a:solidFill>
                <a:latin typeface="+mj-lt"/>
              </a:endParaRPr>
            </a:p>
            <a:p>
              <a:r>
                <a:rPr lang="ja-JP" altLang="en-US" sz="1600" dirty="0" smtClean="0">
                  <a:solidFill>
                    <a:srgbClr val="FF0000"/>
                  </a:solidFill>
                  <a:latin typeface="+mj-lt"/>
                </a:rPr>
                <a:t>避難</a:t>
              </a:r>
              <a:r>
                <a:rPr lang="ja-JP" altLang="en-US" sz="1600" dirty="0">
                  <a:solidFill>
                    <a:srgbClr val="FF0000"/>
                  </a:solidFill>
                  <a:latin typeface="+mj-lt"/>
                </a:rPr>
                <a:t>勧告</a:t>
              </a:r>
              <a:endParaRPr kumimoji="1" lang="ja-JP" altLang="en-US" sz="1600" dirty="0" smtClean="0">
                <a:solidFill>
                  <a:srgbClr val="FF0000"/>
                </a:solidFill>
                <a:latin typeface="+mj-lt"/>
              </a:endParaRPr>
            </a:p>
          </p:txBody>
        </p:sp>
      </p:grpSp>
      <p:sp>
        <p:nvSpPr>
          <p:cNvPr id="6" name="テキスト ボックス 5"/>
          <p:cNvSpPr txBox="1"/>
          <p:nvPr/>
        </p:nvSpPr>
        <p:spPr>
          <a:xfrm>
            <a:off x="6997335" y="4681573"/>
            <a:ext cx="2464530" cy="1600438"/>
          </a:xfrm>
          <a:prstGeom prst="rect">
            <a:avLst/>
          </a:prstGeom>
          <a:noFill/>
        </p:spPr>
        <p:txBody>
          <a:bodyPr wrap="square" rtlCol="0">
            <a:spAutoFit/>
          </a:bodyPr>
          <a:lstStyle/>
          <a:p>
            <a:r>
              <a:rPr lang="ja-JP" altLang="en-US" sz="1400" dirty="0"/>
              <a:t>ミクロな災害情報：</a:t>
            </a:r>
            <a:endParaRPr lang="en-US" altLang="ja-JP" sz="1400" dirty="0"/>
          </a:p>
          <a:p>
            <a:r>
              <a:rPr lang="ja-JP" altLang="en-US" sz="1400" dirty="0"/>
              <a:t>メディア等で発表されない</a:t>
            </a:r>
            <a:endParaRPr lang="en-US" altLang="ja-JP" sz="1400" dirty="0"/>
          </a:p>
          <a:p>
            <a:r>
              <a:rPr lang="ja-JP" altLang="en-US" sz="1400" dirty="0"/>
              <a:t>局所的な災害情報</a:t>
            </a:r>
          </a:p>
          <a:p>
            <a:endParaRPr kumimoji="1" lang="en-US" altLang="ja-JP" sz="1400" dirty="0" smtClean="0">
              <a:latin typeface="+mj-lt"/>
            </a:endParaRPr>
          </a:p>
          <a:p>
            <a:r>
              <a:rPr kumimoji="1" lang="ja-JP" altLang="en-US" sz="1400" dirty="0" smtClean="0">
                <a:latin typeface="+mj-lt"/>
              </a:rPr>
              <a:t>マクロな災害情報：</a:t>
            </a:r>
            <a:endParaRPr kumimoji="1" lang="en-US" altLang="ja-JP" sz="1400" dirty="0" smtClean="0">
              <a:latin typeface="+mj-lt"/>
            </a:endParaRPr>
          </a:p>
          <a:p>
            <a:r>
              <a:rPr kumimoji="1" lang="ja-JP" altLang="en-US" sz="1400" dirty="0" smtClean="0">
                <a:latin typeface="+mj-lt"/>
              </a:rPr>
              <a:t>メディア等が発表する</a:t>
            </a:r>
            <a:r>
              <a:rPr kumimoji="1" lang="en-US" altLang="ja-JP" sz="1400" dirty="0" smtClean="0">
                <a:latin typeface="+mj-lt"/>
              </a:rPr>
              <a:t/>
            </a:r>
            <a:br>
              <a:rPr kumimoji="1" lang="en-US" altLang="ja-JP" sz="1400" dirty="0" smtClean="0">
                <a:latin typeface="+mj-lt"/>
              </a:rPr>
            </a:br>
            <a:r>
              <a:rPr kumimoji="1" lang="ja-JP" altLang="en-US" sz="1400" dirty="0" smtClean="0">
                <a:latin typeface="+mj-lt"/>
              </a:rPr>
              <a:t>大域的な災害情報</a:t>
            </a:r>
            <a:endParaRPr kumimoji="1" lang="en-US" altLang="ja-JP" sz="1400" dirty="0" smtClean="0">
              <a:latin typeface="+mj-lt"/>
            </a:endParaRPr>
          </a:p>
        </p:txBody>
      </p:sp>
      <p:sp>
        <p:nvSpPr>
          <p:cNvPr id="9" name="正方形/長方形 8"/>
          <p:cNvSpPr/>
          <p:nvPr/>
        </p:nvSpPr>
        <p:spPr>
          <a:xfrm>
            <a:off x="6997335" y="4681573"/>
            <a:ext cx="2032365" cy="16004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2108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グループ化 99"/>
          <p:cNvGrpSpPr/>
          <p:nvPr/>
        </p:nvGrpSpPr>
        <p:grpSpPr>
          <a:xfrm>
            <a:off x="3249361" y="5335414"/>
            <a:ext cx="2756084" cy="997782"/>
            <a:chOff x="2745474" y="5255750"/>
            <a:chExt cx="2756084" cy="997782"/>
          </a:xfrm>
        </p:grpSpPr>
        <p:cxnSp>
          <p:nvCxnSpPr>
            <p:cNvPr id="70" name="直線矢印コネクタ 69"/>
            <p:cNvCxnSpPr/>
            <p:nvPr/>
          </p:nvCxnSpPr>
          <p:spPr>
            <a:xfrm>
              <a:off x="2955621" y="6253532"/>
              <a:ext cx="2545937" cy="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flipH="1">
              <a:off x="2745474" y="5286630"/>
              <a:ext cx="282178" cy="592"/>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flipH="1">
              <a:off x="2994741" y="5255750"/>
              <a:ext cx="3610" cy="986516"/>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lang="ja-JP" altLang="en-US" dirty="0" smtClean="0"/>
              <a:t>目的とアプローチ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目的</a:t>
            </a:r>
            <a:r>
              <a:rPr lang="ja-JP" altLang="en-US" dirty="0"/>
              <a:t>：</a:t>
            </a:r>
            <a:r>
              <a:rPr lang="ja-JP" altLang="en-US" dirty="0" smtClean="0"/>
              <a:t>住民の避難意識を向上させ，適切な避難行動を促す</a:t>
            </a:r>
            <a:endParaRPr kumimoji="1" lang="en-US" altLang="ja-JP" dirty="0" smtClean="0"/>
          </a:p>
          <a:p>
            <a:r>
              <a:rPr lang="ja-JP" altLang="en-US" dirty="0" smtClean="0"/>
              <a:t>アプローチ</a:t>
            </a:r>
            <a:r>
              <a:rPr lang="ja-JP" altLang="en-US" dirty="0"/>
              <a:t>：</a:t>
            </a:r>
            <a:r>
              <a:rPr kumimoji="1" lang="en-US" altLang="ja-JP" dirty="0" smtClean="0"/>
              <a:t>CANDLE(Crowd Assisted Navigation for Disaster Localization and Evacuation)</a:t>
            </a:r>
            <a:r>
              <a:rPr kumimoji="1" lang="ja-JP" altLang="en-US" dirty="0" smtClean="0"/>
              <a:t>の提案・開発</a:t>
            </a:r>
            <a:endParaRPr kumimoji="1" lang="en-US" altLang="ja-JP" dirty="0" smtClean="0"/>
          </a:p>
          <a:p>
            <a:pPr marL="457200" lvl="1" indent="0">
              <a:buNone/>
            </a:pPr>
            <a:r>
              <a:rPr lang="en-US" altLang="ja-JP" dirty="0" smtClean="0"/>
              <a:t>A1</a:t>
            </a:r>
            <a:r>
              <a:rPr lang="ja-JP" altLang="en-US" dirty="0" smtClean="0"/>
              <a:t>：群衆が発見した災害状況を撮影し，</a:t>
            </a:r>
            <a:r>
              <a:rPr lang="ja-JP" altLang="en-US" dirty="0" smtClean="0">
                <a:solidFill>
                  <a:srgbClr val="FF0000"/>
                </a:solidFill>
              </a:rPr>
              <a:t>ミクロな災害情報</a:t>
            </a:r>
            <a:r>
              <a:rPr lang="ja-JP" altLang="en-US" dirty="0" smtClean="0"/>
              <a:t>として投稿</a:t>
            </a:r>
            <a:endParaRPr kumimoji="1" lang="en-US" altLang="ja-JP" dirty="0" smtClean="0"/>
          </a:p>
          <a:p>
            <a:pPr marL="457200" lvl="1" indent="0">
              <a:buNone/>
            </a:pPr>
            <a:r>
              <a:rPr lang="en-US" altLang="ja-JP" dirty="0" smtClean="0"/>
              <a:t>A2</a:t>
            </a:r>
            <a:r>
              <a:rPr lang="ja-JP" altLang="en-US" dirty="0" smtClean="0"/>
              <a:t>：従来のマクロな災害情報とともに，</a:t>
            </a:r>
            <a:r>
              <a:rPr lang="ja-JP" altLang="en-US" dirty="0" smtClean="0">
                <a:solidFill>
                  <a:srgbClr val="FF0000"/>
                </a:solidFill>
              </a:rPr>
              <a:t>クラウドの地</a:t>
            </a:r>
            <a:r>
              <a:rPr lang="ja-JP" altLang="en-US" dirty="0">
                <a:solidFill>
                  <a:srgbClr val="FF0000"/>
                </a:solidFill>
              </a:rPr>
              <a:t>図上</a:t>
            </a:r>
            <a:r>
              <a:rPr lang="ja-JP" altLang="en-US" dirty="0" smtClean="0">
                <a:solidFill>
                  <a:srgbClr val="FF0000"/>
                </a:solidFill>
              </a:rPr>
              <a:t>に可視化・共有</a:t>
            </a:r>
            <a:endParaRPr lang="en-US" altLang="ja-JP" dirty="0" smtClean="0">
              <a:solidFill>
                <a:srgbClr val="FF0000"/>
              </a:solidFill>
            </a:endParaRPr>
          </a:p>
          <a:p>
            <a:pPr marL="457200" lvl="1" indent="0">
              <a:buNone/>
            </a:pPr>
            <a:r>
              <a:rPr lang="en-US" altLang="ja-JP" dirty="0" smtClean="0"/>
              <a:t>A3</a:t>
            </a:r>
            <a:r>
              <a:rPr lang="ja-JP" altLang="en-US" dirty="0" smtClean="0"/>
              <a:t>：ミクロ・マクロな情報を統合し，</a:t>
            </a:r>
            <a:r>
              <a:rPr lang="ja-JP" altLang="en-US" dirty="0" smtClean="0">
                <a:solidFill>
                  <a:srgbClr val="FF0000"/>
                </a:solidFill>
              </a:rPr>
              <a:t>適切な避難行動を提案</a:t>
            </a:r>
            <a:endParaRPr lang="en-US" altLang="ja-JP" dirty="0" smtClean="0">
              <a:solidFill>
                <a:srgbClr val="FF0000"/>
              </a:solidFill>
            </a:endParaRPr>
          </a:p>
          <a:p>
            <a:pPr marL="457200" lvl="1" indent="0">
              <a:buNone/>
            </a:pPr>
            <a:r>
              <a:rPr lang="en-US" altLang="ja-JP" dirty="0" smtClean="0"/>
              <a:t>A4</a:t>
            </a:r>
            <a:r>
              <a:rPr lang="ja-JP" altLang="en-US" dirty="0" smtClean="0"/>
              <a:t>：ユーザを近隣の</a:t>
            </a:r>
            <a:r>
              <a:rPr lang="ja-JP" altLang="en-US" dirty="0" smtClean="0">
                <a:solidFill>
                  <a:srgbClr val="FF0000"/>
                </a:solidFill>
              </a:rPr>
              <a:t>避難場所へナビゲート</a:t>
            </a:r>
            <a:endParaRPr lang="en-US" altLang="ja-JP" dirty="0" smtClean="0">
              <a:solidFill>
                <a:srgbClr val="FF0000"/>
              </a:solidFill>
            </a:endParaRPr>
          </a:p>
        </p:txBody>
      </p:sp>
      <p:sp>
        <p:nvSpPr>
          <p:cNvPr id="4" name="スライド番号プレースホルダー 3"/>
          <p:cNvSpPr>
            <a:spLocks noGrp="1"/>
          </p:cNvSpPr>
          <p:nvPr>
            <p:ph type="sldNum" sz="quarter" idx="4294967295"/>
          </p:nvPr>
        </p:nvSpPr>
        <p:spPr/>
        <p:txBody>
          <a:bodyPr/>
          <a:lstStyle/>
          <a:p>
            <a:fld id="{8C32E621-3E49-4BFF-9986-0390C82DC323}" type="slidenum">
              <a:rPr kumimoji="1" lang="ja-JP" altLang="en-US" smtClean="0"/>
              <a:t>2</a:t>
            </a:fld>
            <a:endParaRPr kumimoji="1" lang="ja-JP" altLang="en-US"/>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9535" y="4125081"/>
            <a:ext cx="1266732" cy="2247552"/>
          </a:xfrm>
          <a:prstGeom prst="rect">
            <a:avLst/>
          </a:prstGeom>
        </p:spPr>
      </p:pic>
      <p:pic>
        <p:nvPicPr>
          <p:cNvPr id="11" name="図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9470" y="4106978"/>
            <a:ext cx="1214726" cy="983928"/>
          </a:xfrm>
          <a:prstGeom prst="rect">
            <a:avLst/>
          </a:prstGeom>
        </p:spPr>
      </p:pic>
      <p:sp>
        <p:nvSpPr>
          <p:cNvPr id="17" name="右矢印 16"/>
          <p:cNvSpPr/>
          <p:nvPr/>
        </p:nvSpPr>
        <p:spPr>
          <a:xfrm rot="10800000">
            <a:off x="5353891" y="5368472"/>
            <a:ext cx="166224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rot="10800000">
            <a:off x="2193697" y="4637368"/>
            <a:ext cx="152384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11050" y="5061912"/>
            <a:ext cx="529529" cy="797081"/>
          </a:xfrm>
          <a:prstGeom prst="rect">
            <a:avLst/>
          </a:prstGeom>
        </p:spPr>
      </p:pic>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3410" y="4766094"/>
            <a:ext cx="409632" cy="550873"/>
          </a:xfrm>
          <a:prstGeom prst="rect">
            <a:avLst/>
          </a:prstGeom>
        </p:spPr>
      </p:pic>
      <p:pic>
        <p:nvPicPr>
          <p:cNvPr id="15" name="図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64896" y="5248857"/>
            <a:ext cx="387709" cy="314044"/>
          </a:xfrm>
          <a:prstGeom prst="rect">
            <a:avLst/>
          </a:prstGeom>
        </p:spPr>
      </p:pic>
      <p:pic>
        <p:nvPicPr>
          <p:cNvPr id="19" name="図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12256" y="4668041"/>
            <a:ext cx="761096" cy="1428921"/>
          </a:xfrm>
          <a:prstGeom prst="rect">
            <a:avLst/>
          </a:prstGeom>
        </p:spPr>
      </p:pic>
      <p:grpSp>
        <p:nvGrpSpPr>
          <p:cNvPr id="27" name="グループ化 26"/>
          <p:cNvGrpSpPr/>
          <p:nvPr/>
        </p:nvGrpSpPr>
        <p:grpSpPr>
          <a:xfrm>
            <a:off x="707287" y="3981516"/>
            <a:ext cx="1392760" cy="1245902"/>
            <a:chOff x="509017" y="3271572"/>
            <a:chExt cx="2615845" cy="2156240"/>
          </a:xfrm>
        </p:grpSpPr>
        <p:grpSp>
          <p:nvGrpSpPr>
            <p:cNvPr id="28" name="グループ化 27"/>
            <p:cNvGrpSpPr/>
            <p:nvPr/>
          </p:nvGrpSpPr>
          <p:grpSpPr>
            <a:xfrm>
              <a:off x="509017" y="3271572"/>
              <a:ext cx="2615845" cy="2156240"/>
              <a:chOff x="509017" y="3271572"/>
              <a:chExt cx="2615845" cy="2156240"/>
            </a:xfrm>
          </p:grpSpPr>
          <p:grpSp>
            <p:nvGrpSpPr>
              <p:cNvPr id="30" name="グループ化 29"/>
              <p:cNvGrpSpPr/>
              <p:nvPr/>
            </p:nvGrpSpPr>
            <p:grpSpPr>
              <a:xfrm>
                <a:off x="509017" y="3271572"/>
                <a:ext cx="2615845" cy="2156240"/>
                <a:chOff x="451914" y="4013734"/>
                <a:chExt cx="3288665" cy="2233062"/>
              </a:xfrm>
            </p:grpSpPr>
            <p:sp>
              <p:nvSpPr>
                <p:cNvPr id="33" name="フリーフォーム 32"/>
                <p:cNvSpPr/>
                <p:nvPr/>
              </p:nvSpPr>
              <p:spPr>
                <a:xfrm>
                  <a:off x="654518" y="4013735"/>
                  <a:ext cx="1482290" cy="2233061"/>
                </a:xfrm>
                <a:custGeom>
                  <a:avLst/>
                  <a:gdLst>
                    <a:gd name="connsiteX0" fmla="*/ 1443789 w 1482290"/>
                    <a:gd name="connsiteY0" fmla="*/ 0 h 2233061"/>
                    <a:gd name="connsiteX1" fmla="*/ 1482290 w 1482290"/>
                    <a:gd name="connsiteY1" fmla="*/ 2233061 h 2233061"/>
                    <a:gd name="connsiteX2" fmla="*/ 0 w 1482290"/>
                    <a:gd name="connsiteY2" fmla="*/ 2233061 h 2233061"/>
                    <a:gd name="connsiteX3" fmla="*/ 0 w 1482290"/>
                    <a:gd name="connsiteY3" fmla="*/ 587141 h 2233061"/>
                    <a:gd name="connsiteX4" fmla="*/ 1443789 w 1482290"/>
                    <a:gd name="connsiteY4" fmla="*/ 0 h 2233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290" h="2233061">
                      <a:moveTo>
                        <a:pt x="1443789" y="0"/>
                      </a:moveTo>
                      <a:lnTo>
                        <a:pt x="1482290" y="2233061"/>
                      </a:lnTo>
                      <a:lnTo>
                        <a:pt x="0" y="2233061"/>
                      </a:lnTo>
                      <a:lnTo>
                        <a:pt x="0" y="587141"/>
                      </a:lnTo>
                      <a:lnTo>
                        <a:pt x="1443789" y="0"/>
                      </a:lnTo>
                      <a:close/>
                    </a:path>
                  </a:pathLst>
                </a:custGeom>
                <a:solidFill>
                  <a:srgbClr val="F1EBC9"/>
                </a:solidFill>
                <a:ln>
                  <a:solidFill>
                    <a:srgbClr val="F1EB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4" name="フリーフォーム 33"/>
                <p:cNvSpPr/>
                <p:nvPr/>
              </p:nvSpPr>
              <p:spPr>
                <a:xfrm flipH="1">
                  <a:off x="2055382" y="4013734"/>
                  <a:ext cx="1482290" cy="2233061"/>
                </a:xfrm>
                <a:custGeom>
                  <a:avLst/>
                  <a:gdLst>
                    <a:gd name="connsiteX0" fmla="*/ 1443789 w 1482290"/>
                    <a:gd name="connsiteY0" fmla="*/ 0 h 2233061"/>
                    <a:gd name="connsiteX1" fmla="*/ 1482290 w 1482290"/>
                    <a:gd name="connsiteY1" fmla="*/ 2233061 h 2233061"/>
                    <a:gd name="connsiteX2" fmla="*/ 0 w 1482290"/>
                    <a:gd name="connsiteY2" fmla="*/ 2233061 h 2233061"/>
                    <a:gd name="connsiteX3" fmla="*/ 0 w 1482290"/>
                    <a:gd name="connsiteY3" fmla="*/ 587141 h 2233061"/>
                    <a:gd name="connsiteX4" fmla="*/ 1443789 w 1482290"/>
                    <a:gd name="connsiteY4" fmla="*/ 0 h 2233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290" h="2233061">
                      <a:moveTo>
                        <a:pt x="1443789" y="0"/>
                      </a:moveTo>
                      <a:lnTo>
                        <a:pt x="1482290" y="2233061"/>
                      </a:lnTo>
                      <a:lnTo>
                        <a:pt x="0" y="2233061"/>
                      </a:lnTo>
                      <a:lnTo>
                        <a:pt x="0" y="587141"/>
                      </a:lnTo>
                      <a:lnTo>
                        <a:pt x="1443789" y="0"/>
                      </a:lnTo>
                      <a:close/>
                    </a:path>
                  </a:pathLst>
                </a:custGeom>
                <a:solidFill>
                  <a:srgbClr val="F1EBC9"/>
                </a:solidFill>
                <a:ln>
                  <a:solidFill>
                    <a:srgbClr val="F1EB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5" name="正方形/長方形 34"/>
                <p:cNvSpPr/>
                <p:nvPr/>
              </p:nvSpPr>
              <p:spPr>
                <a:xfrm rot="4080000">
                  <a:off x="1243914" y="3411386"/>
                  <a:ext cx="144000" cy="1728000"/>
                </a:xfrm>
                <a:prstGeom prst="rect">
                  <a:avLst/>
                </a:prstGeom>
                <a:solidFill>
                  <a:srgbClr val="92D050"/>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6" name="正方形/長方形 35"/>
                <p:cNvSpPr/>
                <p:nvPr/>
              </p:nvSpPr>
              <p:spPr>
                <a:xfrm rot="17520000">
                  <a:off x="2804579" y="3411386"/>
                  <a:ext cx="144000" cy="1728000"/>
                </a:xfrm>
                <a:prstGeom prst="rect">
                  <a:avLst/>
                </a:prstGeom>
                <a:solidFill>
                  <a:srgbClr val="92D050"/>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sp>
            <p:nvSpPr>
              <p:cNvPr id="31" name="正方形/長方形 30"/>
              <p:cNvSpPr/>
              <p:nvPr/>
            </p:nvSpPr>
            <p:spPr>
              <a:xfrm>
                <a:off x="898887" y="4115036"/>
                <a:ext cx="784524" cy="124482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32" name="Picture 6" descr="ãäººæ®å½± ã¢ã¤ã³ã³ãã®ç»åæ¤ç´¢çµæ"/>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41484" y="4310378"/>
                <a:ext cx="1104723" cy="1049487"/>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楕円 28"/>
            <p:cNvSpPr/>
            <p:nvPr/>
          </p:nvSpPr>
          <p:spPr>
            <a:xfrm>
              <a:off x="1456826" y="4713348"/>
              <a:ext cx="101600" cy="112653"/>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46" name="グループ化 45"/>
          <p:cNvGrpSpPr/>
          <p:nvPr/>
        </p:nvGrpSpPr>
        <p:grpSpPr>
          <a:xfrm>
            <a:off x="718882" y="5294865"/>
            <a:ext cx="1392759" cy="1245902"/>
            <a:chOff x="718882" y="5294865"/>
            <a:chExt cx="1392759" cy="1245902"/>
          </a:xfrm>
        </p:grpSpPr>
        <p:grpSp>
          <p:nvGrpSpPr>
            <p:cNvPr id="21" name="グループ化 20"/>
            <p:cNvGrpSpPr/>
            <p:nvPr/>
          </p:nvGrpSpPr>
          <p:grpSpPr>
            <a:xfrm>
              <a:off x="718882" y="5294865"/>
              <a:ext cx="1392759" cy="1245902"/>
              <a:chOff x="451914" y="4013734"/>
              <a:chExt cx="3288665" cy="2233062"/>
            </a:xfrm>
          </p:grpSpPr>
          <p:sp>
            <p:nvSpPr>
              <p:cNvPr id="23" name="フリーフォーム 22"/>
              <p:cNvSpPr/>
              <p:nvPr/>
            </p:nvSpPr>
            <p:spPr>
              <a:xfrm>
                <a:off x="654518" y="4013735"/>
                <a:ext cx="1482290" cy="2233061"/>
              </a:xfrm>
              <a:custGeom>
                <a:avLst/>
                <a:gdLst>
                  <a:gd name="connsiteX0" fmla="*/ 1443789 w 1482290"/>
                  <a:gd name="connsiteY0" fmla="*/ 0 h 2233061"/>
                  <a:gd name="connsiteX1" fmla="*/ 1482290 w 1482290"/>
                  <a:gd name="connsiteY1" fmla="*/ 2233061 h 2233061"/>
                  <a:gd name="connsiteX2" fmla="*/ 0 w 1482290"/>
                  <a:gd name="connsiteY2" fmla="*/ 2233061 h 2233061"/>
                  <a:gd name="connsiteX3" fmla="*/ 0 w 1482290"/>
                  <a:gd name="connsiteY3" fmla="*/ 587141 h 2233061"/>
                  <a:gd name="connsiteX4" fmla="*/ 1443789 w 1482290"/>
                  <a:gd name="connsiteY4" fmla="*/ 0 h 2233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290" h="2233061">
                    <a:moveTo>
                      <a:pt x="1443789" y="0"/>
                    </a:moveTo>
                    <a:lnTo>
                      <a:pt x="1482290" y="2233061"/>
                    </a:lnTo>
                    <a:lnTo>
                      <a:pt x="0" y="2233061"/>
                    </a:lnTo>
                    <a:lnTo>
                      <a:pt x="0" y="587141"/>
                    </a:lnTo>
                    <a:lnTo>
                      <a:pt x="1443789" y="0"/>
                    </a:lnTo>
                    <a:close/>
                  </a:path>
                </a:pathLst>
              </a:custGeom>
              <a:solidFill>
                <a:srgbClr val="F1EBC9"/>
              </a:solidFill>
              <a:ln>
                <a:solidFill>
                  <a:srgbClr val="F1EB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4" name="フリーフォーム 23"/>
              <p:cNvSpPr/>
              <p:nvPr/>
            </p:nvSpPr>
            <p:spPr>
              <a:xfrm flipH="1">
                <a:off x="2055382" y="4013734"/>
                <a:ext cx="1482290" cy="2233061"/>
              </a:xfrm>
              <a:custGeom>
                <a:avLst/>
                <a:gdLst>
                  <a:gd name="connsiteX0" fmla="*/ 1443789 w 1482290"/>
                  <a:gd name="connsiteY0" fmla="*/ 0 h 2233061"/>
                  <a:gd name="connsiteX1" fmla="*/ 1482290 w 1482290"/>
                  <a:gd name="connsiteY1" fmla="*/ 2233061 h 2233061"/>
                  <a:gd name="connsiteX2" fmla="*/ 0 w 1482290"/>
                  <a:gd name="connsiteY2" fmla="*/ 2233061 h 2233061"/>
                  <a:gd name="connsiteX3" fmla="*/ 0 w 1482290"/>
                  <a:gd name="connsiteY3" fmla="*/ 587141 h 2233061"/>
                  <a:gd name="connsiteX4" fmla="*/ 1443789 w 1482290"/>
                  <a:gd name="connsiteY4" fmla="*/ 0 h 2233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290" h="2233061">
                    <a:moveTo>
                      <a:pt x="1443789" y="0"/>
                    </a:moveTo>
                    <a:lnTo>
                      <a:pt x="1482290" y="2233061"/>
                    </a:lnTo>
                    <a:lnTo>
                      <a:pt x="0" y="2233061"/>
                    </a:lnTo>
                    <a:lnTo>
                      <a:pt x="0" y="587141"/>
                    </a:lnTo>
                    <a:lnTo>
                      <a:pt x="1443789" y="0"/>
                    </a:lnTo>
                    <a:close/>
                  </a:path>
                </a:pathLst>
              </a:custGeom>
              <a:solidFill>
                <a:srgbClr val="F1EBC9"/>
              </a:solidFill>
              <a:ln>
                <a:solidFill>
                  <a:srgbClr val="F1EB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5" name="正方形/長方形 24"/>
              <p:cNvSpPr/>
              <p:nvPr/>
            </p:nvSpPr>
            <p:spPr>
              <a:xfrm rot="4080000">
                <a:off x="1243914" y="3411386"/>
                <a:ext cx="144000" cy="1728000"/>
              </a:xfrm>
              <a:prstGeom prst="rect">
                <a:avLst/>
              </a:prstGeom>
              <a:solidFill>
                <a:srgbClr val="E34B4B"/>
              </a:solidFill>
              <a:ln w="19050">
                <a:solidFill>
                  <a:srgbClr val="E34B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6" name="正方形/長方形 25"/>
              <p:cNvSpPr/>
              <p:nvPr/>
            </p:nvSpPr>
            <p:spPr>
              <a:xfrm rot="17520000">
                <a:off x="2804579" y="3411386"/>
                <a:ext cx="144000" cy="1728000"/>
              </a:xfrm>
              <a:prstGeom prst="rect">
                <a:avLst/>
              </a:prstGeom>
              <a:solidFill>
                <a:srgbClr val="E34B4B"/>
              </a:solidFill>
              <a:ln w="19050">
                <a:solidFill>
                  <a:srgbClr val="E34B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sp>
          <p:nvSpPr>
            <p:cNvPr id="22" name="正方形/長方形 21"/>
            <p:cNvSpPr/>
            <p:nvPr/>
          </p:nvSpPr>
          <p:spPr>
            <a:xfrm>
              <a:off x="926461" y="5782230"/>
              <a:ext cx="417706" cy="719278"/>
            </a:xfrm>
            <a:prstGeom prst="rect">
              <a:avLst/>
            </a:prstGeom>
            <a:solidFill>
              <a:srgbClr val="E34B4B"/>
            </a:solidFill>
            <a:ln>
              <a:solidFill>
                <a:srgbClr val="E34B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8" name="楕円 37"/>
            <p:cNvSpPr/>
            <p:nvPr/>
          </p:nvSpPr>
          <p:spPr>
            <a:xfrm>
              <a:off x="1211930" y="6127040"/>
              <a:ext cx="54095" cy="65092"/>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sp>
        <p:nvSpPr>
          <p:cNvPr id="39" name="右矢印 38"/>
          <p:cNvSpPr/>
          <p:nvPr/>
        </p:nvSpPr>
        <p:spPr>
          <a:xfrm rot="10800000">
            <a:off x="2193696" y="5769102"/>
            <a:ext cx="152384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39273" y="5106333"/>
            <a:ext cx="228537" cy="228537"/>
          </a:xfrm>
          <a:prstGeom prst="rect">
            <a:avLst/>
          </a:prstGeom>
        </p:spPr>
      </p:pic>
      <p:sp>
        <p:nvSpPr>
          <p:cNvPr id="8" name="円形吹き出し 7"/>
          <p:cNvSpPr/>
          <p:nvPr/>
        </p:nvSpPr>
        <p:spPr>
          <a:xfrm>
            <a:off x="5595599" y="4669332"/>
            <a:ext cx="1410809" cy="1050272"/>
          </a:xfrm>
          <a:prstGeom prst="wedgeEllipseCallout">
            <a:avLst>
              <a:gd name="adj1" fmla="val -107653"/>
              <a:gd name="adj2" fmla="val 5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図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823912" y="4874405"/>
            <a:ext cx="935637" cy="757866"/>
          </a:xfrm>
          <a:prstGeom prst="rect">
            <a:avLst/>
          </a:prstGeom>
        </p:spPr>
      </p:pic>
      <p:pic>
        <p:nvPicPr>
          <p:cNvPr id="9" name="図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159177" y="4713281"/>
            <a:ext cx="1369697" cy="1171668"/>
          </a:xfrm>
          <a:prstGeom prst="rect">
            <a:avLst/>
          </a:prstGeom>
        </p:spPr>
      </p:pic>
      <p:sp>
        <p:nvSpPr>
          <p:cNvPr id="13" name="テキスト ボックス 12"/>
          <p:cNvSpPr txBox="1"/>
          <p:nvPr/>
        </p:nvSpPr>
        <p:spPr>
          <a:xfrm>
            <a:off x="7286108" y="4867443"/>
            <a:ext cx="1107996" cy="646331"/>
          </a:xfrm>
          <a:prstGeom prst="rect">
            <a:avLst/>
          </a:prstGeom>
          <a:noFill/>
        </p:spPr>
        <p:txBody>
          <a:bodyPr wrap="none" rtlCol="0">
            <a:spAutoFit/>
          </a:bodyPr>
          <a:lstStyle/>
          <a:p>
            <a:r>
              <a:rPr kumimoji="1" lang="ja-JP" altLang="en-US" dirty="0" smtClean="0">
                <a:solidFill>
                  <a:srgbClr val="FF0000"/>
                </a:solidFill>
                <a:latin typeface="+mj-lt"/>
              </a:rPr>
              <a:t>避難指示</a:t>
            </a:r>
            <a:endParaRPr kumimoji="1" lang="en-US" altLang="ja-JP" dirty="0" smtClean="0">
              <a:solidFill>
                <a:srgbClr val="FF0000"/>
              </a:solidFill>
              <a:latin typeface="+mj-lt"/>
            </a:endParaRPr>
          </a:p>
          <a:p>
            <a:r>
              <a:rPr lang="ja-JP" altLang="en-US" dirty="0" smtClean="0">
                <a:solidFill>
                  <a:srgbClr val="FF0000"/>
                </a:solidFill>
                <a:latin typeface="+mj-lt"/>
              </a:rPr>
              <a:t>避難</a:t>
            </a:r>
            <a:r>
              <a:rPr lang="ja-JP" altLang="en-US" dirty="0">
                <a:solidFill>
                  <a:srgbClr val="FF0000"/>
                </a:solidFill>
                <a:latin typeface="+mj-lt"/>
              </a:rPr>
              <a:t>勧告</a:t>
            </a:r>
            <a:endParaRPr kumimoji="1" lang="ja-JP" altLang="en-US" dirty="0" smtClean="0">
              <a:solidFill>
                <a:srgbClr val="FF0000"/>
              </a:solidFill>
              <a:latin typeface="+mj-lt"/>
            </a:endParaRPr>
          </a:p>
        </p:txBody>
      </p:sp>
      <p:sp>
        <p:nvSpPr>
          <p:cNvPr id="43" name="右矢印 42"/>
          <p:cNvSpPr/>
          <p:nvPr/>
        </p:nvSpPr>
        <p:spPr>
          <a:xfrm rot="10800000">
            <a:off x="5344256" y="5015421"/>
            <a:ext cx="166224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形吹き出し 43"/>
          <p:cNvSpPr/>
          <p:nvPr/>
        </p:nvSpPr>
        <p:spPr>
          <a:xfrm>
            <a:off x="322415" y="4137344"/>
            <a:ext cx="1526940" cy="455602"/>
          </a:xfrm>
          <a:prstGeom prst="wedgeEllipseCallout">
            <a:avLst>
              <a:gd name="adj1" fmla="val 34677"/>
              <a:gd name="adj2" fmla="val 59832"/>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00" b="0" i="0" u="none" strike="noStrike" kern="1200" cap="none" spc="0" normalizeH="0" baseline="0" noProof="0" dirty="0" smtClean="0">
                <a:ln>
                  <a:noFill/>
                </a:ln>
                <a:solidFill>
                  <a:srgbClr val="000000"/>
                </a:solidFill>
                <a:effectLst/>
                <a:uLnTx/>
                <a:uFillTx/>
                <a:latin typeface="Arial"/>
                <a:ea typeface="ＭＳ Ｐゴシック"/>
                <a:cs typeface="+mn-cs"/>
              </a:rPr>
              <a:t>家にいる方が</a:t>
            </a:r>
            <a:r>
              <a:rPr kumimoji="1" lang="en-US" altLang="ja-JP" sz="1000" b="0" i="0" u="none" strike="noStrike" kern="1200" cap="none" spc="0" normalizeH="0" baseline="0" noProof="0" dirty="0" smtClean="0">
                <a:ln>
                  <a:noFill/>
                </a:ln>
                <a:solidFill>
                  <a:srgbClr val="000000"/>
                </a:solidFill>
                <a:effectLst/>
                <a:uLnTx/>
                <a:uFillTx/>
                <a:latin typeface="Arial"/>
                <a:ea typeface="ＭＳ Ｐゴシック"/>
                <a:cs typeface="+mn-cs"/>
              </a:rPr>
              <a:t/>
            </a:r>
            <a:br>
              <a:rPr kumimoji="1" lang="en-US" altLang="ja-JP" sz="1000" b="0" i="0" u="none" strike="noStrike" kern="1200" cap="none" spc="0" normalizeH="0" baseline="0" noProof="0" dirty="0" smtClean="0">
                <a:ln>
                  <a:noFill/>
                </a:ln>
                <a:solidFill>
                  <a:srgbClr val="000000"/>
                </a:solidFill>
                <a:effectLst/>
                <a:uLnTx/>
                <a:uFillTx/>
                <a:latin typeface="Arial"/>
                <a:ea typeface="ＭＳ Ｐゴシック"/>
                <a:cs typeface="+mn-cs"/>
              </a:rPr>
            </a:br>
            <a:r>
              <a:rPr kumimoji="1" lang="ja-JP" altLang="en-US" sz="1000" b="0" i="0" u="none" strike="noStrike" kern="1200" cap="none" spc="0" normalizeH="0" baseline="0" noProof="0" dirty="0" smtClean="0">
                <a:ln>
                  <a:noFill/>
                </a:ln>
                <a:solidFill>
                  <a:srgbClr val="000000"/>
                </a:solidFill>
                <a:effectLst/>
                <a:uLnTx/>
                <a:uFillTx/>
                <a:latin typeface="Arial"/>
                <a:ea typeface="ＭＳ Ｐゴシック"/>
                <a:cs typeface="+mn-cs"/>
              </a:rPr>
              <a:t>いいらしい</a:t>
            </a:r>
            <a:endParaRPr kumimoji="1" lang="ja-JP" altLang="en-US" sz="1000" b="0" i="0" u="none" strike="noStrike" kern="1200" cap="none" spc="0" normalizeH="0" baseline="0" noProof="0" dirty="0">
              <a:ln>
                <a:noFill/>
              </a:ln>
              <a:solidFill>
                <a:srgbClr val="000000"/>
              </a:solidFill>
              <a:effectLst/>
              <a:uLnTx/>
              <a:uFillTx/>
              <a:latin typeface="Arial"/>
              <a:ea typeface="ＭＳ Ｐゴシック"/>
              <a:cs typeface="+mn-cs"/>
            </a:endParaRPr>
          </a:p>
        </p:txBody>
      </p:sp>
      <p:sp>
        <p:nvSpPr>
          <p:cNvPr id="45" name="円形吹き出し 44"/>
          <p:cNvSpPr/>
          <p:nvPr/>
        </p:nvSpPr>
        <p:spPr>
          <a:xfrm>
            <a:off x="221295" y="5356871"/>
            <a:ext cx="1655261" cy="530579"/>
          </a:xfrm>
          <a:prstGeom prst="wedgeEllipseCallout">
            <a:avLst>
              <a:gd name="adj1" fmla="val 34677"/>
              <a:gd name="adj2" fmla="val 59832"/>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00" b="0" i="0" u="none" strike="noStrike" kern="1200" cap="none" spc="0" normalizeH="0" baseline="0" noProof="0" dirty="0" smtClean="0">
                <a:ln>
                  <a:noFill/>
                </a:ln>
                <a:solidFill>
                  <a:srgbClr val="000000"/>
                </a:solidFill>
                <a:effectLst/>
                <a:uLnTx/>
                <a:uFillTx/>
                <a:latin typeface="Arial"/>
                <a:ea typeface="ＭＳ Ｐゴシック"/>
                <a:cs typeface="+mn-cs"/>
              </a:rPr>
              <a:t>家にいると</a:t>
            </a:r>
            <a:r>
              <a:rPr kumimoji="1" lang="en-US" altLang="ja-JP" sz="1000" b="0" i="0" u="none" strike="noStrike" kern="1200" cap="none" spc="0" normalizeH="0" baseline="0" noProof="0" dirty="0" smtClean="0">
                <a:ln>
                  <a:noFill/>
                </a:ln>
                <a:solidFill>
                  <a:srgbClr val="000000"/>
                </a:solidFill>
                <a:effectLst/>
                <a:uLnTx/>
                <a:uFillTx/>
                <a:latin typeface="Arial"/>
                <a:ea typeface="ＭＳ Ｐゴシック"/>
                <a:cs typeface="+mn-cs"/>
              </a:rPr>
              <a:t/>
            </a:r>
            <a:br>
              <a:rPr kumimoji="1" lang="en-US" altLang="ja-JP" sz="1000" b="0" i="0" u="none" strike="noStrike" kern="1200" cap="none" spc="0" normalizeH="0" baseline="0" noProof="0" dirty="0" smtClean="0">
                <a:ln>
                  <a:noFill/>
                </a:ln>
                <a:solidFill>
                  <a:srgbClr val="000000"/>
                </a:solidFill>
                <a:effectLst/>
                <a:uLnTx/>
                <a:uFillTx/>
                <a:latin typeface="Arial"/>
                <a:ea typeface="ＭＳ Ｐゴシック"/>
                <a:cs typeface="+mn-cs"/>
              </a:rPr>
            </a:br>
            <a:r>
              <a:rPr kumimoji="1" lang="ja-JP" altLang="en-US" sz="1000" b="0" i="0" u="none" strike="noStrike" kern="1200" cap="none" spc="0" normalizeH="0" baseline="0" noProof="0" dirty="0" smtClean="0">
                <a:ln>
                  <a:noFill/>
                </a:ln>
                <a:solidFill>
                  <a:srgbClr val="000000"/>
                </a:solidFill>
                <a:effectLst/>
                <a:uLnTx/>
                <a:uFillTx/>
                <a:latin typeface="Arial"/>
                <a:ea typeface="ＭＳ Ｐゴシック"/>
                <a:cs typeface="+mn-cs"/>
              </a:rPr>
              <a:t>危ないみたいだ</a:t>
            </a:r>
            <a:r>
              <a:rPr kumimoji="1" lang="en-US" altLang="ja-JP" sz="1000" b="0" i="0" u="none" strike="noStrike" kern="1200" cap="none" spc="0" normalizeH="0" baseline="0" noProof="0" dirty="0" smtClean="0">
                <a:ln>
                  <a:noFill/>
                </a:ln>
                <a:solidFill>
                  <a:srgbClr val="000000"/>
                </a:solidFill>
                <a:effectLst/>
                <a:uLnTx/>
                <a:uFillTx/>
                <a:latin typeface="Arial"/>
                <a:ea typeface="ＭＳ Ｐゴシック"/>
                <a:cs typeface="+mn-cs"/>
              </a:rPr>
              <a:t>...</a:t>
            </a:r>
            <a:endParaRPr kumimoji="1" lang="ja-JP" altLang="en-US" sz="1000" b="0" i="0" u="none" strike="noStrike" kern="1200" cap="none" spc="0" normalizeH="0" baseline="0" noProof="0" dirty="0">
              <a:ln>
                <a:noFill/>
              </a:ln>
              <a:solidFill>
                <a:srgbClr val="000000"/>
              </a:solidFill>
              <a:effectLst/>
              <a:uLnTx/>
              <a:uFillTx/>
              <a:latin typeface="Arial"/>
              <a:ea typeface="ＭＳ Ｐゴシック"/>
              <a:cs typeface="+mn-cs"/>
            </a:endParaRPr>
          </a:p>
        </p:txBody>
      </p:sp>
      <p:pic>
        <p:nvPicPr>
          <p:cNvPr id="37" name="Picture 6" descr="ãäººæ®å½± ã¢ã¤ã³ã³ãã®ç»åæ¤ç´¢çµæ"/>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81131" y="5890910"/>
            <a:ext cx="588190" cy="606407"/>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483184" y="5915783"/>
            <a:ext cx="547022" cy="547022"/>
          </a:xfrm>
          <a:prstGeom prst="rect">
            <a:avLst/>
          </a:prstGeom>
        </p:spPr>
      </p:pic>
      <p:grpSp>
        <p:nvGrpSpPr>
          <p:cNvPr id="57" name="グループ化 56"/>
          <p:cNvGrpSpPr/>
          <p:nvPr/>
        </p:nvGrpSpPr>
        <p:grpSpPr>
          <a:xfrm>
            <a:off x="2161973" y="4493051"/>
            <a:ext cx="1092442" cy="1266600"/>
            <a:chOff x="1363722" y="4318109"/>
            <a:chExt cx="1092442" cy="1266600"/>
          </a:xfrm>
        </p:grpSpPr>
        <p:pic>
          <p:nvPicPr>
            <p:cNvPr id="58" name="図 5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63722" y="4318109"/>
              <a:ext cx="1092442" cy="1266600"/>
            </a:xfrm>
            <a:prstGeom prst="rect">
              <a:avLst/>
            </a:prstGeom>
          </p:spPr>
        </p:pic>
        <p:pic>
          <p:nvPicPr>
            <p:cNvPr id="59" name="図 5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245915" y="4784427"/>
              <a:ext cx="166973" cy="251338"/>
            </a:xfrm>
            <a:prstGeom prst="rect">
              <a:avLst/>
            </a:prstGeom>
          </p:spPr>
        </p:pic>
      </p:grpSp>
      <p:pic>
        <p:nvPicPr>
          <p:cNvPr id="60" name="図 5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015146" y="5432421"/>
            <a:ext cx="1116352" cy="1116352"/>
          </a:xfrm>
          <a:prstGeom prst="rect">
            <a:avLst/>
          </a:prstGeom>
        </p:spPr>
      </p:pic>
      <p:grpSp>
        <p:nvGrpSpPr>
          <p:cNvPr id="103" name="グループ化 102"/>
          <p:cNvGrpSpPr/>
          <p:nvPr/>
        </p:nvGrpSpPr>
        <p:grpSpPr>
          <a:xfrm>
            <a:off x="3496709" y="5365437"/>
            <a:ext cx="1097533" cy="1005816"/>
            <a:chOff x="2766748" y="5363642"/>
            <a:chExt cx="1097533" cy="1005816"/>
          </a:xfrm>
        </p:grpSpPr>
        <p:cxnSp>
          <p:nvCxnSpPr>
            <p:cNvPr id="62" name="直線コネクタ 61"/>
            <p:cNvCxnSpPr/>
            <p:nvPr/>
          </p:nvCxnSpPr>
          <p:spPr>
            <a:xfrm>
              <a:off x="2766748" y="5363642"/>
              <a:ext cx="0" cy="10058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2766748" y="6333925"/>
              <a:ext cx="109753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4" name="カギ線コネクタ 63"/>
          <p:cNvCxnSpPr/>
          <p:nvPr/>
        </p:nvCxnSpPr>
        <p:spPr>
          <a:xfrm>
            <a:off x="3249363" y="5361259"/>
            <a:ext cx="2760731" cy="967902"/>
          </a:xfrm>
          <a:prstGeom prst="bentConnector3">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65" name="図 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rot="3951930">
            <a:off x="3125476" y="5722410"/>
            <a:ext cx="883619" cy="920436"/>
          </a:xfrm>
          <a:prstGeom prst="rect">
            <a:avLst/>
          </a:prstGeom>
        </p:spPr>
      </p:pic>
      <p:sp>
        <p:nvSpPr>
          <p:cNvPr id="106" name="円形吹き出し 105"/>
          <p:cNvSpPr/>
          <p:nvPr/>
        </p:nvSpPr>
        <p:spPr>
          <a:xfrm>
            <a:off x="1232118" y="4025760"/>
            <a:ext cx="1355988" cy="532733"/>
          </a:xfrm>
          <a:prstGeom prst="wedgeEllipseCallout">
            <a:avLst>
              <a:gd name="adj1" fmla="val 42544"/>
              <a:gd name="adj2" fmla="val 43906"/>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Arial"/>
                <a:ea typeface="ＭＳ Ｐゴシック"/>
                <a:cs typeface="+mn-cs"/>
              </a:rPr>
              <a:t>誘導</a:t>
            </a:r>
            <a:r>
              <a:rPr kumimoji="1" lang="ja-JP" altLang="en-US" sz="1000" b="0" i="0" u="none" strike="noStrike" kern="1200" cap="none" spc="0" normalizeH="0" baseline="0" noProof="0" dirty="0" smtClean="0">
                <a:ln>
                  <a:noFill/>
                </a:ln>
                <a:solidFill>
                  <a:srgbClr val="000000"/>
                </a:solidFill>
                <a:effectLst/>
                <a:uLnTx/>
                <a:uFillTx/>
                <a:latin typeface="Arial"/>
                <a:ea typeface="ＭＳ Ｐゴシック"/>
                <a:cs typeface="+mn-cs"/>
              </a:rPr>
              <a:t>に従って逃げよう！</a:t>
            </a:r>
            <a:endParaRPr kumimoji="1" lang="ja-JP" altLang="en-US" sz="1000" b="0" i="0" u="none" strike="noStrike" kern="1200" cap="none" spc="0" normalizeH="0" baseline="0" noProof="0" dirty="0">
              <a:ln>
                <a:noFill/>
              </a:ln>
              <a:solidFill>
                <a:srgbClr val="000000"/>
              </a:solidFill>
              <a:effectLst/>
              <a:uLnTx/>
              <a:uFillTx/>
              <a:latin typeface="Arial"/>
              <a:ea typeface="ＭＳ Ｐゴシック"/>
              <a:cs typeface="+mn-cs"/>
            </a:endParaRPr>
          </a:p>
        </p:txBody>
      </p:sp>
      <p:sp>
        <p:nvSpPr>
          <p:cNvPr id="109" name="四角形吹き出し 108"/>
          <p:cNvSpPr/>
          <p:nvPr/>
        </p:nvSpPr>
        <p:spPr>
          <a:xfrm>
            <a:off x="3256717" y="3799628"/>
            <a:ext cx="834515" cy="1090593"/>
          </a:xfrm>
          <a:prstGeom prst="wedgeRectCallout">
            <a:avLst>
              <a:gd name="adj1" fmla="val -55531"/>
              <a:gd name="adj2" fmla="val 604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7" name="図 10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407090" y="3858943"/>
            <a:ext cx="533809" cy="953109"/>
          </a:xfrm>
          <a:prstGeom prst="rect">
            <a:avLst/>
          </a:prstGeom>
        </p:spPr>
      </p:pic>
      <p:sp>
        <p:nvSpPr>
          <p:cNvPr id="110" name="円形吹き出し 109"/>
          <p:cNvSpPr/>
          <p:nvPr/>
        </p:nvSpPr>
        <p:spPr>
          <a:xfrm>
            <a:off x="2068838" y="4751300"/>
            <a:ext cx="1780164" cy="787228"/>
          </a:xfrm>
          <a:prstGeom prst="wedgeEllipseCallout">
            <a:avLst>
              <a:gd name="adj1" fmla="val 81240"/>
              <a:gd name="adj2" fmla="val -21779"/>
            </a:avLst>
          </a:prstGeom>
        </p:spPr>
        <p:style>
          <a:lnRef idx="2">
            <a:schemeClr val="accent1">
              <a:shade val="50000"/>
            </a:schemeClr>
          </a:lnRef>
          <a:fillRef idx="1">
            <a:schemeClr val="accent1"/>
          </a:fillRef>
          <a:effectRef idx="0">
            <a:schemeClr val="accent1"/>
          </a:effectRef>
          <a:fontRef idx="minor">
            <a:schemeClr val="lt1"/>
          </a:fontRef>
        </p:style>
        <p:txBody>
          <a:bodyPr lIns="0" tIns="36000" rIns="0" rtlCol="0" anchor="ctr"/>
          <a:lstStyle/>
          <a:p>
            <a:pPr algn="ctr"/>
            <a:r>
              <a:rPr kumimoji="1" lang="ja-JP" altLang="en-US" sz="1400" b="1" dirty="0" smtClean="0">
                <a:solidFill>
                  <a:srgbClr val="FF0000"/>
                </a:solidFill>
              </a:rPr>
              <a:t>神戸市に</a:t>
            </a:r>
            <a:r>
              <a:rPr kumimoji="1" lang="en-US" altLang="ja-JP" sz="1400" b="1" dirty="0" smtClean="0">
                <a:solidFill>
                  <a:srgbClr val="FF0000"/>
                </a:solidFill>
              </a:rPr>
              <a:t/>
            </a:r>
            <a:br>
              <a:rPr kumimoji="1" lang="en-US" altLang="ja-JP" sz="1400" b="1" dirty="0" smtClean="0">
                <a:solidFill>
                  <a:srgbClr val="FF0000"/>
                </a:solidFill>
              </a:rPr>
            </a:br>
            <a:r>
              <a:rPr kumimoji="1" lang="ja-JP" altLang="en-US" sz="1400" b="1" dirty="0" smtClean="0">
                <a:solidFill>
                  <a:srgbClr val="FF0000"/>
                </a:solidFill>
              </a:rPr>
              <a:t>大雨特別警報</a:t>
            </a:r>
            <a:r>
              <a:rPr kumimoji="1" lang="en-US" altLang="ja-JP" sz="1400" b="1" dirty="0" smtClean="0">
                <a:solidFill>
                  <a:srgbClr val="FF0000"/>
                </a:solidFill>
              </a:rPr>
              <a:t/>
            </a:r>
            <a:br>
              <a:rPr kumimoji="1" lang="en-US" altLang="ja-JP" sz="1400" b="1" dirty="0" smtClean="0">
                <a:solidFill>
                  <a:srgbClr val="FF0000"/>
                </a:solidFill>
              </a:rPr>
            </a:br>
            <a:r>
              <a:rPr kumimoji="1" lang="ja-JP" altLang="en-US" sz="1400" b="1" dirty="0" smtClean="0">
                <a:solidFill>
                  <a:srgbClr val="FF0000"/>
                </a:solidFill>
              </a:rPr>
              <a:t>発令中</a:t>
            </a:r>
            <a:endParaRPr kumimoji="1" lang="ja-JP" altLang="en-US" sz="1400" b="1" dirty="0">
              <a:solidFill>
                <a:srgbClr val="FF0000"/>
              </a:solidFill>
            </a:endParaRPr>
          </a:p>
        </p:txBody>
      </p:sp>
      <p:grpSp>
        <p:nvGrpSpPr>
          <p:cNvPr id="113" name="グループ化 112"/>
          <p:cNvGrpSpPr/>
          <p:nvPr/>
        </p:nvGrpSpPr>
        <p:grpSpPr>
          <a:xfrm>
            <a:off x="3730659" y="3981516"/>
            <a:ext cx="5069233" cy="2515801"/>
            <a:chOff x="3730659" y="3981516"/>
            <a:chExt cx="5069233" cy="2515801"/>
          </a:xfrm>
        </p:grpSpPr>
        <p:sp>
          <p:nvSpPr>
            <p:cNvPr id="111" name="テキスト ボックス 110"/>
            <p:cNvSpPr txBox="1"/>
            <p:nvPr/>
          </p:nvSpPr>
          <p:spPr>
            <a:xfrm>
              <a:off x="8222509" y="3981516"/>
              <a:ext cx="561372" cy="461665"/>
            </a:xfrm>
            <a:prstGeom prst="rect">
              <a:avLst/>
            </a:prstGeom>
            <a:noFill/>
          </p:spPr>
          <p:txBody>
            <a:bodyPr wrap="none" rtlCol="0">
              <a:spAutoFit/>
            </a:bodyPr>
            <a:lstStyle/>
            <a:p>
              <a:r>
                <a:rPr kumimoji="1" lang="en-US" altLang="ja-JP" sz="2400" dirty="0" smtClean="0">
                  <a:solidFill>
                    <a:srgbClr val="0070C0"/>
                  </a:solidFill>
                  <a:latin typeface="+mj-lt"/>
                </a:rPr>
                <a:t>A1</a:t>
              </a:r>
              <a:endParaRPr kumimoji="1" lang="ja-JP" altLang="en-US" sz="2400" dirty="0" smtClean="0">
                <a:solidFill>
                  <a:srgbClr val="0070C0"/>
                </a:solidFill>
                <a:latin typeface="+mj-lt"/>
              </a:endParaRPr>
            </a:p>
          </p:txBody>
        </p:sp>
        <p:sp>
          <p:nvSpPr>
            <p:cNvPr id="112" name="正方形/長方形 111"/>
            <p:cNvSpPr/>
            <p:nvPr/>
          </p:nvSpPr>
          <p:spPr>
            <a:xfrm>
              <a:off x="3730659" y="3981516"/>
              <a:ext cx="5069233" cy="251580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p:cNvGrpSpPr/>
          <p:nvPr/>
        </p:nvGrpSpPr>
        <p:grpSpPr>
          <a:xfrm>
            <a:off x="1847889" y="3794926"/>
            <a:ext cx="5686385" cy="2677035"/>
            <a:chOff x="3730659" y="3977091"/>
            <a:chExt cx="5069233" cy="2520226"/>
          </a:xfrm>
        </p:grpSpPr>
        <p:sp>
          <p:nvSpPr>
            <p:cNvPr id="115" name="テキスト ボックス 114"/>
            <p:cNvSpPr txBox="1"/>
            <p:nvPr/>
          </p:nvSpPr>
          <p:spPr>
            <a:xfrm>
              <a:off x="8255985" y="3977091"/>
              <a:ext cx="532986" cy="434623"/>
            </a:xfrm>
            <a:prstGeom prst="rect">
              <a:avLst/>
            </a:prstGeom>
            <a:noFill/>
          </p:spPr>
          <p:txBody>
            <a:bodyPr wrap="square" rtlCol="0">
              <a:spAutoFit/>
            </a:bodyPr>
            <a:lstStyle/>
            <a:p>
              <a:r>
                <a:rPr kumimoji="1" lang="en-US" altLang="ja-JP" sz="2400" dirty="0" smtClean="0">
                  <a:solidFill>
                    <a:srgbClr val="0070C0"/>
                  </a:solidFill>
                  <a:latin typeface="+mj-lt"/>
                </a:rPr>
                <a:t>A2</a:t>
              </a:r>
              <a:endParaRPr kumimoji="1" lang="ja-JP" altLang="en-US" sz="2400" dirty="0" smtClean="0">
                <a:solidFill>
                  <a:srgbClr val="0070C0"/>
                </a:solidFill>
                <a:latin typeface="+mj-lt"/>
              </a:endParaRPr>
            </a:p>
          </p:txBody>
        </p:sp>
        <p:sp>
          <p:nvSpPr>
            <p:cNvPr id="116" name="正方形/長方形 115"/>
            <p:cNvSpPr/>
            <p:nvPr/>
          </p:nvSpPr>
          <p:spPr>
            <a:xfrm>
              <a:off x="3730659" y="3981516"/>
              <a:ext cx="5069233" cy="251580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123825" y="3877993"/>
            <a:ext cx="8478148" cy="2713307"/>
            <a:chOff x="3730659" y="3977091"/>
            <a:chExt cx="5069233" cy="2520226"/>
          </a:xfrm>
        </p:grpSpPr>
        <p:sp>
          <p:nvSpPr>
            <p:cNvPr id="118" name="テキスト ボックス 117"/>
            <p:cNvSpPr txBox="1"/>
            <p:nvPr/>
          </p:nvSpPr>
          <p:spPr>
            <a:xfrm>
              <a:off x="8421356" y="3977091"/>
              <a:ext cx="367614" cy="416074"/>
            </a:xfrm>
            <a:prstGeom prst="rect">
              <a:avLst/>
            </a:prstGeom>
            <a:noFill/>
          </p:spPr>
          <p:txBody>
            <a:bodyPr wrap="square" rtlCol="0">
              <a:spAutoFit/>
            </a:bodyPr>
            <a:lstStyle/>
            <a:p>
              <a:r>
                <a:rPr kumimoji="1" lang="en-US" altLang="ja-JP" sz="2400" dirty="0" smtClean="0">
                  <a:solidFill>
                    <a:srgbClr val="0070C0"/>
                  </a:solidFill>
                  <a:latin typeface="+mj-lt"/>
                </a:rPr>
                <a:t>A3</a:t>
              </a:r>
              <a:endParaRPr kumimoji="1" lang="ja-JP" altLang="en-US" sz="2400" dirty="0" smtClean="0">
                <a:solidFill>
                  <a:srgbClr val="0070C0"/>
                </a:solidFill>
                <a:latin typeface="+mj-lt"/>
              </a:endParaRPr>
            </a:p>
          </p:txBody>
        </p:sp>
        <p:sp>
          <p:nvSpPr>
            <p:cNvPr id="119" name="正方形/長方形 118"/>
            <p:cNvSpPr/>
            <p:nvPr/>
          </p:nvSpPr>
          <p:spPr>
            <a:xfrm>
              <a:off x="3730659" y="3981516"/>
              <a:ext cx="5069233" cy="251580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3" name="グループ化 122"/>
          <p:cNvGrpSpPr/>
          <p:nvPr/>
        </p:nvGrpSpPr>
        <p:grpSpPr>
          <a:xfrm>
            <a:off x="1129855" y="3762723"/>
            <a:ext cx="6201675" cy="2828577"/>
            <a:chOff x="3730659" y="3981516"/>
            <a:chExt cx="5069233" cy="2515801"/>
          </a:xfrm>
        </p:grpSpPr>
        <p:sp>
          <p:nvSpPr>
            <p:cNvPr id="124" name="テキスト ボックス 123"/>
            <p:cNvSpPr txBox="1"/>
            <p:nvPr/>
          </p:nvSpPr>
          <p:spPr>
            <a:xfrm>
              <a:off x="8222509" y="3981516"/>
              <a:ext cx="561372" cy="461665"/>
            </a:xfrm>
            <a:prstGeom prst="rect">
              <a:avLst/>
            </a:prstGeom>
            <a:noFill/>
          </p:spPr>
          <p:txBody>
            <a:bodyPr wrap="none" rtlCol="0">
              <a:spAutoFit/>
            </a:bodyPr>
            <a:lstStyle/>
            <a:p>
              <a:r>
                <a:rPr kumimoji="1" lang="en-US" altLang="ja-JP" sz="2400" dirty="0" smtClean="0">
                  <a:solidFill>
                    <a:srgbClr val="0070C0"/>
                  </a:solidFill>
                  <a:latin typeface="+mj-lt"/>
                </a:rPr>
                <a:t>A4</a:t>
              </a:r>
              <a:endParaRPr kumimoji="1" lang="ja-JP" altLang="en-US" sz="2400" dirty="0" smtClean="0">
                <a:solidFill>
                  <a:srgbClr val="0070C0"/>
                </a:solidFill>
                <a:latin typeface="+mj-lt"/>
              </a:endParaRPr>
            </a:p>
          </p:txBody>
        </p:sp>
        <p:sp>
          <p:nvSpPr>
            <p:cNvPr id="125" name="正方形/長方形 124"/>
            <p:cNvSpPr/>
            <p:nvPr/>
          </p:nvSpPr>
          <p:spPr>
            <a:xfrm>
              <a:off x="3730659" y="3981516"/>
              <a:ext cx="5069233" cy="251580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75498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500"/>
                            </p:stCondLst>
                            <p:childTnLst>
                              <p:par>
                                <p:cTn id="21" presetID="16" presetClass="entr" presetSubtype="37" fill="hold"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barn(outVertical)">
                                      <p:cBhvr>
                                        <p:cTn id="23" dur="500"/>
                                        <p:tgtEl>
                                          <p:spTgt spid="14"/>
                                        </p:tgtEl>
                                      </p:cBhvr>
                                    </p:animEffect>
                                  </p:childTnLst>
                                </p:cTn>
                              </p:par>
                              <p:par>
                                <p:cTn id="24" presetID="10" presetClass="entr" presetSubtype="0" fill="hold" nodeType="withEffect">
                                  <p:stCondLst>
                                    <p:cond delay="50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3500"/>
                            </p:stCondLst>
                            <p:childTnLst>
                              <p:par>
                                <p:cTn id="28" presetID="22" presetClass="entr" presetSubtype="2" fill="hold" nodeType="afterEffect">
                                  <p:stCondLst>
                                    <p:cond delay="500"/>
                                  </p:stCondLst>
                                  <p:childTnLst>
                                    <p:set>
                                      <p:cBhvr>
                                        <p:cTn id="29" dur="1" fill="hold">
                                          <p:stCondLst>
                                            <p:cond delay="0"/>
                                          </p:stCondLst>
                                        </p:cTn>
                                        <p:tgtEl>
                                          <p:spTgt spid="5"/>
                                        </p:tgtEl>
                                        <p:attrNameLst>
                                          <p:attrName>style.visibility</p:attrName>
                                        </p:attrNameLst>
                                      </p:cBhvr>
                                      <p:to>
                                        <p:strVal val="visible"/>
                                      </p:to>
                                    </p:set>
                                    <p:animEffect transition="in" filter="wipe(right)">
                                      <p:cBhvr>
                                        <p:cTn id="30" dur="500"/>
                                        <p:tgtEl>
                                          <p:spTgt spid="5"/>
                                        </p:tgtEl>
                                      </p:cBhvr>
                                    </p:animEffect>
                                  </p:childTnLst>
                                </p:cTn>
                              </p:par>
                            </p:childTnLst>
                          </p:cTn>
                        </p:par>
                        <p:par>
                          <p:cTn id="31" fill="hold">
                            <p:stCondLst>
                              <p:cond delay="4500"/>
                            </p:stCondLst>
                            <p:childTnLst>
                              <p:par>
                                <p:cTn id="32" presetID="22" presetClass="entr" presetSubtype="2"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right)">
                                      <p:cBhvr>
                                        <p:cTn id="34" dur="500"/>
                                        <p:tgtEl>
                                          <p:spTgt spid="17"/>
                                        </p:tgtEl>
                                      </p:cBhvr>
                                    </p:animEffect>
                                  </p:childTnLst>
                                </p:cTn>
                              </p:par>
                            </p:childTnLst>
                          </p:cTn>
                        </p:par>
                        <p:par>
                          <p:cTn id="35" fill="hold">
                            <p:stCondLst>
                              <p:cond delay="5000"/>
                            </p:stCondLst>
                            <p:childTnLst>
                              <p:par>
                                <p:cTn id="36" presetID="22" presetClass="entr" presetSubtype="4" fill="hold" nodeType="afterEffect">
                                  <p:stCondLst>
                                    <p:cond delay="100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113"/>
                                        </p:tgtEl>
                                      </p:cBhvr>
                                    </p:animEffect>
                                    <p:set>
                                      <p:cBhvr>
                                        <p:cTn id="43" dur="1" fill="hold">
                                          <p:stCondLst>
                                            <p:cond delay="499"/>
                                          </p:stCondLst>
                                        </p:cTn>
                                        <p:tgtEl>
                                          <p:spTgt spid="113"/>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5"/>
                                        </p:tgtEl>
                                      </p:cBhvr>
                                    </p:animEffect>
                                    <p:set>
                                      <p:cBhvr>
                                        <p:cTn id="58" dur="1" fill="hold">
                                          <p:stCondLst>
                                            <p:cond delay="499"/>
                                          </p:stCondLst>
                                        </p:cTn>
                                        <p:tgtEl>
                                          <p:spTgt spid="15"/>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7"/>
                                        </p:tgtEl>
                                      </p:cBhvr>
                                    </p:animEffect>
                                    <p:set>
                                      <p:cBhvr>
                                        <p:cTn id="61" dur="1" fill="hold">
                                          <p:stCondLst>
                                            <p:cond delay="499"/>
                                          </p:stCondLst>
                                        </p:cTn>
                                        <p:tgtEl>
                                          <p:spTgt spid="17"/>
                                        </p:tgtEl>
                                        <p:attrNameLst>
                                          <p:attrName>style.visibility</p:attrName>
                                        </p:attrNameLst>
                                      </p:cBhvr>
                                      <p:to>
                                        <p:strVal val="hidden"/>
                                      </p:to>
                                    </p:set>
                                  </p:childTnLst>
                                </p:cTn>
                              </p:par>
                            </p:childTnLst>
                          </p:cTn>
                        </p:par>
                        <p:par>
                          <p:cTn id="62" fill="hold">
                            <p:stCondLst>
                              <p:cond delay="500"/>
                            </p:stCondLst>
                            <p:childTnLst>
                              <p:par>
                                <p:cTn id="63" presetID="10" presetClass="entr" presetSubtype="0" fill="hold" nodeType="afterEffect">
                                  <p:stCondLst>
                                    <p:cond delay="1000"/>
                                  </p:stCondLst>
                                  <p:childTnLst>
                                    <p:set>
                                      <p:cBhvr>
                                        <p:cTn id="64" dur="1" fill="hold">
                                          <p:stCondLst>
                                            <p:cond delay="0"/>
                                          </p:stCondLst>
                                        </p:cTn>
                                        <p:tgtEl>
                                          <p:spTgt spid="114"/>
                                        </p:tgtEl>
                                        <p:attrNameLst>
                                          <p:attrName>style.visibility</p:attrName>
                                        </p:attrNameLst>
                                      </p:cBhvr>
                                      <p:to>
                                        <p:strVal val="visible"/>
                                      </p:to>
                                    </p:set>
                                    <p:animEffect transition="in" filter="fade">
                                      <p:cBhvr>
                                        <p:cTn id="65" dur="500"/>
                                        <p:tgtEl>
                                          <p:spTgt spid="114"/>
                                        </p:tgtEl>
                                      </p:cBhvr>
                                    </p:animEffect>
                                  </p:childTnLst>
                                </p:cTn>
                              </p:par>
                            </p:childTnLst>
                          </p:cTn>
                        </p:par>
                        <p:par>
                          <p:cTn id="66" fill="hold">
                            <p:stCondLst>
                              <p:cond delay="2000"/>
                            </p:stCondLst>
                            <p:childTnLst>
                              <p:par>
                                <p:cTn id="67" presetID="45" presetClass="entr" presetSubtype="0" fill="hold" nodeType="afterEffect">
                                  <p:stCondLst>
                                    <p:cond delay="100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2000"/>
                                        <p:tgtEl>
                                          <p:spTgt spid="7"/>
                                        </p:tgtEl>
                                      </p:cBhvr>
                                    </p:animEffect>
                                    <p:anim calcmode="lin" valueType="num">
                                      <p:cBhvr>
                                        <p:cTn id="70" dur="2000" fill="hold"/>
                                        <p:tgtEl>
                                          <p:spTgt spid="7"/>
                                        </p:tgtEl>
                                        <p:attrNameLst>
                                          <p:attrName>ppt_w</p:attrName>
                                        </p:attrNameLst>
                                      </p:cBhvr>
                                      <p:tavLst>
                                        <p:tav tm="0" fmla="#ppt_w*sin(2.5*pi*$)">
                                          <p:val>
                                            <p:fltVal val="0"/>
                                          </p:val>
                                        </p:tav>
                                        <p:tav tm="100000">
                                          <p:val>
                                            <p:fltVal val="1"/>
                                          </p:val>
                                        </p:tav>
                                      </p:tavLst>
                                    </p:anim>
                                    <p:anim calcmode="lin" valueType="num">
                                      <p:cBhvr>
                                        <p:cTn id="71" dur="2000" fill="hold"/>
                                        <p:tgtEl>
                                          <p:spTgt spid="7"/>
                                        </p:tgtEl>
                                        <p:attrNameLst>
                                          <p:attrName>ppt_h</p:attrName>
                                        </p:attrNameLst>
                                      </p:cBhvr>
                                      <p:tavLst>
                                        <p:tav tm="0">
                                          <p:val>
                                            <p:strVal val="#ppt_h"/>
                                          </p:val>
                                        </p:tav>
                                        <p:tav tm="100000">
                                          <p:val>
                                            <p:strVal val="#ppt_h"/>
                                          </p:val>
                                        </p:tav>
                                      </p:tavLst>
                                    </p:anim>
                                  </p:childTnLst>
                                </p:cTn>
                              </p:par>
                            </p:childTnLst>
                          </p:cTn>
                        </p:par>
                        <p:par>
                          <p:cTn id="72" fill="hold">
                            <p:stCondLst>
                              <p:cond delay="5000"/>
                            </p:stCondLst>
                            <p:childTnLst>
                              <p:par>
                                <p:cTn id="73" presetID="22" presetClass="entr" presetSubtype="4" fill="hold" grpId="0" nodeType="afterEffect">
                                  <p:stCondLst>
                                    <p:cond delay="500"/>
                                  </p:stCondLst>
                                  <p:childTnLst>
                                    <p:set>
                                      <p:cBhvr>
                                        <p:cTn id="74" dur="1" fill="hold">
                                          <p:stCondLst>
                                            <p:cond delay="0"/>
                                          </p:stCondLst>
                                        </p:cTn>
                                        <p:tgtEl>
                                          <p:spTgt spid="8"/>
                                        </p:tgtEl>
                                        <p:attrNameLst>
                                          <p:attrName>style.visibility</p:attrName>
                                        </p:attrNameLst>
                                      </p:cBhvr>
                                      <p:to>
                                        <p:strVal val="visible"/>
                                      </p:to>
                                    </p:set>
                                    <p:animEffect transition="in" filter="wipe(down)">
                                      <p:cBhvr>
                                        <p:cTn id="75" dur="500"/>
                                        <p:tgtEl>
                                          <p:spTgt spid="8"/>
                                        </p:tgtEl>
                                      </p:cBhvr>
                                    </p:animEffect>
                                  </p:childTnLst>
                                </p:cTn>
                              </p:par>
                              <p:par>
                                <p:cTn id="76" presetID="10" presetClass="entr" presetSubtype="0" fill="hold" nodeType="withEffect">
                                  <p:stCondLst>
                                    <p:cond delay="50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par>
                                <p:cTn id="79" presetID="22" presetClass="entr" presetSubtype="4" fill="hold" grpId="0" nodeType="withEffect">
                                  <p:stCondLst>
                                    <p:cond delay="500"/>
                                  </p:stCondLst>
                                  <p:childTnLst>
                                    <p:set>
                                      <p:cBhvr>
                                        <p:cTn id="80" dur="1" fill="hold">
                                          <p:stCondLst>
                                            <p:cond delay="0"/>
                                          </p:stCondLst>
                                        </p:cTn>
                                        <p:tgtEl>
                                          <p:spTgt spid="110"/>
                                        </p:tgtEl>
                                        <p:attrNameLst>
                                          <p:attrName>style.visibility</p:attrName>
                                        </p:attrNameLst>
                                      </p:cBhvr>
                                      <p:to>
                                        <p:strVal val="visible"/>
                                      </p:to>
                                    </p:set>
                                    <p:animEffect transition="in" filter="wipe(down)">
                                      <p:cBhvr>
                                        <p:cTn id="81" dur="500"/>
                                        <p:tgtEl>
                                          <p:spTgt spid="11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114"/>
                                        </p:tgtEl>
                                      </p:cBhvr>
                                    </p:animEffect>
                                    <p:set>
                                      <p:cBhvr>
                                        <p:cTn id="86" dur="1" fill="hold">
                                          <p:stCondLst>
                                            <p:cond delay="499"/>
                                          </p:stCondLst>
                                        </p:cTn>
                                        <p:tgtEl>
                                          <p:spTgt spid="114"/>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8"/>
                                        </p:tgtEl>
                                      </p:cBhvr>
                                    </p:animEffect>
                                    <p:set>
                                      <p:cBhvr>
                                        <p:cTn id="89" dur="1" fill="hold">
                                          <p:stCondLst>
                                            <p:cond delay="499"/>
                                          </p:stCondLst>
                                        </p:cTn>
                                        <p:tgtEl>
                                          <p:spTgt spid="8"/>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41"/>
                                        </p:tgtEl>
                                      </p:cBhvr>
                                    </p:animEffect>
                                    <p:set>
                                      <p:cBhvr>
                                        <p:cTn id="92" dur="1" fill="hold">
                                          <p:stCondLst>
                                            <p:cond delay="499"/>
                                          </p:stCondLst>
                                        </p:cTn>
                                        <p:tgtEl>
                                          <p:spTgt spid="41"/>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110"/>
                                        </p:tgtEl>
                                      </p:cBhvr>
                                    </p:animEffect>
                                    <p:set>
                                      <p:cBhvr>
                                        <p:cTn id="95" dur="1" fill="hold">
                                          <p:stCondLst>
                                            <p:cond delay="499"/>
                                          </p:stCondLst>
                                        </p:cTn>
                                        <p:tgtEl>
                                          <p:spTgt spid="110"/>
                                        </p:tgtEl>
                                        <p:attrNameLst>
                                          <p:attrName>style.visibility</p:attrName>
                                        </p:attrNameLst>
                                      </p:cBhvr>
                                      <p:to>
                                        <p:strVal val="hidden"/>
                                      </p:to>
                                    </p:set>
                                  </p:childTnLst>
                                </p:cTn>
                              </p:par>
                            </p:childTnLst>
                          </p:cTn>
                        </p:par>
                        <p:par>
                          <p:cTn id="96" fill="hold">
                            <p:stCondLst>
                              <p:cond delay="500"/>
                            </p:stCondLst>
                            <p:childTnLst>
                              <p:par>
                                <p:cTn id="97" presetID="10" presetClass="entr" presetSubtype="0" fill="hold" nodeType="afterEffect">
                                  <p:stCondLst>
                                    <p:cond delay="500"/>
                                  </p:stCondLst>
                                  <p:childTnLst>
                                    <p:set>
                                      <p:cBhvr>
                                        <p:cTn id="98" dur="1" fill="hold">
                                          <p:stCondLst>
                                            <p:cond delay="0"/>
                                          </p:stCondLst>
                                        </p:cTn>
                                        <p:tgtEl>
                                          <p:spTgt spid="117"/>
                                        </p:tgtEl>
                                        <p:attrNameLst>
                                          <p:attrName>style.visibility</p:attrName>
                                        </p:attrNameLst>
                                      </p:cBhvr>
                                      <p:to>
                                        <p:strVal val="visible"/>
                                      </p:to>
                                    </p:set>
                                    <p:animEffect transition="in" filter="fade">
                                      <p:cBhvr>
                                        <p:cTn id="99" dur="500"/>
                                        <p:tgtEl>
                                          <p:spTgt spid="117"/>
                                        </p:tgtEl>
                                      </p:cBhvr>
                                    </p:animEffect>
                                  </p:childTnLst>
                                </p:cTn>
                              </p:par>
                            </p:childTnLst>
                          </p:cTn>
                        </p:par>
                        <p:par>
                          <p:cTn id="100" fill="hold">
                            <p:stCondLst>
                              <p:cond delay="1500"/>
                            </p:stCondLst>
                            <p:childTnLst>
                              <p:par>
                                <p:cTn id="101" presetID="10" presetClass="entr" presetSubtype="0" fill="hold" nodeType="afterEffect">
                                  <p:stCondLst>
                                    <p:cond delay="500"/>
                                  </p:stCondLst>
                                  <p:childTnLst>
                                    <p:set>
                                      <p:cBhvr>
                                        <p:cTn id="102" dur="1" fill="hold">
                                          <p:stCondLst>
                                            <p:cond delay="0"/>
                                          </p:stCondLst>
                                        </p:cTn>
                                        <p:tgtEl>
                                          <p:spTgt spid="27"/>
                                        </p:tgtEl>
                                        <p:attrNameLst>
                                          <p:attrName>style.visibility</p:attrName>
                                        </p:attrNameLst>
                                      </p:cBhvr>
                                      <p:to>
                                        <p:strVal val="visible"/>
                                      </p:to>
                                    </p:set>
                                    <p:animEffect transition="in" filter="fade">
                                      <p:cBhvr>
                                        <p:cTn id="103" dur="500"/>
                                        <p:tgtEl>
                                          <p:spTgt spid="27"/>
                                        </p:tgtEl>
                                      </p:cBhvr>
                                    </p:animEffect>
                                  </p:childTnLst>
                                </p:cTn>
                              </p:par>
                              <p:par>
                                <p:cTn id="104" presetID="10" presetClass="entr" presetSubtype="0" fill="hold" nodeType="withEffect">
                                  <p:stCondLst>
                                    <p:cond delay="500"/>
                                  </p:stCondLst>
                                  <p:childTnLst>
                                    <p:set>
                                      <p:cBhvr>
                                        <p:cTn id="105" dur="1" fill="hold">
                                          <p:stCondLst>
                                            <p:cond delay="0"/>
                                          </p:stCondLst>
                                        </p:cTn>
                                        <p:tgtEl>
                                          <p:spTgt spid="46"/>
                                        </p:tgtEl>
                                        <p:attrNameLst>
                                          <p:attrName>style.visibility</p:attrName>
                                        </p:attrNameLst>
                                      </p:cBhvr>
                                      <p:to>
                                        <p:strVal val="visible"/>
                                      </p:to>
                                    </p:set>
                                    <p:animEffect transition="in" filter="fade">
                                      <p:cBhvr>
                                        <p:cTn id="106" dur="500"/>
                                        <p:tgtEl>
                                          <p:spTgt spid="46"/>
                                        </p:tgtEl>
                                      </p:cBhvr>
                                    </p:animEffect>
                                  </p:childTnLst>
                                </p:cTn>
                              </p:par>
                              <p:par>
                                <p:cTn id="107" presetID="10" presetClass="entr" presetSubtype="0" fill="hold" nodeType="withEffect">
                                  <p:stCondLst>
                                    <p:cond delay="500"/>
                                  </p:stCondLst>
                                  <p:childTnLst>
                                    <p:set>
                                      <p:cBhvr>
                                        <p:cTn id="108" dur="1" fill="hold">
                                          <p:stCondLst>
                                            <p:cond delay="0"/>
                                          </p:stCondLst>
                                        </p:cTn>
                                        <p:tgtEl>
                                          <p:spTgt spid="37"/>
                                        </p:tgtEl>
                                        <p:attrNameLst>
                                          <p:attrName>style.visibility</p:attrName>
                                        </p:attrNameLst>
                                      </p:cBhvr>
                                      <p:to>
                                        <p:strVal val="visible"/>
                                      </p:to>
                                    </p:set>
                                    <p:animEffect transition="in" filter="fade">
                                      <p:cBhvr>
                                        <p:cTn id="109" dur="500"/>
                                        <p:tgtEl>
                                          <p:spTgt spid="37"/>
                                        </p:tgtEl>
                                      </p:cBhvr>
                                    </p:animEffect>
                                  </p:childTnLst>
                                </p:cTn>
                              </p:par>
                            </p:childTnLst>
                          </p:cTn>
                        </p:par>
                        <p:par>
                          <p:cTn id="110" fill="hold">
                            <p:stCondLst>
                              <p:cond delay="2500"/>
                            </p:stCondLst>
                            <p:childTnLst>
                              <p:par>
                                <p:cTn id="111" presetID="10" presetClass="entr" presetSubtype="0" fill="hold" nodeType="afterEffect">
                                  <p:stCondLst>
                                    <p:cond delay="500"/>
                                  </p:stCondLst>
                                  <p:childTnLst>
                                    <p:set>
                                      <p:cBhvr>
                                        <p:cTn id="112" dur="1" fill="hold">
                                          <p:stCondLst>
                                            <p:cond delay="0"/>
                                          </p:stCondLst>
                                        </p:cTn>
                                        <p:tgtEl>
                                          <p:spTgt spid="9"/>
                                        </p:tgtEl>
                                        <p:attrNameLst>
                                          <p:attrName>style.visibility</p:attrName>
                                        </p:attrNameLst>
                                      </p:cBhvr>
                                      <p:to>
                                        <p:strVal val="visible"/>
                                      </p:to>
                                    </p:set>
                                    <p:animEffect transition="in" filter="fade">
                                      <p:cBhvr>
                                        <p:cTn id="113" dur="500"/>
                                        <p:tgtEl>
                                          <p:spTgt spid="9"/>
                                        </p:tgtEl>
                                      </p:cBhvr>
                                    </p:animEffect>
                                  </p:childTnLst>
                                </p:cTn>
                              </p:par>
                            </p:childTnLst>
                          </p:cTn>
                        </p:par>
                        <p:par>
                          <p:cTn id="114" fill="hold">
                            <p:stCondLst>
                              <p:cond delay="3500"/>
                            </p:stCondLst>
                            <p:childTnLst>
                              <p:par>
                                <p:cTn id="115" presetID="22" presetClass="entr" presetSubtype="8" fill="hold" grpId="0" nodeType="afterEffect">
                                  <p:stCondLst>
                                    <p:cond delay="500"/>
                                  </p:stCondLst>
                                  <p:childTnLst>
                                    <p:set>
                                      <p:cBhvr>
                                        <p:cTn id="116" dur="1" fill="hold">
                                          <p:stCondLst>
                                            <p:cond delay="0"/>
                                          </p:stCondLst>
                                        </p:cTn>
                                        <p:tgtEl>
                                          <p:spTgt spid="13"/>
                                        </p:tgtEl>
                                        <p:attrNameLst>
                                          <p:attrName>style.visibility</p:attrName>
                                        </p:attrNameLst>
                                      </p:cBhvr>
                                      <p:to>
                                        <p:strVal val="visible"/>
                                      </p:to>
                                    </p:set>
                                    <p:animEffect transition="in" filter="wipe(left)">
                                      <p:cBhvr>
                                        <p:cTn id="117" dur="500"/>
                                        <p:tgtEl>
                                          <p:spTgt spid="13"/>
                                        </p:tgtEl>
                                      </p:cBhvr>
                                    </p:animEffect>
                                  </p:childTnLst>
                                </p:cTn>
                              </p:par>
                            </p:childTnLst>
                          </p:cTn>
                        </p:par>
                        <p:par>
                          <p:cTn id="118" fill="hold">
                            <p:stCondLst>
                              <p:cond delay="4500"/>
                            </p:stCondLst>
                            <p:childTnLst>
                              <p:par>
                                <p:cTn id="119" presetID="22" presetClass="entr" presetSubtype="2" fill="hold" grpId="0" nodeType="afterEffect">
                                  <p:stCondLst>
                                    <p:cond delay="250"/>
                                  </p:stCondLst>
                                  <p:childTnLst>
                                    <p:set>
                                      <p:cBhvr>
                                        <p:cTn id="120" dur="1" fill="hold">
                                          <p:stCondLst>
                                            <p:cond delay="0"/>
                                          </p:stCondLst>
                                        </p:cTn>
                                        <p:tgtEl>
                                          <p:spTgt spid="43"/>
                                        </p:tgtEl>
                                        <p:attrNameLst>
                                          <p:attrName>style.visibility</p:attrName>
                                        </p:attrNameLst>
                                      </p:cBhvr>
                                      <p:to>
                                        <p:strVal val="visible"/>
                                      </p:to>
                                    </p:set>
                                    <p:animEffect transition="in" filter="wipe(right)">
                                      <p:cBhvr>
                                        <p:cTn id="121" dur="500"/>
                                        <p:tgtEl>
                                          <p:spTgt spid="43"/>
                                        </p:tgtEl>
                                      </p:cBhvr>
                                    </p:animEffect>
                                  </p:childTnLst>
                                </p:cTn>
                              </p:par>
                            </p:childTnLst>
                          </p:cTn>
                        </p:par>
                        <p:par>
                          <p:cTn id="122" fill="hold">
                            <p:stCondLst>
                              <p:cond delay="5250"/>
                            </p:stCondLst>
                            <p:childTnLst>
                              <p:par>
                                <p:cTn id="123" presetID="22" presetClass="entr" presetSubtype="2" fill="hold" grpId="0" nodeType="afterEffect">
                                  <p:stCondLst>
                                    <p:cond delay="250"/>
                                  </p:stCondLst>
                                  <p:childTnLst>
                                    <p:set>
                                      <p:cBhvr>
                                        <p:cTn id="124" dur="1" fill="hold">
                                          <p:stCondLst>
                                            <p:cond delay="0"/>
                                          </p:stCondLst>
                                        </p:cTn>
                                        <p:tgtEl>
                                          <p:spTgt spid="39"/>
                                        </p:tgtEl>
                                        <p:attrNameLst>
                                          <p:attrName>style.visibility</p:attrName>
                                        </p:attrNameLst>
                                      </p:cBhvr>
                                      <p:to>
                                        <p:strVal val="visible"/>
                                      </p:to>
                                    </p:set>
                                    <p:animEffect transition="in" filter="wipe(right)">
                                      <p:cBhvr>
                                        <p:cTn id="125" dur="500"/>
                                        <p:tgtEl>
                                          <p:spTgt spid="39"/>
                                        </p:tgtEl>
                                      </p:cBhvr>
                                    </p:animEffect>
                                  </p:childTnLst>
                                </p:cTn>
                              </p:par>
                              <p:par>
                                <p:cTn id="126" presetID="22" presetClass="entr" presetSubtype="2" fill="hold" grpId="0" nodeType="withEffect">
                                  <p:stCondLst>
                                    <p:cond delay="250"/>
                                  </p:stCondLst>
                                  <p:childTnLst>
                                    <p:set>
                                      <p:cBhvr>
                                        <p:cTn id="127" dur="1" fill="hold">
                                          <p:stCondLst>
                                            <p:cond delay="0"/>
                                          </p:stCondLst>
                                        </p:cTn>
                                        <p:tgtEl>
                                          <p:spTgt spid="18"/>
                                        </p:tgtEl>
                                        <p:attrNameLst>
                                          <p:attrName>style.visibility</p:attrName>
                                        </p:attrNameLst>
                                      </p:cBhvr>
                                      <p:to>
                                        <p:strVal val="visible"/>
                                      </p:to>
                                    </p:set>
                                    <p:animEffect transition="in" filter="wipe(right)">
                                      <p:cBhvr>
                                        <p:cTn id="128" dur="500"/>
                                        <p:tgtEl>
                                          <p:spTgt spid="18"/>
                                        </p:tgtEl>
                                      </p:cBhvr>
                                    </p:animEffect>
                                  </p:childTnLst>
                                </p:cTn>
                              </p:par>
                            </p:childTnLst>
                          </p:cTn>
                        </p:par>
                        <p:par>
                          <p:cTn id="129" fill="hold">
                            <p:stCondLst>
                              <p:cond delay="6000"/>
                            </p:stCondLst>
                            <p:childTnLst>
                              <p:par>
                                <p:cTn id="130" presetID="1" presetClass="exit" presetSubtype="0" fill="hold" nodeType="afterEffect">
                                  <p:stCondLst>
                                    <p:cond delay="250"/>
                                  </p:stCondLst>
                                  <p:childTnLst>
                                    <p:set>
                                      <p:cBhvr>
                                        <p:cTn id="131" dur="1" fill="hold">
                                          <p:stCondLst>
                                            <p:cond delay="0"/>
                                          </p:stCondLst>
                                        </p:cTn>
                                        <p:tgtEl>
                                          <p:spTgt spid="37"/>
                                        </p:tgtEl>
                                        <p:attrNameLst>
                                          <p:attrName>style.visibility</p:attrName>
                                        </p:attrNameLst>
                                      </p:cBhvr>
                                      <p:to>
                                        <p:strVal val="hidden"/>
                                      </p:to>
                                    </p:set>
                                  </p:childTnLst>
                                </p:cTn>
                              </p:par>
                              <p:par>
                                <p:cTn id="132" presetID="1" presetClass="entr" presetSubtype="0" fill="hold" nodeType="withEffect">
                                  <p:stCondLst>
                                    <p:cond delay="250"/>
                                  </p:stCondLst>
                                  <p:childTnLst>
                                    <p:set>
                                      <p:cBhvr>
                                        <p:cTn id="133" dur="1" fill="hold">
                                          <p:stCondLst>
                                            <p:cond delay="0"/>
                                          </p:stCondLst>
                                        </p:cTn>
                                        <p:tgtEl>
                                          <p:spTgt spid="12"/>
                                        </p:tgtEl>
                                        <p:attrNameLst>
                                          <p:attrName>style.visibility</p:attrName>
                                        </p:attrNameLst>
                                      </p:cBhvr>
                                      <p:to>
                                        <p:strVal val="visible"/>
                                      </p:to>
                                    </p:set>
                                  </p:childTnLst>
                                </p:cTn>
                              </p:par>
                            </p:childTnLst>
                          </p:cTn>
                        </p:par>
                        <p:par>
                          <p:cTn id="134" fill="hold">
                            <p:stCondLst>
                              <p:cond delay="6250"/>
                            </p:stCondLst>
                            <p:childTnLst>
                              <p:par>
                                <p:cTn id="135" presetID="22" presetClass="entr" presetSubtype="4" fill="hold" grpId="0" nodeType="afterEffect">
                                  <p:stCondLst>
                                    <p:cond delay="250"/>
                                  </p:stCondLst>
                                  <p:childTnLst>
                                    <p:set>
                                      <p:cBhvr>
                                        <p:cTn id="136" dur="1" fill="hold">
                                          <p:stCondLst>
                                            <p:cond delay="0"/>
                                          </p:stCondLst>
                                        </p:cTn>
                                        <p:tgtEl>
                                          <p:spTgt spid="44"/>
                                        </p:tgtEl>
                                        <p:attrNameLst>
                                          <p:attrName>style.visibility</p:attrName>
                                        </p:attrNameLst>
                                      </p:cBhvr>
                                      <p:to>
                                        <p:strVal val="visible"/>
                                      </p:to>
                                    </p:set>
                                    <p:animEffect transition="in" filter="wipe(down)">
                                      <p:cBhvr>
                                        <p:cTn id="137" dur="500"/>
                                        <p:tgtEl>
                                          <p:spTgt spid="44"/>
                                        </p:tgtEl>
                                      </p:cBhvr>
                                    </p:animEffect>
                                  </p:childTnLst>
                                </p:cTn>
                              </p:par>
                              <p:par>
                                <p:cTn id="138" presetID="22" presetClass="entr" presetSubtype="4" fill="hold" grpId="0" nodeType="withEffect">
                                  <p:stCondLst>
                                    <p:cond delay="250"/>
                                  </p:stCondLst>
                                  <p:childTnLst>
                                    <p:set>
                                      <p:cBhvr>
                                        <p:cTn id="139" dur="1" fill="hold">
                                          <p:stCondLst>
                                            <p:cond delay="0"/>
                                          </p:stCondLst>
                                        </p:cTn>
                                        <p:tgtEl>
                                          <p:spTgt spid="45"/>
                                        </p:tgtEl>
                                        <p:attrNameLst>
                                          <p:attrName>style.visibility</p:attrName>
                                        </p:attrNameLst>
                                      </p:cBhvr>
                                      <p:to>
                                        <p:strVal val="visible"/>
                                      </p:to>
                                    </p:set>
                                    <p:animEffect transition="in" filter="wipe(down)">
                                      <p:cBhvr>
                                        <p:cTn id="140" dur="500"/>
                                        <p:tgtEl>
                                          <p:spTgt spid="45"/>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xit" presetSubtype="0" fill="hold" nodeType="clickEffect">
                                  <p:stCondLst>
                                    <p:cond delay="0"/>
                                  </p:stCondLst>
                                  <p:childTnLst>
                                    <p:animEffect transition="out" filter="fade">
                                      <p:cBhvr>
                                        <p:cTn id="144" dur="500"/>
                                        <p:tgtEl>
                                          <p:spTgt spid="117"/>
                                        </p:tgtEl>
                                      </p:cBhvr>
                                    </p:animEffect>
                                    <p:set>
                                      <p:cBhvr>
                                        <p:cTn id="145" dur="1" fill="hold">
                                          <p:stCondLst>
                                            <p:cond delay="499"/>
                                          </p:stCondLst>
                                        </p:cTn>
                                        <p:tgtEl>
                                          <p:spTgt spid="117"/>
                                        </p:tgtEl>
                                        <p:attrNameLst>
                                          <p:attrName>style.visibility</p:attrName>
                                        </p:attrNameLst>
                                      </p:cBhvr>
                                      <p:to>
                                        <p:strVal val="hidden"/>
                                      </p:to>
                                    </p:set>
                                  </p:childTnLst>
                                </p:cTn>
                              </p:par>
                              <p:par>
                                <p:cTn id="146" presetID="10" presetClass="exit" presetSubtype="0" fill="hold" nodeType="withEffect">
                                  <p:stCondLst>
                                    <p:cond delay="0"/>
                                  </p:stCondLst>
                                  <p:childTnLst>
                                    <p:animEffect transition="out" filter="fade">
                                      <p:cBhvr>
                                        <p:cTn id="147" dur="500"/>
                                        <p:tgtEl>
                                          <p:spTgt spid="5"/>
                                        </p:tgtEl>
                                      </p:cBhvr>
                                    </p:animEffect>
                                    <p:set>
                                      <p:cBhvr>
                                        <p:cTn id="148" dur="1" fill="hold">
                                          <p:stCondLst>
                                            <p:cond delay="499"/>
                                          </p:stCondLst>
                                        </p:cTn>
                                        <p:tgtEl>
                                          <p:spTgt spid="5"/>
                                        </p:tgtEl>
                                        <p:attrNameLst>
                                          <p:attrName>style.visibility</p:attrName>
                                        </p:attrNameLst>
                                      </p:cBhvr>
                                      <p:to>
                                        <p:strVal val="hidden"/>
                                      </p:to>
                                    </p:set>
                                  </p:childTnLst>
                                </p:cTn>
                              </p:par>
                              <p:par>
                                <p:cTn id="149" presetID="10" presetClass="exit" presetSubtype="0" fill="hold" nodeType="withEffect">
                                  <p:stCondLst>
                                    <p:cond delay="0"/>
                                  </p:stCondLst>
                                  <p:childTnLst>
                                    <p:animEffect transition="out" filter="fade">
                                      <p:cBhvr>
                                        <p:cTn id="150" dur="500"/>
                                        <p:tgtEl>
                                          <p:spTgt spid="27"/>
                                        </p:tgtEl>
                                      </p:cBhvr>
                                    </p:animEffect>
                                    <p:set>
                                      <p:cBhvr>
                                        <p:cTn id="151" dur="1" fill="hold">
                                          <p:stCondLst>
                                            <p:cond delay="499"/>
                                          </p:stCondLst>
                                        </p:cTn>
                                        <p:tgtEl>
                                          <p:spTgt spid="27"/>
                                        </p:tgtEl>
                                        <p:attrNameLst>
                                          <p:attrName>style.visibility</p:attrName>
                                        </p:attrNameLst>
                                      </p:cBhvr>
                                      <p:to>
                                        <p:strVal val="hidden"/>
                                      </p:to>
                                    </p:set>
                                  </p:childTnLst>
                                </p:cTn>
                              </p:par>
                              <p:par>
                                <p:cTn id="152" presetID="10" presetClass="exit" presetSubtype="0" fill="hold" nodeType="withEffect">
                                  <p:stCondLst>
                                    <p:cond delay="0"/>
                                  </p:stCondLst>
                                  <p:childTnLst>
                                    <p:animEffect transition="out" filter="fade">
                                      <p:cBhvr>
                                        <p:cTn id="153" dur="500"/>
                                        <p:tgtEl>
                                          <p:spTgt spid="46"/>
                                        </p:tgtEl>
                                      </p:cBhvr>
                                    </p:animEffect>
                                    <p:set>
                                      <p:cBhvr>
                                        <p:cTn id="154" dur="1" fill="hold">
                                          <p:stCondLst>
                                            <p:cond delay="499"/>
                                          </p:stCondLst>
                                        </p:cTn>
                                        <p:tgtEl>
                                          <p:spTgt spid="46"/>
                                        </p:tgtEl>
                                        <p:attrNameLst>
                                          <p:attrName>style.visibility</p:attrName>
                                        </p:attrNameLst>
                                      </p:cBhvr>
                                      <p:to>
                                        <p:strVal val="hidden"/>
                                      </p:to>
                                    </p:set>
                                  </p:childTnLst>
                                </p:cTn>
                              </p:par>
                              <p:par>
                                <p:cTn id="155" presetID="10" presetClass="exit" presetSubtype="0" fill="hold" nodeType="withEffect">
                                  <p:stCondLst>
                                    <p:cond delay="0"/>
                                  </p:stCondLst>
                                  <p:childTnLst>
                                    <p:animEffect transition="out" filter="fade">
                                      <p:cBhvr>
                                        <p:cTn id="156" dur="500"/>
                                        <p:tgtEl>
                                          <p:spTgt spid="9"/>
                                        </p:tgtEl>
                                      </p:cBhvr>
                                    </p:animEffect>
                                    <p:set>
                                      <p:cBhvr>
                                        <p:cTn id="157" dur="1" fill="hold">
                                          <p:stCondLst>
                                            <p:cond delay="499"/>
                                          </p:stCondLst>
                                        </p:cTn>
                                        <p:tgtEl>
                                          <p:spTgt spid="9"/>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13"/>
                                        </p:tgtEl>
                                      </p:cBhvr>
                                    </p:animEffect>
                                    <p:set>
                                      <p:cBhvr>
                                        <p:cTn id="160" dur="1" fill="hold">
                                          <p:stCondLst>
                                            <p:cond delay="499"/>
                                          </p:stCondLst>
                                        </p:cTn>
                                        <p:tgtEl>
                                          <p:spTgt spid="13"/>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43"/>
                                        </p:tgtEl>
                                      </p:cBhvr>
                                    </p:animEffect>
                                    <p:set>
                                      <p:cBhvr>
                                        <p:cTn id="163" dur="1" fill="hold">
                                          <p:stCondLst>
                                            <p:cond delay="499"/>
                                          </p:stCondLst>
                                        </p:cTn>
                                        <p:tgtEl>
                                          <p:spTgt spid="43"/>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39"/>
                                        </p:tgtEl>
                                      </p:cBhvr>
                                    </p:animEffect>
                                    <p:set>
                                      <p:cBhvr>
                                        <p:cTn id="166" dur="1" fill="hold">
                                          <p:stCondLst>
                                            <p:cond delay="499"/>
                                          </p:stCondLst>
                                        </p:cTn>
                                        <p:tgtEl>
                                          <p:spTgt spid="39"/>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18"/>
                                        </p:tgtEl>
                                      </p:cBhvr>
                                    </p:animEffect>
                                    <p:set>
                                      <p:cBhvr>
                                        <p:cTn id="169" dur="1" fill="hold">
                                          <p:stCondLst>
                                            <p:cond delay="499"/>
                                          </p:stCondLst>
                                        </p:cTn>
                                        <p:tgtEl>
                                          <p:spTgt spid="18"/>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12"/>
                                        </p:tgtEl>
                                      </p:cBhvr>
                                    </p:animEffect>
                                    <p:set>
                                      <p:cBhvr>
                                        <p:cTn id="172" dur="1" fill="hold">
                                          <p:stCondLst>
                                            <p:cond delay="499"/>
                                          </p:stCondLst>
                                        </p:cTn>
                                        <p:tgtEl>
                                          <p:spTgt spid="12"/>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44"/>
                                        </p:tgtEl>
                                      </p:cBhvr>
                                    </p:animEffect>
                                    <p:set>
                                      <p:cBhvr>
                                        <p:cTn id="175" dur="1" fill="hold">
                                          <p:stCondLst>
                                            <p:cond delay="499"/>
                                          </p:stCondLst>
                                        </p:cTn>
                                        <p:tgtEl>
                                          <p:spTgt spid="44"/>
                                        </p:tgtEl>
                                        <p:attrNameLst>
                                          <p:attrName>style.visibility</p:attrName>
                                        </p:attrNameLst>
                                      </p:cBhvr>
                                      <p:to>
                                        <p:strVal val="hidden"/>
                                      </p:to>
                                    </p:set>
                                  </p:childTnLst>
                                </p:cTn>
                              </p:par>
                              <p:par>
                                <p:cTn id="176" presetID="10" presetClass="exit" presetSubtype="0" fill="hold" grpId="1" nodeType="withEffect">
                                  <p:stCondLst>
                                    <p:cond delay="0"/>
                                  </p:stCondLst>
                                  <p:childTnLst>
                                    <p:animEffect transition="out" filter="fade">
                                      <p:cBhvr>
                                        <p:cTn id="177" dur="500"/>
                                        <p:tgtEl>
                                          <p:spTgt spid="45"/>
                                        </p:tgtEl>
                                      </p:cBhvr>
                                    </p:animEffect>
                                    <p:set>
                                      <p:cBhvr>
                                        <p:cTn id="178" dur="1" fill="hold">
                                          <p:stCondLst>
                                            <p:cond delay="499"/>
                                          </p:stCondLst>
                                        </p:cTn>
                                        <p:tgtEl>
                                          <p:spTgt spid="45"/>
                                        </p:tgtEl>
                                        <p:attrNameLst>
                                          <p:attrName>style.visibility</p:attrName>
                                        </p:attrNameLst>
                                      </p:cBhvr>
                                      <p:to>
                                        <p:strVal val="hidden"/>
                                      </p:to>
                                    </p:set>
                                  </p:childTnLst>
                                </p:cTn>
                              </p:par>
                              <p:par>
                                <p:cTn id="179" presetID="10" presetClass="exit" presetSubtype="0" fill="hold" nodeType="withEffect">
                                  <p:stCondLst>
                                    <p:cond delay="0"/>
                                  </p:stCondLst>
                                  <p:childTnLst>
                                    <p:animEffect transition="out" filter="fade">
                                      <p:cBhvr>
                                        <p:cTn id="180" dur="500"/>
                                        <p:tgtEl>
                                          <p:spTgt spid="7"/>
                                        </p:tgtEl>
                                      </p:cBhvr>
                                    </p:animEffect>
                                    <p:set>
                                      <p:cBhvr>
                                        <p:cTn id="181" dur="1" fill="hold">
                                          <p:stCondLst>
                                            <p:cond delay="499"/>
                                          </p:stCondLst>
                                        </p:cTn>
                                        <p:tgtEl>
                                          <p:spTgt spid="7"/>
                                        </p:tgtEl>
                                        <p:attrNameLst>
                                          <p:attrName>style.visibility</p:attrName>
                                        </p:attrNameLst>
                                      </p:cBhvr>
                                      <p:to>
                                        <p:strVal val="hidden"/>
                                      </p:to>
                                    </p:set>
                                  </p:childTnLst>
                                </p:cTn>
                              </p:par>
                            </p:childTnLst>
                          </p:cTn>
                        </p:par>
                        <p:par>
                          <p:cTn id="182" fill="hold">
                            <p:stCondLst>
                              <p:cond delay="500"/>
                            </p:stCondLst>
                            <p:childTnLst>
                              <p:par>
                                <p:cTn id="183" presetID="10" presetClass="entr" presetSubtype="0" fill="hold" nodeType="afterEffect">
                                  <p:stCondLst>
                                    <p:cond delay="500"/>
                                  </p:stCondLst>
                                  <p:childTnLst>
                                    <p:set>
                                      <p:cBhvr>
                                        <p:cTn id="184" dur="1" fill="hold">
                                          <p:stCondLst>
                                            <p:cond delay="0"/>
                                          </p:stCondLst>
                                        </p:cTn>
                                        <p:tgtEl>
                                          <p:spTgt spid="123"/>
                                        </p:tgtEl>
                                        <p:attrNameLst>
                                          <p:attrName>style.visibility</p:attrName>
                                        </p:attrNameLst>
                                      </p:cBhvr>
                                      <p:to>
                                        <p:strVal val="visible"/>
                                      </p:to>
                                    </p:set>
                                    <p:animEffect transition="in" filter="fade">
                                      <p:cBhvr>
                                        <p:cTn id="185" dur="500"/>
                                        <p:tgtEl>
                                          <p:spTgt spid="123"/>
                                        </p:tgtEl>
                                      </p:cBhvr>
                                    </p:animEffect>
                                  </p:childTnLst>
                                </p:cTn>
                              </p:par>
                            </p:childTnLst>
                          </p:cTn>
                        </p:par>
                        <p:par>
                          <p:cTn id="186" fill="hold">
                            <p:stCondLst>
                              <p:cond delay="1500"/>
                            </p:stCondLst>
                            <p:childTnLst>
                              <p:par>
                                <p:cTn id="187" presetID="22" presetClass="entr" presetSubtype="8" fill="hold" nodeType="afterEffect">
                                  <p:stCondLst>
                                    <p:cond delay="500"/>
                                  </p:stCondLst>
                                  <p:childTnLst>
                                    <p:set>
                                      <p:cBhvr>
                                        <p:cTn id="188" dur="1" fill="hold">
                                          <p:stCondLst>
                                            <p:cond delay="0"/>
                                          </p:stCondLst>
                                        </p:cTn>
                                        <p:tgtEl>
                                          <p:spTgt spid="57"/>
                                        </p:tgtEl>
                                        <p:attrNameLst>
                                          <p:attrName>style.visibility</p:attrName>
                                        </p:attrNameLst>
                                      </p:cBhvr>
                                      <p:to>
                                        <p:strVal val="visible"/>
                                      </p:to>
                                    </p:set>
                                    <p:animEffect transition="in" filter="wipe(left)">
                                      <p:cBhvr>
                                        <p:cTn id="189" dur="500"/>
                                        <p:tgtEl>
                                          <p:spTgt spid="57"/>
                                        </p:tgtEl>
                                      </p:cBhvr>
                                    </p:animEffect>
                                  </p:childTnLst>
                                </p:cTn>
                              </p:par>
                              <p:par>
                                <p:cTn id="190" presetID="22" presetClass="entr" presetSubtype="4" fill="hold" nodeType="withEffect">
                                  <p:stCondLst>
                                    <p:cond delay="500"/>
                                  </p:stCondLst>
                                  <p:childTnLst>
                                    <p:set>
                                      <p:cBhvr>
                                        <p:cTn id="191" dur="1" fill="hold">
                                          <p:stCondLst>
                                            <p:cond delay="0"/>
                                          </p:stCondLst>
                                        </p:cTn>
                                        <p:tgtEl>
                                          <p:spTgt spid="65"/>
                                        </p:tgtEl>
                                        <p:attrNameLst>
                                          <p:attrName>style.visibility</p:attrName>
                                        </p:attrNameLst>
                                      </p:cBhvr>
                                      <p:to>
                                        <p:strVal val="visible"/>
                                      </p:to>
                                    </p:set>
                                    <p:animEffect transition="in" filter="wipe(down)">
                                      <p:cBhvr>
                                        <p:cTn id="192" dur="500"/>
                                        <p:tgtEl>
                                          <p:spTgt spid="65"/>
                                        </p:tgtEl>
                                      </p:cBhvr>
                                    </p:animEffect>
                                  </p:childTnLst>
                                </p:cTn>
                              </p:par>
                              <p:par>
                                <p:cTn id="193" presetID="22" presetClass="entr" presetSubtype="4" fill="hold" nodeType="withEffect">
                                  <p:stCondLst>
                                    <p:cond delay="500"/>
                                  </p:stCondLst>
                                  <p:childTnLst>
                                    <p:set>
                                      <p:cBhvr>
                                        <p:cTn id="194" dur="1" fill="hold">
                                          <p:stCondLst>
                                            <p:cond delay="0"/>
                                          </p:stCondLst>
                                        </p:cTn>
                                        <p:tgtEl>
                                          <p:spTgt spid="60"/>
                                        </p:tgtEl>
                                        <p:attrNameLst>
                                          <p:attrName>style.visibility</p:attrName>
                                        </p:attrNameLst>
                                      </p:cBhvr>
                                      <p:to>
                                        <p:strVal val="visible"/>
                                      </p:to>
                                    </p:set>
                                    <p:animEffect transition="in" filter="wipe(down)">
                                      <p:cBhvr>
                                        <p:cTn id="195" dur="500"/>
                                        <p:tgtEl>
                                          <p:spTgt spid="60"/>
                                        </p:tgtEl>
                                      </p:cBhvr>
                                    </p:animEffect>
                                  </p:childTnLst>
                                </p:cTn>
                              </p:par>
                              <p:par>
                                <p:cTn id="196" presetID="22" presetClass="entr" presetSubtype="4" fill="hold" grpId="0" nodeType="withEffect">
                                  <p:stCondLst>
                                    <p:cond delay="500"/>
                                  </p:stCondLst>
                                  <p:childTnLst>
                                    <p:set>
                                      <p:cBhvr>
                                        <p:cTn id="197" dur="1" fill="hold">
                                          <p:stCondLst>
                                            <p:cond delay="0"/>
                                          </p:stCondLst>
                                        </p:cTn>
                                        <p:tgtEl>
                                          <p:spTgt spid="106"/>
                                        </p:tgtEl>
                                        <p:attrNameLst>
                                          <p:attrName>style.visibility</p:attrName>
                                        </p:attrNameLst>
                                      </p:cBhvr>
                                      <p:to>
                                        <p:strVal val="visible"/>
                                      </p:to>
                                    </p:set>
                                    <p:animEffect transition="in" filter="wipe(down)">
                                      <p:cBhvr>
                                        <p:cTn id="198" dur="500"/>
                                        <p:tgtEl>
                                          <p:spTgt spid="106"/>
                                        </p:tgtEl>
                                      </p:cBhvr>
                                    </p:animEffect>
                                  </p:childTnLst>
                                </p:cTn>
                              </p:par>
                              <p:par>
                                <p:cTn id="199" presetID="22" presetClass="entr" presetSubtype="8" fill="hold" nodeType="withEffect">
                                  <p:stCondLst>
                                    <p:cond delay="500"/>
                                  </p:stCondLst>
                                  <p:childTnLst>
                                    <p:set>
                                      <p:cBhvr>
                                        <p:cTn id="200" dur="1" fill="hold">
                                          <p:stCondLst>
                                            <p:cond delay="0"/>
                                          </p:stCondLst>
                                        </p:cTn>
                                        <p:tgtEl>
                                          <p:spTgt spid="100"/>
                                        </p:tgtEl>
                                        <p:attrNameLst>
                                          <p:attrName>style.visibility</p:attrName>
                                        </p:attrNameLst>
                                      </p:cBhvr>
                                      <p:to>
                                        <p:strVal val="visible"/>
                                      </p:to>
                                    </p:set>
                                    <p:animEffect transition="in" filter="wipe(left)">
                                      <p:cBhvr>
                                        <p:cTn id="201" dur="500"/>
                                        <p:tgtEl>
                                          <p:spTgt spid="100"/>
                                        </p:tgtEl>
                                      </p:cBhvr>
                                    </p:animEffect>
                                  </p:childTnLst>
                                </p:cTn>
                              </p:par>
                            </p:childTnLst>
                          </p:cTn>
                        </p:par>
                        <p:par>
                          <p:cTn id="202" fill="hold">
                            <p:stCondLst>
                              <p:cond delay="2500"/>
                            </p:stCondLst>
                            <p:childTnLst>
                              <p:par>
                                <p:cTn id="203" presetID="22" presetClass="entr" presetSubtype="4" fill="hold" grpId="0" nodeType="afterEffect">
                                  <p:stCondLst>
                                    <p:cond delay="500"/>
                                  </p:stCondLst>
                                  <p:childTnLst>
                                    <p:set>
                                      <p:cBhvr>
                                        <p:cTn id="204" dur="1" fill="hold">
                                          <p:stCondLst>
                                            <p:cond delay="0"/>
                                          </p:stCondLst>
                                        </p:cTn>
                                        <p:tgtEl>
                                          <p:spTgt spid="109"/>
                                        </p:tgtEl>
                                        <p:attrNameLst>
                                          <p:attrName>style.visibility</p:attrName>
                                        </p:attrNameLst>
                                      </p:cBhvr>
                                      <p:to>
                                        <p:strVal val="visible"/>
                                      </p:to>
                                    </p:set>
                                    <p:animEffect transition="in" filter="wipe(down)">
                                      <p:cBhvr>
                                        <p:cTn id="205" dur="500"/>
                                        <p:tgtEl>
                                          <p:spTgt spid="109"/>
                                        </p:tgtEl>
                                      </p:cBhvr>
                                    </p:animEffect>
                                  </p:childTnLst>
                                </p:cTn>
                              </p:par>
                            </p:childTnLst>
                          </p:cTn>
                        </p:par>
                        <p:par>
                          <p:cTn id="206" fill="hold">
                            <p:stCondLst>
                              <p:cond delay="3500"/>
                            </p:stCondLst>
                            <p:childTnLst>
                              <p:par>
                                <p:cTn id="207" presetID="10" presetClass="entr" presetSubtype="0" fill="hold" nodeType="afterEffect">
                                  <p:stCondLst>
                                    <p:cond delay="500"/>
                                  </p:stCondLst>
                                  <p:childTnLst>
                                    <p:set>
                                      <p:cBhvr>
                                        <p:cTn id="208" dur="1" fill="hold">
                                          <p:stCondLst>
                                            <p:cond delay="0"/>
                                          </p:stCondLst>
                                        </p:cTn>
                                        <p:tgtEl>
                                          <p:spTgt spid="107"/>
                                        </p:tgtEl>
                                        <p:attrNameLst>
                                          <p:attrName>style.visibility</p:attrName>
                                        </p:attrNameLst>
                                      </p:cBhvr>
                                      <p:to>
                                        <p:strVal val="visible"/>
                                      </p:to>
                                    </p:set>
                                    <p:animEffect transition="in" filter="fade">
                                      <p:cBhvr>
                                        <p:cTn id="209" dur="500"/>
                                        <p:tgtEl>
                                          <p:spTgt spid="107"/>
                                        </p:tgtEl>
                                      </p:cBhvr>
                                    </p:animEffect>
                                  </p:childTnLst>
                                </p:cTn>
                              </p:par>
                            </p:childTnLst>
                          </p:cTn>
                        </p:par>
                        <p:par>
                          <p:cTn id="210" fill="hold">
                            <p:stCondLst>
                              <p:cond delay="4500"/>
                            </p:stCondLst>
                            <p:childTnLst>
                              <p:par>
                                <p:cTn id="211" presetID="22" presetClass="entr" presetSubtype="8" fill="hold" nodeType="afterEffect">
                                  <p:stCondLst>
                                    <p:cond delay="500"/>
                                  </p:stCondLst>
                                  <p:childTnLst>
                                    <p:set>
                                      <p:cBhvr>
                                        <p:cTn id="212" dur="1" fill="hold">
                                          <p:stCondLst>
                                            <p:cond delay="0"/>
                                          </p:stCondLst>
                                        </p:cTn>
                                        <p:tgtEl>
                                          <p:spTgt spid="64"/>
                                        </p:tgtEl>
                                        <p:attrNameLst>
                                          <p:attrName>style.visibility</p:attrName>
                                        </p:attrNameLst>
                                      </p:cBhvr>
                                      <p:to>
                                        <p:strVal val="visible"/>
                                      </p:to>
                                    </p:set>
                                    <p:animEffect transition="in" filter="wipe(left)">
                                      <p:cBhvr>
                                        <p:cTn id="213" dur="500"/>
                                        <p:tgtEl>
                                          <p:spTgt spid="64"/>
                                        </p:tgtEl>
                                      </p:cBhvr>
                                    </p:animEffect>
                                  </p:childTnLst>
                                </p:cTn>
                              </p:par>
                              <p:par>
                                <p:cTn id="214" presetID="22" presetClass="entr" presetSubtype="8" fill="hold" nodeType="withEffect">
                                  <p:stCondLst>
                                    <p:cond delay="500"/>
                                  </p:stCondLst>
                                  <p:childTnLst>
                                    <p:set>
                                      <p:cBhvr>
                                        <p:cTn id="215" dur="1" fill="hold">
                                          <p:stCondLst>
                                            <p:cond delay="0"/>
                                          </p:stCondLst>
                                        </p:cTn>
                                        <p:tgtEl>
                                          <p:spTgt spid="103"/>
                                        </p:tgtEl>
                                        <p:attrNameLst>
                                          <p:attrName>style.visibility</p:attrName>
                                        </p:attrNameLst>
                                      </p:cBhvr>
                                      <p:to>
                                        <p:strVal val="visible"/>
                                      </p:to>
                                    </p:set>
                                    <p:animEffect transition="in" filter="wipe(left)">
                                      <p:cBhvr>
                                        <p:cTn id="216"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39" grpId="0" animBg="1"/>
      <p:bldP spid="39" grpId="1" animBg="1"/>
      <p:bldP spid="8" grpId="0" animBg="1"/>
      <p:bldP spid="8" grpId="1" animBg="1"/>
      <p:bldP spid="13" grpId="0"/>
      <p:bldP spid="13" grpId="1"/>
      <p:bldP spid="43" grpId="0" animBg="1"/>
      <p:bldP spid="43" grpId="1" animBg="1"/>
      <p:bldP spid="44" grpId="0" animBg="1"/>
      <p:bldP spid="44" grpId="1" animBg="1"/>
      <p:bldP spid="45" grpId="0" animBg="1"/>
      <p:bldP spid="45" grpId="1" animBg="1"/>
      <p:bldP spid="106" grpId="0" animBg="1"/>
      <p:bldP spid="109" grpId="0" animBg="1"/>
      <p:bldP spid="110" grpId="0" animBg="1"/>
      <p:bldP spid="11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災害情報の収集</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A1</a:t>
            </a:r>
            <a:r>
              <a:rPr kumimoji="1" lang="ja-JP" altLang="en-US" dirty="0" smtClean="0"/>
              <a:t>：</a:t>
            </a:r>
            <a:r>
              <a:rPr lang="ja-JP" altLang="en-US" dirty="0"/>
              <a:t>ミクロ</a:t>
            </a:r>
            <a:r>
              <a:rPr lang="ja-JP" altLang="en-US" dirty="0" smtClean="0"/>
              <a:t>な</a:t>
            </a:r>
            <a:r>
              <a:rPr kumimoji="1" lang="ja-JP" altLang="en-US" dirty="0" smtClean="0"/>
              <a:t>災害情報の投稿</a:t>
            </a:r>
            <a:endParaRPr lang="en-US" altLang="ja-JP" dirty="0" smtClean="0"/>
          </a:p>
          <a:p>
            <a:pPr lvl="1"/>
            <a:r>
              <a:rPr lang="ja-JP" altLang="en-US" dirty="0"/>
              <a:t>避難中</a:t>
            </a:r>
            <a:r>
              <a:rPr lang="ja-JP" altLang="en-US" dirty="0" smtClean="0"/>
              <a:t>の</a:t>
            </a:r>
            <a:r>
              <a:rPr lang="ja-JP" altLang="en-US" dirty="0"/>
              <a:t>ユーザ</a:t>
            </a:r>
            <a:r>
              <a:rPr lang="ja-JP" altLang="en-US" dirty="0" smtClean="0"/>
              <a:t>が被害状況を撮影し，</a:t>
            </a:r>
            <a:r>
              <a:rPr lang="ja-JP" altLang="en-US" dirty="0" smtClean="0">
                <a:solidFill>
                  <a:srgbClr val="FF0000"/>
                </a:solidFill>
              </a:rPr>
              <a:t>付加情報</a:t>
            </a:r>
            <a:r>
              <a:rPr lang="ja-JP" altLang="en-US" dirty="0" smtClean="0"/>
              <a:t>とともに投稿</a:t>
            </a:r>
            <a:endParaRPr lang="en-US" altLang="ja-JP" dirty="0" smtClean="0"/>
          </a:p>
          <a:p>
            <a:pPr lvl="2"/>
            <a:r>
              <a:rPr lang="ja-JP" altLang="en-US" dirty="0" smtClean="0">
                <a:solidFill>
                  <a:srgbClr val="FF0000"/>
                </a:solidFill>
              </a:rPr>
              <a:t>深刻度</a:t>
            </a:r>
            <a:r>
              <a:rPr lang="ja-JP" altLang="en-US" dirty="0" smtClean="0"/>
              <a:t>：程度を３段階（小康，拡大恐れ，緊急事態）で表す</a:t>
            </a:r>
            <a:endParaRPr lang="en-US" altLang="ja-JP" dirty="0" smtClean="0"/>
          </a:p>
          <a:p>
            <a:pPr lvl="2"/>
            <a:r>
              <a:rPr lang="ja-JP" altLang="en-US" dirty="0"/>
              <a:t>コメント：どのような状況</a:t>
            </a:r>
            <a:r>
              <a:rPr lang="ja-JP" altLang="en-US" dirty="0" smtClean="0"/>
              <a:t>であるか</a:t>
            </a:r>
            <a:endParaRPr lang="en-US" altLang="ja-JP" dirty="0" smtClean="0"/>
          </a:p>
          <a:p>
            <a:pPr lvl="2"/>
            <a:r>
              <a:rPr lang="ja-JP" altLang="en-US" dirty="0" smtClean="0"/>
              <a:t>状況</a:t>
            </a:r>
            <a:r>
              <a:rPr lang="ja-JP" altLang="en-US" dirty="0"/>
              <a:t>写真：被害状況を視覚的に</a:t>
            </a:r>
            <a:r>
              <a:rPr lang="ja-JP" altLang="en-US" dirty="0" smtClean="0"/>
              <a:t>把握</a:t>
            </a:r>
            <a:endParaRPr lang="en-US" altLang="ja-JP" dirty="0" smtClean="0"/>
          </a:p>
          <a:p>
            <a:pPr lvl="2"/>
            <a:r>
              <a:rPr lang="ja-JP" altLang="en-US" dirty="0" smtClean="0"/>
              <a:t>日時：いつ発生した災害か</a:t>
            </a:r>
            <a:endParaRPr lang="en-US" altLang="ja-JP" dirty="0" smtClean="0"/>
          </a:p>
          <a:p>
            <a:pPr lvl="2"/>
            <a:r>
              <a:rPr lang="ja-JP" altLang="en-US" dirty="0" smtClean="0"/>
              <a:t>位置情報：どこで発生した災害か</a:t>
            </a:r>
            <a:endParaRPr lang="en-US" altLang="ja-JP" dirty="0" smtClean="0"/>
          </a:p>
          <a:p>
            <a:pPr lvl="2"/>
            <a:r>
              <a:rPr lang="ja-JP" altLang="en-US" dirty="0" smtClean="0"/>
              <a:t>ユーザ</a:t>
            </a:r>
            <a:r>
              <a:rPr lang="en-US" altLang="ja-JP" dirty="0" smtClean="0"/>
              <a:t>ID</a:t>
            </a:r>
            <a:r>
              <a:rPr lang="ja-JP" altLang="en-US" dirty="0" smtClean="0"/>
              <a:t>：投稿情報の修正・削除のため</a:t>
            </a:r>
            <a:endParaRPr lang="en-US" altLang="ja-JP" dirty="0" smtClean="0"/>
          </a:p>
          <a:p>
            <a:pPr lvl="2"/>
            <a:endParaRPr lang="en-US" altLang="ja-JP" dirty="0"/>
          </a:p>
          <a:p>
            <a:pPr marL="457200" lvl="1" indent="0">
              <a:buNone/>
            </a:pPr>
            <a:endParaRPr lang="en-US" altLang="ja-JP" dirty="0" smtClean="0"/>
          </a:p>
          <a:p>
            <a:pPr lvl="2"/>
            <a:endParaRPr lang="en-US" altLang="ja-JP" dirty="0"/>
          </a:p>
          <a:p>
            <a:pPr lvl="2"/>
            <a:endParaRPr lang="en-US" altLang="ja-JP" dirty="0" smtClean="0"/>
          </a:p>
          <a:p>
            <a:pPr lvl="2"/>
            <a:endParaRPr lang="en-US" altLang="ja-JP" dirty="0"/>
          </a:p>
          <a:p>
            <a:pPr marL="914400" lvl="2" indent="0">
              <a:buNone/>
            </a:pPr>
            <a:endParaRPr lang="en-US" altLang="ja-JP" dirty="0"/>
          </a:p>
          <a:p>
            <a:pPr marL="0" indent="0">
              <a:buNone/>
            </a:pPr>
            <a:r>
              <a:rPr lang="ja-JP" altLang="en-US" dirty="0" smtClean="0"/>
              <a:t>→個々人に応じたミクロな災害情報の配信</a:t>
            </a:r>
            <a:endParaRPr lang="en-US" altLang="ja-JP" dirty="0" smtClean="0"/>
          </a:p>
          <a:p>
            <a:pPr lvl="1"/>
            <a:endParaRPr kumimoji="1" lang="en-US" altLang="ja-JP" dirty="0" smtClean="0"/>
          </a:p>
          <a:p>
            <a:pPr lvl="1"/>
            <a:endParaRPr lang="en-US" altLang="ja-JP" dirty="0" smtClean="0"/>
          </a:p>
        </p:txBody>
      </p:sp>
      <p:sp>
        <p:nvSpPr>
          <p:cNvPr id="4" name="スライド番号プレースホルダー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0B1702-1328-441D-B737-C2B94A2E6AF5}" type="slidenum">
              <a:rPr kumimoji="1" lang="en-US" altLang="ja-JP" sz="1400" b="0" i="0" u="none" strike="noStrike" kern="1200" cap="none" spc="0" normalizeH="0" baseline="0" noProof="0" smtClean="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7736" y="2340452"/>
            <a:ext cx="934614" cy="757037"/>
          </a:xfrm>
          <a:prstGeom prst="rect">
            <a:avLst/>
          </a:prstGeom>
        </p:spPr>
      </p:pic>
      <p:grpSp>
        <p:nvGrpSpPr>
          <p:cNvPr id="6" name="グループ化 5"/>
          <p:cNvGrpSpPr/>
          <p:nvPr/>
        </p:nvGrpSpPr>
        <p:grpSpPr>
          <a:xfrm>
            <a:off x="7749957" y="2828544"/>
            <a:ext cx="1202502" cy="1028947"/>
            <a:chOff x="6974409" y="4609897"/>
            <a:chExt cx="1669942" cy="1428921"/>
          </a:xfrm>
        </p:grpSpPr>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2049" y="5003768"/>
              <a:ext cx="529529" cy="797081"/>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4409" y="4707950"/>
              <a:ext cx="409632" cy="550873"/>
            </a:xfrm>
            <a:prstGeom prst="rect">
              <a:avLst/>
            </a:prstGeom>
          </p:spPr>
        </p:pic>
        <p:pic>
          <p:nvPicPr>
            <p:cNvPr id="9" name="図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35895" y="5190713"/>
              <a:ext cx="387709" cy="314044"/>
            </a:xfrm>
            <a:prstGeom prst="rect">
              <a:avLst/>
            </a:prstGeom>
          </p:spPr>
        </p:pic>
        <p:pic>
          <p:nvPicPr>
            <p:cNvPr id="10" name="図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83255" y="4609897"/>
              <a:ext cx="761096" cy="1428921"/>
            </a:xfrm>
            <a:prstGeom prst="rect">
              <a:avLst/>
            </a:prstGeom>
          </p:spPr>
        </p:pic>
      </p:grpSp>
      <p:pic>
        <p:nvPicPr>
          <p:cNvPr id="12" name="図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33020" y="4366487"/>
            <a:ext cx="1419439" cy="2009394"/>
          </a:xfrm>
          <a:prstGeom prst="rect">
            <a:avLst/>
          </a:prstGeom>
        </p:spPr>
      </p:pic>
      <p:pic>
        <p:nvPicPr>
          <p:cNvPr id="11" name="図 10"/>
          <p:cNvPicPr>
            <a:picLocks noChangeAspect="1"/>
          </p:cNvPicPr>
          <p:nvPr/>
        </p:nvPicPr>
        <p:blipFill>
          <a:blip r:embed="rId9"/>
          <a:stretch>
            <a:fillRect/>
          </a:stretch>
        </p:blipFill>
        <p:spPr>
          <a:xfrm>
            <a:off x="198582" y="4739780"/>
            <a:ext cx="7144979" cy="969232"/>
          </a:xfrm>
          <a:prstGeom prst="rect">
            <a:avLst/>
          </a:prstGeom>
        </p:spPr>
      </p:pic>
      <p:sp>
        <p:nvSpPr>
          <p:cNvPr id="13" name="テキスト ボックス 12"/>
          <p:cNvSpPr txBox="1"/>
          <p:nvPr/>
        </p:nvSpPr>
        <p:spPr>
          <a:xfrm>
            <a:off x="1711052" y="4067164"/>
            <a:ext cx="4120039" cy="338554"/>
          </a:xfrm>
          <a:prstGeom prst="rect">
            <a:avLst/>
          </a:prstGeom>
          <a:noFill/>
        </p:spPr>
        <p:txBody>
          <a:bodyPr wrap="none" rtlCol="0">
            <a:spAutoFit/>
          </a:bodyPr>
          <a:lstStyle/>
          <a:p>
            <a:r>
              <a:rPr kumimoji="1" lang="en-US" altLang="ja-JP" sz="1600" dirty="0" smtClean="0">
                <a:latin typeface="+mj-lt"/>
              </a:rPr>
              <a:t>2019</a:t>
            </a:r>
            <a:r>
              <a:rPr kumimoji="1" lang="ja-JP" altLang="en-US" sz="1600" dirty="0" smtClean="0">
                <a:latin typeface="+mj-lt"/>
              </a:rPr>
              <a:t>年</a:t>
            </a:r>
            <a:r>
              <a:rPr kumimoji="1" lang="en-US" altLang="ja-JP" sz="1600" dirty="0" smtClean="0">
                <a:latin typeface="+mj-lt"/>
              </a:rPr>
              <a:t>3</a:t>
            </a:r>
            <a:r>
              <a:rPr kumimoji="1" lang="ja-JP" altLang="en-US" sz="1600" dirty="0" smtClean="0">
                <a:latin typeface="+mj-lt"/>
              </a:rPr>
              <a:t>月</a:t>
            </a:r>
            <a:r>
              <a:rPr kumimoji="1" lang="en-US" altLang="ja-JP" sz="1600" dirty="0" smtClean="0">
                <a:latin typeface="+mj-lt"/>
              </a:rPr>
              <a:t>8</a:t>
            </a:r>
            <a:r>
              <a:rPr kumimoji="1" lang="ja-JP" altLang="en-US" sz="1600" dirty="0" smtClean="0">
                <a:latin typeface="+mj-lt"/>
              </a:rPr>
              <a:t>日に神戸大学で土砂崩れが発生</a:t>
            </a:r>
          </a:p>
        </p:txBody>
      </p:sp>
      <p:sp>
        <p:nvSpPr>
          <p:cNvPr id="14" name="正方形/長方形 13"/>
          <p:cNvSpPr/>
          <p:nvPr/>
        </p:nvSpPr>
        <p:spPr>
          <a:xfrm>
            <a:off x="1711051" y="4047992"/>
            <a:ext cx="4120039" cy="36745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a:stCxn id="14" idx="2"/>
            <a:endCxn id="11" idx="0"/>
          </p:cNvCxnSpPr>
          <p:nvPr/>
        </p:nvCxnSpPr>
        <p:spPr>
          <a:xfrm>
            <a:off x="3771071" y="4415451"/>
            <a:ext cx="1" cy="324329"/>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3771070" y="4423727"/>
            <a:ext cx="543739" cy="307777"/>
          </a:xfrm>
          <a:prstGeom prst="rect">
            <a:avLst/>
          </a:prstGeom>
          <a:noFill/>
        </p:spPr>
        <p:txBody>
          <a:bodyPr wrap="none" rtlCol="0">
            <a:spAutoFit/>
          </a:bodyPr>
          <a:lstStyle/>
          <a:p>
            <a:r>
              <a:rPr kumimoji="1" lang="ja-JP" altLang="en-US" sz="1400" dirty="0" smtClean="0">
                <a:latin typeface="+mj-lt"/>
              </a:rPr>
              <a:t>投稿</a:t>
            </a:r>
          </a:p>
        </p:txBody>
      </p:sp>
    </p:spTree>
    <p:extLst>
      <p:ext uri="{BB962C8B-B14F-4D97-AF65-F5344CB8AC3E}">
        <p14:creationId xmlns:p14="http://schemas.microsoft.com/office/powerpoint/2010/main" val="3362215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地</a:t>
            </a:r>
            <a:r>
              <a:rPr lang="ja-JP" altLang="en-US" dirty="0" smtClean="0"/>
              <a:t>図</a:t>
            </a:r>
            <a:r>
              <a:rPr lang="ja-JP" altLang="en-US" dirty="0"/>
              <a:t>上</a:t>
            </a:r>
            <a:r>
              <a:rPr lang="ja-JP" altLang="en-US" dirty="0" smtClean="0"/>
              <a:t>への可視化・共有</a:t>
            </a:r>
            <a:endParaRPr kumimoji="1" lang="ja-JP" altLang="en-US" dirty="0"/>
          </a:p>
        </p:txBody>
      </p:sp>
      <p:sp>
        <p:nvSpPr>
          <p:cNvPr id="3" name="コンテンツ プレースホルダー 2"/>
          <p:cNvSpPr>
            <a:spLocks noGrp="1"/>
          </p:cNvSpPr>
          <p:nvPr>
            <p:ph idx="1"/>
          </p:nvPr>
        </p:nvSpPr>
        <p:spPr/>
        <p:txBody>
          <a:bodyPr/>
          <a:lstStyle/>
          <a:p>
            <a:r>
              <a:rPr lang="en-US" altLang="ja-JP" dirty="0"/>
              <a:t>A2</a:t>
            </a:r>
            <a:r>
              <a:rPr lang="ja-JP" altLang="en-US" dirty="0"/>
              <a:t>：災害情報の取得と可視化</a:t>
            </a:r>
            <a:endParaRPr lang="en-US" altLang="ja-JP" dirty="0"/>
          </a:p>
          <a:p>
            <a:pPr lvl="1"/>
            <a:r>
              <a:rPr lang="ja-JP" altLang="en-US" dirty="0" smtClean="0"/>
              <a:t>ミクロな災害情報の可視化</a:t>
            </a:r>
            <a:endParaRPr lang="en-US" altLang="ja-JP" dirty="0" smtClean="0"/>
          </a:p>
          <a:p>
            <a:pPr lvl="2"/>
            <a:r>
              <a:rPr lang="ja-JP" altLang="en-US" dirty="0"/>
              <a:t>投稿</a:t>
            </a:r>
            <a:r>
              <a:rPr lang="ja-JP" altLang="en-US" dirty="0" smtClean="0"/>
              <a:t>された災害情報を位置情報に従ってピンで配置</a:t>
            </a:r>
            <a:endParaRPr lang="en-US" altLang="ja-JP" dirty="0" smtClean="0"/>
          </a:p>
          <a:p>
            <a:pPr lvl="2"/>
            <a:r>
              <a:rPr lang="ja-JP" altLang="en-US" dirty="0"/>
              <a:t>ピン</a:t>
            </a:r>
            <a:r>
              <a:rPr lang="ja-JP" altLang="en-US" dirty="0" smtClean="0"/>
              <a:t>をタップすることで災害情報の詳細を表示</a:t>
            </a:r>
            <a:endParaRPr lang="en-US" altLang="ja-JP" dirty="0" smtClean="0"/>
          </a:p>
          <a:p>
            <a:pPr lvl="3"/>
            <a:r>
              <a:rPr lang="en-US" altLang="ja-JP" dirty="0"/>
              <a:t>1. </a:t>
            </a:r>
            <a:r>
              <a:rPr lang="ja-JP" altLang="en-US" dirty="0" smtClean="0"/>
              <a:t>状況</a:t>
            </a:r>
            <a:r>
              <a:rPr lang="ja-JP" altLang="en-US" dirty="0"/>
              <a:t>写真</a:t>
            </a:r>
            <a:endParaRPr lang="en-US" altLang="ja-JP" dirty="0"/>
          </a:p>
          <a:p>
            <a:pPr lvl="3"/>
            <a:r>
              <a:rPr lang="en-US" altLang="ja-JP" dirty="0"/>
              <a:t>2. </a:t>
            </a:r>
            <a:r>
              <a:rPr lang="ja-JP" altLang="en-US" dirty="0" smtClean="0"/>
              <a:t>日時</a:t>
            </a:r>
            <a:endParaRPr lang="en-US" altLang="ja-JP" dirty="0"/>
          </a:p>
          <a:p>
            <a:pPr lvl="3"/>
            <a:r>
              <a:rPr lang="en-US" altLang="ja-JP" dirty="0"/>
              <a:t>3. </a:t>
            </a:r>
            <a:r>
              <a:rPr lang="ja-JP" altLang="en-US" dirty="0"/>
              <a:t>位置情報</a:t>
            </a:r>
            <a:endParaRPr lang="en-US" altLang="ja-JP" dirty="0"/>
          </a:p>
          <a:p>
            <a:pPr lvl="3"/>
            <a:r>
              <a:rPr lang="en-US" altLang="ja-JP" dirty="0"/>
              <a:t>4. </a:t>
            </a:r>
            <a:r>
              <a:rPr lang="ja-JP" altLang="en-US" dirty="0" smtClean="0"/>
              <a:t>コメント</a:t>
            </a:r>
            <a:endParaRPr lang="en-US" altLang="ja-JP" dirty="0" smtClean="0"/>
          </a:p>
          <a:p>
            <a:pPr lvl="1"/>
            <a:r>
              <a:rPr lang="ja-JP" altLang="en-US" dirty="0" smtClean="0"/>
              <a:t>マクロな災害情報の可視化</a:t>
            </a:r>
            <a:endParaRPr lang="en-US" altLang="ja-JP" dirty="0" smtClean="0"/>
          </a:p>
          <a:p>
            <a:pPr lvl="2"/>
            <a:r>
              <a:rPr lang="ja-JP" altLang="en-US" dirty="0" smtClean="0"/>
              <a:t>警報</a:t>
            </a:r>
            <a:r>
              <a:rPr lang="ja-JP" altLang="en-US" dirty="0"/>
              <a:t>等</a:t>
            </a:r>
            <a:r>
              <a:rPr lang="ja-JP" altLang="en-US" dirty="0" smtClean="0"/>
              <a:t>の防災気象情報を対象エリアに色付け</a:t>
            </a:r>
            <a:endParaRPr lang="en-US" altLang="ja-JP" dirty="0"/>
          </a:p>
          <a:p>
            <a:pPr lvl="3"/>
            <a:r>
              <a:rPr kumimoji="1" lang="ja-JP" altLang="en-US" dirty="0" smtClean="0"/>
              <a:t>例：大雨警報が出ている神戸市を赤く色付け</a:t>
            </a:r>
            <a:endParaRPr kumimoji="1" lang="en-US" altLang="ja-JP" dirty="0" smtClean="0"/>
          </a:p>
          <a:p>
            <a:pPr lvl="3"/>
            <a:endParaRPr lang="en-US" altLang="ja-JP" dirty="0"/>
          </a:p>
          <a:p>
            <a:pPr marL="57150" indent="0">
              <a:buNone/>
            </a:pPr>
            <a:r>
              <a:rPr kumimoji="1" lang="ja-JP" altLang="en-US" dirty="0" smtClean="0"/>
              <a:t>→災害情報を視覚的に，一元的に把握可能</a:t>
            </a:r>
            <a:endParaRPr kumimoji="1" lang="en-US" altLang="ja-JP" dirty="0" smtClean="0"/>
          </a:p>
        </p:txBody>
      </p:sp>
      <p:sp>
        <p:nvSpPr>
          <p:cNvPr id="4" name="スライド番号プレースホルダー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0B1702-1328-441D-B737-C2B94A2E6AF5}" type="slidenum">
              <a:rPr kumimoji="1" lang="en-US" altLang="ja-JP" sz="1400" b="0" i="0" u="none" strike="noStrike" kern="1200" cap="none" spc="0" normalizeH="0" baseline="0" noProof="0" smtClean="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406" y="3414969"/>
            <a:ext cx="1207302" cy="2155625"/>
          </a:xfrm>
          <a:prstGeom prst="rect">
            <a:avLst/>
          </a:prstGeom>
        </p:spPr>
      </p:pic>
      <p:sp>
        <p:nvSpPr>
          <p:cNvPr id="6" name="円形吹き出し 5"/>
          <p:cNvSpPr/>
          <p:nvPr/>
        </p:nvSpPr>
        <p:spPr>
          <a:xfrm>
            <a:off x="7973862" y="2525012"/>
            <a:ext cx="1133562" cy="759487"/>
          </a:xfrm>
          <a:prstGeom prst="wedgeEllipseCallout">
            <a:avLst>
              <a:gd name="adj1" fmla="val -33371"/>
              <a:gd name="adj2" fmla="val 18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45818" y="2623548"/>
            <a:ext cx="789649" cy="639615"/>
          </a:xfrm>
          <a:prstGeom prst="rect">
            <a:avLst/>
          </a:prstGeom>
        </p:spPr>
      </p:pic>
      <p:sp>
        <p:nvSpPr>
          <p:cNvPr id="8" name="円形吹き出し 7"/>
          <p:cNvSpPr/>
          <p:nvPr/>
        </p:nvSpPr>
        <p:spPr>
          <a:xfrm>
            <a:off x="6276581" y="4492781"/>
            <a:ext cx="1266825" cy="850773"/>
          </a:xfrm>
          <a:prstGeom prst="wedgeEllipseCallout">
            <a:avLst>
              <a:gd name="adj1" fmla="val 63668"/>
              <a:gd name="adj2" fmla="val 217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rgbClr val="FF0000"/>
                </a:solidFill>
              </a:rPr>
              <a:t>神戸市</a:t>
            </a:r>
            <a:r>
              <a:rPr kumimoji="1" lang="en-US" altLang="ja-JP" sz="1400" b="1" dirty="0" smtClean="0">
                <a:solidFill>
                  <a:srgbClr val="FF0000"/>
                </a:solidFill>
              </a:rPr>
              <a:t/>
            </a:r>
            <a:br>
              <a:rPr kumimoji="1" lang="en-US" altLang="ja-JP" sz="1400" b="1" dirty="0" smtClean="0">
                <a:solidFill>
                  <a:srgbClr val="FF0000"/>
                </a:solidFill>
              </a:rPr>
            </a:br>
            <a:r>
              <a:rPr kumimoji="1" lang="ja-JP" altLang="en-US" sz="1400" b="1" dirty="0" smtClean="0">
                <a:solidFill>
                  <a:srgbClr val="FF0000"/>
                </a:solidFill>
              </a:rPr>
              <a:t>大雨警報</a:t>
            </a:r>
            <a:endParaRPr kumimoji="1" lang="ja-JP" altLang="en-US" sz="1400" b="1" dirty="0">
              <a:solidFill>
                <a:srgbClr val="FF0000"/>
              </a:solidFill>
            </a:endParaRPr>
          </a:p>
        </p:txBody>
      </p:sp>
      <p:sp>
        <p:nvSpPr>
          <p:cNvPr id="9" name="角丸四角形吹き出し 8"/>
          <p:cNvSpPr/>
          <p:nvPr/>
        </p:nvSpPr>
        <p:spPr>
          <a:xfrm>
            <a:off x="5937577" y="2815809"/>
            <a:ext cx="1404558" cy="1059457"/>
          </a:xfrm>
          <a:prstGeom prst="wedgeRoundRectCallout">
            <a:avLst>
              <a:gd name="adj1" fmla="val 102144"/>
              <a:gd name="adj2" fmla="val 963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r>
              <a:rPr kumimoji="1" lang="en-US" altLang="ja-JP" sz="1200" dirty="0" smtClean="0">
                <a:solidFill>
                  <a:schemeClr val="tx1"/>
                </a:solidFill>
              </a:rPr>
              <a:t>2019/02/01-10:30:00</a:t>
            </a:r>
            <a:br>
              <a:rPr kumimoji="1" lang="en-US" altLang="ja-JP" sz="1200" dirty="0" smtClean="0">
                <a:solidFill>
                  <a:schemeClr val="tx1"/>
                </a:solidFill>
              </a:rPr>
            </a:br>
            <a:r>
              <a:rPr kumimoji="1" lang="ja-JP" altLang="en-US" sz="1200" dirty="0" smtClean="0">
                <a:solidFill>
                  <a:schemeClr val="tx1"/>
                </a:solidFill>
              </a:rPr>
              <a:t>神戸市灘区</a:t>
            </a:r>
            <a:r>
              <a:rPr kumimoji="1" lang="en-US" altLang="ja-JP" sz="1200" dirty="0" smtClean="0">
                <a:solidFill>
                  <a:schemeClr val="tx1"/>
                </a:solidFill>
              </a:rPr>
              <a:t/>
            </a:r>
            <a:br>
              <a:rPr kumimoji="1" lang="en-US" altLang="ja-JP" sz="1200" dirty="0" smtClean="0">
                <a:solidFill>
                  <a:schemeClr val="tx1"/>
                </a:solidFill>
              </a:rPr>
            </a:br>
            <a:r>
              <a:rPr kumimoji="1" lang="ja-JP" altLang="en-US" sz="1200" dirty="0" smtClean="0">
                <a:solidFill>
                  <a:schemeClr val="tx1"/>
                </a:solidFill>
              </a:rPr>
              <a:t>橋が倒壊している</a:t>
            </a:r>
            <a:endParaRPr kumimoji="1" lang="ja-JP" altLang="en-US" sz="1200" dirty="0">
              <a:solidFill>
                <a:schemeClr val="tx1"/>
              </a:solidFill>
            </a:endParaRPr>
          </a:p>
        </p:txBody>
      </p:sp>
    </p:spTree>
    <p:extLst>
      <p:ext uri="{BB962C8B-B14F-4D97-AF65-F5344CB8AC3E}">
        <p14:creationId xmlns:p14="http://schemas.microsoft.com/office/powerpoint/2010/main" val="3712391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適切な避難行動の提案</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A3</a:t>
            </a:r>
            <a:r>
              <a:rPr lang="ja-JP" altLang="en-US" dirty="0" smtClean="0"/>
              <a:t>：避難</a:t>
            </a:r>
            <a:r>
              <a:rPr lang="ja-JP" altLang="en-US" dirty="0"/>
              <a:t>行動の</a:t>
            </a:r>
            <a:r>
              <a:rPr lang="ja-JP" altLang="en-US" dirty="0" smtClean="0"/>
              <a:t>提案</a:t>
            </a:r>
            <a:endParaRPr lang="en-US" altLang="ja-JP" dirty="0" smtClean="0"/>
          </a:p>
          <a:p>
            <a:pPr lvl="1"/>
            <a:r>
              <a:rPr lang="ja-JP" altLang="en-US" dirty="0" smtClean="0"/>
              <a:t>自治体発令の避難情報に従って避難行動を指示</a:t>
            </a:r>
            <a:endParaRPr lang="en-US" altLang="ja-JP" dirty="0" smtClean="0"/>
          </a:p>
          <a:p>
            <a:pPr lvl="2"/>
            <a:r>
              <a:rPr lang="ja-JP" altLang="en-US" dirty="0" smtClean="0"/>
              <a:t>避難指示（緊急），避難勧告，避難準備・高齢者等避難開始</a:t>
            </a:r>
            <a:endParaRPr lang="en-US" altLang="ja-JP" dirty="0" smtClean="0"/>
          </a:p>
          <a:p>
            <a:pPr lvl="1"/>
            <a:r>
              <a:rPr lang="ja-JP" altLang="en-US" dirty="0" smtClean="0"/>
              <a:t>避難情報が未発令の場合</a:t>
            </a:r>
            <a:endParaRPr lang="en-US" altLang="ja-JP" dirty="0" smtClean="0"/>
          </a:p>
          <a:p>
            <a:pPr lvl="2"/>
            <a:r>
              <a:rPr lang="ja-JP" altLang="en-US" dirty="0" smtClean="0"/>
              <a:t>防災気象情報（特別警報，警報，注意報）から避難行動を提案</a:t>
            </a:r>
            <a:endParaRPr lang="en-US" altLang="ja-JP" dirty="0" smtClean="0"/>
          </a:p>
          <a:p>
            <a:pPr lvl="2"/>
            <a:r>
              <a:rPr lang="ja-JP" altLang="en-US" dirty="0" smtClean="0"/>
              <a:t>ミクロな災害情報による危険度を表示し，判断を補佐</a:t>
            </a:r>
            <a:endParaRPr lang="en-US" altLang="ja-JP" dirty="0"/>
          </a:p>
          <a:p>
            <a:pPr lvl="1"/>
            <a:r>
              <a:rPr lang="ja-JP" altLang="en-US" dirty="0" smtClean="0"/>
              <a:t>危険度の算出</a:t>
            </a:r>
            <a:endParaRPr lang="en-US" altLang="ja-JP" dirty="0" smtClean="0"/>
          </a:p>
          <a:p>
            <a:pPr lvl="2"/>
            <a:r>
              <a:rPr lang="ja-JP" altLang="en-US" dirty="0" smtClean="0"/>
              <a:t>投稿からの経過時間，ユーザとの距離，被害の深刻度で重みづけ</a:t>
            </a:r>
            <a:endParaRPr lang="en-US" altLang="ja-JP" dirty="0" smtClean="0"/>
          </a:p>
          <a:p>
            <a:pPr lvl="2"/>
            <a:r>
              <a:rPr lang="ja-JP" altLang="en-US" dirty="0" smtClean="0"/>
              <a:t>時間的な推移を表示する</a:t>
            </a:r>
            <a:endParaRPr lang="en-US" altLang="ja-JP" dirty="0" smtClean="0"/>
          </a:p>
          <a:p>
            <a:pPr marL="914400" lvl="2" indent="0">
              <a:buNone/>
            </a:pPr>
            <a:endParaRPr lang="en-US" altLang="ja-JP" dirty="0" smtClean="0"/>
          </a:p>
          <a:p>
            <a:pPr marL="0" indent="0">
              <a:buNone/>
            </a:pPr>
            <a:r>
              <a:rPr lang="ja-JP" altLang="en-US" dirty="0" smtClean="0"/>
              <a:t>→災害に対する当事者性を高める</a:t>
            </a:r>
            <a:endParaRPr lang="ja-JP" altLang="en-US" dirty="0"/>
          </a:p>
          <a:p>
            <a:endParaRPr kumimoji="1" lang="ja-JP" altLang="en-US" dirty="0"/>
          </a:p>
        </p:txBody>
      </p:sp>
      <p:sp>
        <p:nvSpPr>
          <p:cNvPr id="4" name="スライド番号プレースホルダー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0B1702-1328-441D-B737-C2B94A2E6AF5}" type="slidenum">
              <a:rPr kumimoji="1" lang="en-US" altLang="ja-JP" sz="1400" b="0" i="0" u="none" strike="noStrike" kern="1200" cap="none" spc="0" normalizeH="0" baseline="0" noProof="0" smtClean="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grpSp>
        <p:nvGrpSpPr>
          <p:cNvPr id="5" name="グループ化 4"/>
          <p:cNvGrpSpPr/>
          <p:nvPr/>
        </p:nvGrpSpPr>
        <p:grpSpPr>
          <a:xfrm>
            <a:off x="7775019" y="1383274"/>
            <a:ext cx="1107511" cy="947389"/>
            <a:chOff x="7159177" y="4713281"/>
            <a:chExt cx="1369697" cy="1171668"/>
          </a:xfrm>
        </p:grpSpPr>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9177" y="4713281"/>
              <a:ext cx="1369697" cy="1171668"/>
            </a:xfrm>
            <a:prstGeom prst="rect">
              <a:avLst/>
            </a:prstGeom>
          </p:spPr>
        </p:pic>
        <p:sp>
          <p:nvSpPr>
            <p:cNvPr id="7" name="テキスト ボックス 6"/>
            <p:cNvSpPr txBox="1"/>
            <p:nvPr/>
          </p:nvSpPr>
          <p:spPr>
            <a:xfrm>
              <a:off x="7286108" y="4867443"/>
              <a:ext cx="929895" cy="538916"/>
            </a:xfrm>
            <a:prstGeom prst="rect">
              <a:avLst/>
            </a:prstGeom>
            <a:noFill/>
          </p:spPr>
          <p:txBody>
            <a:bodyPr wrap="none" rtlCol="0">
              <a:spAutoFit/>
            </a:bodyPr>
            <a:lstStyle/>
            <a:p>
              <a:r>
                <a:rPr kumimoji="1" lang="ja-JP" altLang="en-US" sz="1400" dirty="0" smtClean="0">
                  <a:solidFill>
                    <a:srgbClr val="FF0000"/>
                  </a:solidFill>
                  <a:latin typeface="+mj-lt"/>
                </a:rPr>
                <a:t>避難指示</a:t>
              </a:r>
              <a:endParaRPr kumimoji="1" lang="en-US" altLang="ja-JP" sz="1400" dirty="0" smtClean="0">
                <a:solidFill>
                  <a:srgbClr val="FF0000"/>
                </a:solidFill>
                <a:latin typeface="+mj-lt"/>
              </a:endParaRPr>
            </a:p>
            <a:p>
              <a:r>
                <a:rPr lang="ja-JP" altLang="en-US" sz="1400" dirty="0" smtClean="0">
                  <a:solidFill>
                    <a:srgbClr val="FF0000"/>
                  </a:solidFill>
                  <a:latin typeface="+mj-lt"/>
                </a:rPr>
                <a:t>避難</a:t>
              </a:r>
              <a:r>
                <a:rPr lang="ja-JP" altLang="en-US" sz="1400" dirty="0">
                  <a:solidFill>
                    <a:srgbClr val="FF0000"/>
                  </a:solidFill>
                  <a:latin typeface="+mj-lt"/>
                </a:rPr>
                <a:t>勧告</a:t>
              </a:r>
              <a:endParaRPr kumimoji="1" lang="ja-JP" altLang="en-US" sz="1400" dirty="0" smtClean="0">
                <a:solidFill>
                  <a:srgbClr val="FF0000"/>
                </a:solidFill>
                <a:latin typeface="+mj-lt"/>
              </a:endParaRPr>
            </a:p>
          </p:txBody>
        </p:sp>
      </p:grpSp>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0143" y="4974336"/>
            <a:ext cx="1480118" cy="1426464"/>
          </a:xfrm>
          <a:prstGeom prst="rect">
            <a:avLst/>
          </a:prstGeom>
        </p:spPr>
      </p:pic>
      <p:pic>
        <p:nvPicPr>
          <p:cNvPr id="30" name="図 29"/>
          <p:cNvPicPr>
            <a:picLocks noChangeAspect="1"/>
          </p:cNvPicPr>
          <p:nvPr/>
        </p:nvPicPr>
        <p:blipFill>
          <a:blip r:embed="rId5"/>
          <a:stretch>
            <a:fillRect/>
          </a:stretch>
        </p:blipFill>
        <p:spPr>
          <a:xfrm>
            <a:off x="4920047" y="4245102"/>
            <a:ext cx="2318953" cy="2250948"/>
          </a:xfrm>
          <a:prstGeom prst="rect">
            <a:avLst/>
          </a:prstGeom>
        </p:spPr>
      </p:pic>
    </p:spTree>
    <p:extLst>
      <p:ext uri="{BB962C8B-B14F-4D97-AF65-F5344CB8AC3E}">
        <p14:creationId xmlns:p14="http://schemas.microsoft.com/office/powerpoint/2010/main" val="1367417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避難行動提案のフローチャート</a:t>
            </a:r>
            <a:endParaRPr kumimoji="1" lang="ja-JP" altLang="en-US" dirty="0"/>
          </a:p>
        </p:txBody>
      </p:sp>
      <p:pic>
        <p:nvPicPr>
          <p:cNvPr id="6" name="コンテンツ プレースホルダー 5"/>
          <p:cNvPicPr>
            <a:picLocks noGrp="1" noChangeAspect="1"/>
          </p:cNvPicPr>
          <p:nvPr>
            <p:ph idx="1"/>
          </p:nvPr>
        </p:nvPicPr>
        <p:blipFill>
          <a:blip r:embed="rId3"/>
          <a:stretch>
            <a:fillRect/>
          </a:stretch>
        </p:blipFill>
        <p:spPr>
          <a:xfrm>
            <a:off x="4756728" y="1690104"/>
            <a:ext cx="4221018" cy="4012393"/>
          </a:xfrm>
          <a:prstGeom prst="rect">
            <a:avLst/>
          </a:prstGeom>
        </p:spPr>
      </p:pic>
      <p:sp>
        <p:nvSpPr>
          <p:cNvPr id="4" name="スライド番号プレースホルダー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0B1702-1328-441D-B737-C2B94A2E6AF5}" type="slidenum">
              <a:rPr kumimoji="1" lang="en-US" altLang="ja-JP" sz="1400" b="0" i="0" u="none" strike="noStrike" kern="1200" cap="none" spc="0" normalizeH="0" baseline="0" noProof="0" smtClean="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7" name="テキスト ボックス 6"/>
          <p:cNvSpPr txBox="1"/>
          <p:nvPr/>
        </p:nvSpPr>
        <p:spPr>
          <a:xfrm>
            <a:off x="1050637" y="6005945"/>
            <a:ext cx="3241964" cy="307777"/>
          </a:xfrm>
          <a:prstGeom prst="rect">
            <a:avLst/>
          </a:prstGeom>
          <a:noFill/>
        </p:spPr>
        <p:txBody>
          <a:bodyPr wrap="square" rtlCol="0">
            <a:spAutoFit/>
          </a:bodyPr>
          <a:lstStyle/>
          <a:p>
            <a:pPr algn="ctr"/>
            <a:r>
              <a:rPr kumimoji="1" lang="ja-JP" altLang="en-US" sz="1400" dirty="0" smtClean="0">
                <a:latin typeface="+mj-lt"/>
              </a:rPr>
              <a:t>避難行動提案フローチャート</a:t>
            </a:r>
          </a:p>
        </p:txBody>
      </p:sp>
      <p:sp>
        <p:nvSpPr>
          <p:cNvPr id="8" name="テキスト ボックス 7"/>
          <p:cNvSpPr txBox="1"/>
          <p:nvPr/>
        </p:nvSpPr>
        <p:spPr>
          <a:xfrm>
            <a:off x="4374573" y="6005944"/>
            <a:ext cx="5001492" cy="307777"/>
          </a:xfrm>
          <a:prstGeom prst="rect">
            <a:avLst/>
          </a:prstGeom>
          <a:noFill/>
        </p:spPr>
        <p:txBody>
          <a:bodyPr wrap="square" rtlCol="0">
            <a:spAutoFit/>
          </a:bodyPr>
          <a:lstStyle/>
          <a:p>
            <a:pPr algn="ctr"/>
            <a:r>
              <a:rPr lang="ja-JP" altLang="en-US" sz="1400" dirty="0">
                <a:latin typeface="+mj-lt"/>
              </a:rPr>
              <a:t>マクロ</a:t>
            </a:r>
            <a:r>
              <a:rPr kumimoji="1" lang="ja-JP" altLang="en-US" sz="1400" dirty="0" smtClean="0">
                <a:latin typeface="+mj-lt"/>
              </a:rPr>
              <a:t>な</a:t>
            </a:r>
            <a:r>
              <a:rPr kumimoji="1" lang="ja-JP" altLang="en-US" sz="1400" dirty="0" smtClean="0">
                <a:latin typeface="+mj-lt"/>
              </a:rPr>
              <a:t>災害情報に基づく行動提案フローチャート</a:t>
            </a:r>
          </a:p>
        </p:txBody>
      </p:sp>
      <p:pic>
        <p:nvPicPr>
          <p:cNvPr id="3" name="図 2"/>
          <p:cNvPicPr>
            <a:picLocks noChangeAspect="1"/>
          </p:cNvPicPr>
          <p:nvPr/>
        </p:nvPicPr>
        <p:blipFill>
          <a:blip r:embed="rId4"/>
          <a:stretch>
            <a:fillRect/>
          </a:stretch>
        </p:blipFill>
        <p:spPr>
          <a:xfrm>
            <a:off x="122098" y="1999488"/>
            <a:ext cx="4252475" cy="3789285"/>
          </a:xfrm>
          <a:prstGeom prst="rect">
            <a:avLst/>
          </a:prstGeom>
        </p:spPr>
      </p:pic>
    </p:spTree>
    <p:extLst>
      <p:ext uri="{BB962C8B-B14F-4D97-AF65-F5344CB8AC3E}">
        <p14:creationId xmlns:p14="http://schemas.microsoft.com/office/powerpoint/2010/main" val="1346561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線コネクタ 57"/>
          <p:cNvCxnSpPr/>
          <p:nvPr/>
        </p:nvCxnSpPr>
        <p:spPr>
          <a:xfrm>
            <a:off x="7646973" y="2686556"/>
            <a:ext cx="372234" cy="6635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t>危険度の算出</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各</a:t>
            </a:r>
            <a:r>
              <a:rPr lang="ja-JP" altLang="en-US" dirty="0"/>
              <a:t>ミクロ</a:t>
            </a:r>
            <a:r>
              <a:rPr lang="ja-JP" altLang="en-US" dirty="0" smtClean="0"/>
              <a:t>な災害情報の危険度</a:t>
            </a:r>
            <a:endParaRPr lang="en-US" altLang="ja-JP" dirty="0" smtClean="0"/>
          </a:p>
          <a:p>
            <a:pPr lvl="1"/>
            <a:r>
              <a:rPr kumimoji="1" lang="ja-JP" altLang="en-US" dirty="0" smtClean="0"/>
              <a:t>深刻度＊時間関数＊距離関数</a:t>
            </a:r>
            <a:endParaRPr kumimoji="1" lang="en-US" altLang="ja-JP" dirty="0" smtClean="0"/>
          </a:p>
          <a:p>
            <a:r>
              <a:rPr lang="ja-JP" altLang="en-US" dirty="0" smtClean="0"/>
              <a:t>時間関数</a:t>
            </a:r>
            <a:endParaRPr lang="en-US" altLang="ja-JP" dirty="0" smtClean="0"/>
          </a:p>
          <a:p>
            <a:pPr lvl="1"/>
            <a:r>
              <a:rPr kumimoji="1" lang="ja-JP" altLang="en-US" dirty="0"/>
              <a:t>投稿</a:t>
            </a:r>
            <a:r>
              <a:rPr kumimoji="1" lang="ja-JP" altLang="en-US" dirty="0" smtClean="0"/>
              <a:t>からの経過時間と閾値に応じて</a:t>
            </a:r>
            <a:r>
              <a:rPr kumimoji="1" lang="en-US" altLang="ja-JP" dirty="0" smtClean="0"/>
              <a:t>0</a:t>
            </a:r>
            <a:r>
              <a:rPr lang="ja-JP" altLang="en-US" dirty="0" smtClean="0"/>
              <a:t>～</a:t>
            </a:r>
            <a:r>
              <a:rPr lang="en-US" altLang="ja-JP" dirty="0" smtClean="0"/>
              <a:t>1</a:t>
            </a:r>
            <a:r>
              <a:rPr lang="ja-JP" altLang="en-US" dirty="0" smtClean="0"/>
              <a:t>を返す</a:t>
            </a:r>
            <a:endParaRPr lang="en-US" altLang="ja-JP" dirty="0" smtClean="0"/>
          </a:p>
          <a:p>
            <a:pPr lvl="1"/>
            <a:r>
              <a:rPr lang="ja-JP" altLang="en-US" dirty="0"/>
              <a:t>閾値</a:t>
            </a:r>
            <a:r>
              <a:rPr lang="ja-JP" altLang="en-US" dirty="0" smtClean="0"/>
              <a:t>は</a:t>
            </a:r>
            <a:r>
              <a:rPr lang="en-US" altLang="ja-JP" dirty="0" smtClean="0"/>
              <a:t>24(h)</a:t>
            </a:r>
            <a:r>
              <a:rPr lang="ja-JP" altLang="en-US" dirty="0" smtClean="0"/>
              <a:t>＊深刻度</a:t>
            </a:r>
            <a:endParaRPr lang="en-US" altLang="ja-JP" dirty="0" smtClean="0"/>
          </a:p>
          <a:p>
            <a:r>
              <a:rPr lang="ja-JP" altLang="en-US" dirty="0" smtClean="0"/>
              <a:t>距離関数</a:t>
            </a:r>
            <a:endParaRPr lang="en-US" altLang="ja-JP" dirty="0" smtClean="0"/>
          </a:p>
          <a:p>
            <a:pPr lvl="1"/>
            <a:r>
              <a:rPr lang="ja-JP" altLang="en-US" dirty="0"/>
              <a:t>ユーザ</a:t>
            </a:r>
            <a:r>
              <a:rPr lang="ja-JP" altLang="en-US" dirty="0" smtClean="0"/>
              <a:t>との距離と閾値に応じて</a:t>
            </a:r>
            <a:r>
              <a:rPr lang="en-US" altLang="ja-JP" dirty="0" smtClean="0"/>
              <a:t>0</a:t>
            </a:r>
            <a:r>
              <a:rPr lang="ja-JP" altLang="en-US" dirty="0" smtClean="0"/>
              <a:t>～</a:t>
            </a:r>
            <a:r>
              <a:rPr lang="en-US" altLang="ja-JP" dirty="0" smtClean="0"/>
              <a:t>1</a:t>
            </a:r>
            <a:r>
              <a:rPr lang="ja-JP" altLang="en-US" dirty="0" smtClean="0"/>
              <a:t>を返す</a:t>
            </a:r>
            <a:endParaRPr lang="en-US" altLang="ja-JP" dirty="0" smtClean="0"/>
          </a:p>
          <a:p>
            <a:pPr lvl="1"/>
            <a:r>
              <a:rPr lang="ja-JP" altLang="en-US" dirty="0"/>
              <a:t>閾値</a:t>
            </a:r>
            <a:r>
              <a:rPr lang="ja-JP" altLang="en-US" dirty="0" smtClean="0"/>
              <a:t>は</a:t>
            </a:r>
            <a:r>
              <a:rPr lang="en-US" altLang="ja-JP" dirty="0" smtClean="0"/>
              <a:t>1(km)</a:t>
            </a:r>
            <a:r>
              <a:rPr lang="ja-JP" altLang="en-US" dirty="0" smtClean="0"/>
              <a:t>＊深刻度</a:t>
            </a:r>
            <a:endParaRPr lang="en-US" altLang="ja-JP" dirty="0" smtClean="0"/>
          </a:p>
          <a:p>
            <a:r>
              <a:rPr lang="ja-JP" altLang="en-US" dirty="0"/>
              <a:t>現在地</a:t>
            </a:r>
            <a:r>
              <a:rPr lang="ja-JP" altLang="en-US" dirty="0" smtClean="0"/>
              <a:t>における危険度</a:t>
            </a:r>
            <a:endParaRPr lang="en-US" altLang="ja-JP" dirty="0" smtClean="0"/>
          </a:p>
          <a:p>
            <a:pPr lvl="1"/>
            <a:r>
              <a:rPr lang="ja-JP" altLang="en-US" dirty="0" smtClean="0"/>
              <a:t>各ミクロな災害情報の危険度の総和</a:t>
            </a:r>
            <a:endParaRPr lang="en-US" altLang="ja-JP" dirty="0" smtClean="0"/>
          </a:p>
          <a:p>
            <a:pPr lvl="1"/>
            <a:r>
              <a:rPr lang="ja-JP" altLang="en-US" dirty="0" smtClean="0"/>
              <a:t>時間によ</a:t>
            </a:r>
            <a:r>
              <a:rPr lang="ja-JP" altLang="en-US" dirty="0"/>
              <a:t>る</a:t>
            </a:r>
            <a:r>
              <a:rPr lang="ja-JP" altLang="en-US" dirty="0" smtClean="0"/>
              <a:t>推移をグラフに表示</a:t>
            </a:r>
            <a:endParaRPr lang="en-US" altLang="ja-JP" dirty="0" smtClean="0"/>
          </a:p>
        </p:txBody>
      </p:sp>
      <p:sp>
        <p:nvSpPr>
          <p:cNvPr id="4" name="スライド番号プレースホルダー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0B1702-1328-441D-B737-C2B94A2E6AF5}" type="slidenum">
              <a:rPr kumimoji="1" lang="en-US" altLang="ja-JP" sz="1400" b="0" i="0" u="none" strike="noStrike" kern="1200" cap="none" spc="0" normalizeH="0" baseline="0" noProof="0" smtClean="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46" name="直線コネクタ 45"/>
          <p:cNvCxnSpPr/>
          <p:nvPr/>
        </p:nvCxnSpPr>
        <p:spPr>
          <a:xfrm>
            <a:off x="7068157" y="2172475"/>
            <a:ext cx="16184" cy="12057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H="1">
            <a:off x="7056255" y="3366287"/>
            <a:ext cx="123808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flipV="1">
            <a:off x="7108516" y="2694648"/>
            <a:ext cx="546549" cy="80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7696041" y="3442488"/>
            <a:ext cx="646331" cy="369332"/>
          </a:xfrm>
          <a:prstGeom prst="rect">
            <a:avLst/>
          </a:prstGeom>
          <a:noFill/>
        </p:spPr>
        <p:txBody>
          <a:bodyPr wrap="none" rtlCol="0">
            <a:spAutoFit/>
          </a:bodyPr>
          <a:lstStyle/>
          <a:p>
            <a:r>
              <a:rPr kumimoji="1" lang="ja-JP" altLang="en-US" dirty="0" smtClean="0">
                <a:latin typeface="+mj-lt"/>
              </a:rPr>
              <a:t>閾値</a:t>
            </a:r>
          </a:p>
        </p:txBody>
      </p:sp>
      <p:sp>
        <p:nvSpPr>
          <p:cNvPr id="68" name="楕円 67"/>
          <p:cNvSpPr/>
          <p:nvPr/>
        </p:nvSpPr>
        <p:spPr>
          <a:xfrm>
            <a:off x="7985105" y="3333904"/>
            <a:ext cx="78432" cy="9047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p:cNvSpPr txBox="1"/>
          <p:nvPr/>
        </p:nvSpPr>
        <p:spPr>
          <a:xfrm>
            <a:off x="6746727" y="2518075"/>
            <a:ext cx="312906" cy="369332"/>
          </a:xfrm>
          <a:prstGeom prst="rect">
            <a:avLst/>
          </a:prstGeom>
          <a:noFill/>
        </p:spPr>
        <p:txBody>
          <a:bodyPr wrap="none" rtlCol="0">
            <a:spAutoFit/>
          </a:bodyPr>
          <a:lstStyle/>
          <a:p>
            <a:r>
              <a:rPr kumimoji="1" lang="en-US" altLang="ja-JP" dirty="0" smtClean="0">
                <a:latin typeface="+mj-lt"/>
              </a:rPr>
              <a:t>1</a:t>
            </a:r>
          </a:p>
        </p:txBody>
      </p:sp>
      <p:sp>
        <p:nvSpPr>
          <p:cNvPr id="74" name="テキスト ボックス 73"/>
          <p:cNvSpPr txBox="1"/>
          <p:nvPr/>
        </p:nvSpPr>
        <p:spPr>
          <a:xfrm>
            <a:off x="6743349" y="3239714"/>
            <a:ext cx="312906" cy="369332"/>
          </a:xfrm>
          <a:prstGeom prst="rect">
            <a:avLst/>
          </a:prstGeom>
          <a:noFill/>
        </p:spPr>
        <p:txBody>
          <a:bodyPr wrap="none" rtlCol="0">
            <a:spAutoFit/>
          </a:bodyPr>
          <a:lstStyle/>
          <a:p>
            <a:r>
              <a:rPr lang="en-US" altLang="ja-JP" dirty="0" smtClean="0">
                <a:latin typeface="+mj-lt"/>
              </a:rPr>
              <a:t>0</a:t>
            </a:r>
          </a:p>
        </p:txBody>
      </p:sp>
      <p:pic>
        <p:nvPicPr>
          <p:cNvPr id="101" name="図 100"/>
          <p:cNvPicPr>
            <a:picLocks noChangeAspect="1"/>
          </p:cNvPicPr>
          <p:nvPr/>
        </p:nvPicPr>
        <p:blipFill>
          <a:blip r:embed="rId3"/>
          <a:stretch>
            <a:fillRect/>
          </a:stretch>
        </p:blipFill>
        <p:spPr>
          <a:xfrm>
            <a:off x="5161775" y="4233066"/>
            <a:ext cx="3699414" cy="2222612"/>
          </a:xfrm>
          <a:prstGeom prst="rect">
            <a:avLst/>
          </a:prstGeom>
        </p:spPr>
      </p:pic>
      <p:sp>
        <p:nvSpPr>
          <p:cNvPr id="102" name="テキスト ボックス 101"/>
          <p:cNvSpPr txBox="1"/>
          <p:nvPr/>
        </p:nvSpPr>
        <p:spPr>
          <a:xfrm>
            <a:off x="5023892" y="4354284"/>
            <a:ext cx="607859" cy="261610"/>
          </a:xfrm>
          <a:prstGeom prst="rect">
            <a:avLst/>
          </a:prstGeom>
          <a:noFill/>
        </p:spPr>
        <p:txBody>
          <a:bodyPr wrap="none" rtlCol="0">
            <a:spAutoFit/>
          </a:bodyPr>
          <a:lstStyle/>
          <a:p>
            <a:r>
              <a:rPr kumimoji="1" lang="ja-JP" altLang="en-US" sz="1100" dirty="0" smtClean="0">
                <a:latin typeface="+mj-lt"/>
              </a:rPr>
              <a:t>危険度</a:t>
            </a:r>
          </a:p>
        </p:txBody>
      </p:sp>
      <p:sp>
        <p:nvSpPr>
          <p:cNvPr id="104" name="テキスト ボックス 103"/>
          <p:cNvSpPr txBox="1"/>
          <p:nvPr/>
        </p:nvSpPr>
        <p:spPr>
          <a:xfrm>
            <a:off x="8529603" y="6341026"/>
            <a:ext cx="466794" cy="261610"/>
          </a:xfrm>
          <a:prstGeom prst="rect">
            <a:avLst/>
          </a:prstGeom>
          <a:noFill/>
        </p:spPr>
        <p:txBody>
          <a:bodyPr wrap="none" rtlCol="0">
            <a:spAutoFit/>
          </a:bodyPr>
          <a:lstStyle/>
          <a:p>
            <a:r>
              <a:rPr lang="ja-JP" altLang="en-US" sz="1100" dirty="0">
                <a:latin typeface="+mj-lt"/>
              </a:rPr>
              <a:t>時刻</a:t>
            </a:r>
            <a:endParaRPr kumimoji="1" lang="ja-JP" altLang="en-US" sz="1100" dirty="0" smtClean="0">
              <a:latin typeface="+mj-lt"/>
            </a:endParaRPr>
          </a:p>
        </p:txBody>
      </p:sp>
    </p:spTree>
    <p:extLst>
      <p:ext uri="{BB962C8B-B14F-4D97-AF65-F5344CB8AC3E}">
        <p14:creationId xmlns:p14="http://schemas.microsoft.com/office/powerpoint/2010/main" val="3694637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避難場所へのナビゲート</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A4</a:t>
            </a:r>
            <a:r>
              <a:rPr kumimoji="1" lang="ja-JP" altLang="en-US" dirty="0" smtClean="0"/>
              <a:t>：適切な避難経路の生成</a:t>
            </a:r>
            <a:endParaRPr kumimoji="1" lang="en-US" altLang="ja-JP" dirty="0" smtClean="0"/>
          </a:p>
          <a:p>
            <a:pPr lvl="1"/>
            <a:r>
              <a:rPr lang="ja-JP" altLang="en-US" dirty="0"/>
              <a:t>発令</a:t>
            </a:r>
            <a:r>
              <a:rPr lang="ja-JP" altLang="en-US" dirty="0" smtClean="0"/>
              <a:t>されている防災気象情報に応じた避難所の選択</a:t>
            </a:r>
            <a:endParaRPr lang="en-US" altLang="ja-JP" dirty="0" smtClean="0"/>
          </a:p>
          <a:p>
            <a:pPr lvl="2"/>
            <a:r>
              <a:rPr kumimoji="1" lang="ja-JP" altLang="en-US" dirty="0" smtClean="0"/>
              <a:t>土砂崩れ等の災害発生予想区域に含まれないもの</a:t>
            </a:r>
            <a:endParaRPr kumimoji="1" lang="en-US" altLang="ja-JP" dirty="0" smtClean="0"/>
          </a:p>
          <a:p>
            <a:pPr lvl="1"/>
            <a:r>
              <a:rPr lang="ja-JP" altLang="en-US" dirty="0"/>
              <a:t>住民</a:t>
            </a:r>
            <a:r>
              <a:rPr lang="ja-JP" altLang="en-US" dirty="0" smtClean="0"/>
              <a:t>が安全に避難所へ到達できる経路を生成</a:t>
            </a:r>
            <a:endParaRPr lang="en-US" altLang="ja-JP" dirty="0" smtClean="0"/>
          </a:p>
          <a:p>
            <a:pPr lvl="2"/>
            <a:r>
              <a:rPr kumimoji="1" lang="ja-JP" altLang="en-US" dirty="0"/>
              <a:t>ミクロな</a:t>
            </a:r>
            <a:r>
              <a:rPr kumimoji="1" lang="ja-JP" altLang="en-US" dirty="0" smtClean="0"/>
              <a:t>災害情報の位置情報，</a:t>
            </a:r>
            <a:r>
              <a:rPr lang="ja-JP" altLang="en-US" dirty="0" smtClean="0"/>
              <a:t>災害発生予想区域を取得</a:t>
            </a:r>
            <a:endParaRPr lang="en-US" altLang="ja-JP" dirty="0" smtClean="0"/>
          </a:p>
          <a:p>
            <a:pPr lvl="2"/>
            <a:r>
              <a:rPr lang="ja-JP" altLang="en-US" dirty="0" smtClean="0"/>
              <a:t>これらの危険地帯を避けた経路を生成</a:t>
            </a:r>
            <a:endParaRPr lang="en-US" altLang="ja-JP" dirty="0" smtClean="0"/>
          </a:p>
          <a:p>
            <a:pPr lvl="1"/>
            <a:r>
              <a:rPr lang="ja-JP" altLang="en-US" dirty="0" smtClean="0"/>
              <a:t>到着</a:t>
            </a:r>
            <a:r>
              <a:rPr lang="ja-JP" altLang="en-US" dirty="0"/>
              <a:t>後</a:t>
            </a:r>
            <a:r>
              <a:rPr lang="ja-JP" altLang="en-US" dirty="0" smtClean="0"/>
              <a:t>の安否確認</a:t>
            </a:r>
            <a:endParaRPr lang="en-US" altLang="ja-JP" dirty="0" smtClean="0"/>
          </a:p>
          <a:p>
            <a:pPr lvl="2"/>
            <a:r>
              <a:rPr lang="ja-JP" altLang="en-US" dirty="0" smtClean="0"/>
              <a:t>避難所に到着後，連携済みのユーザへ自動的に連絡</a:t>
            </a:r>
            <a:endParaRPr lang="en-US" altLang="ja-JP" dirty="0" smtClean="0"/>
          </a:p>
          <a:p>
            <a:endParaRPr lang="en-US" altLang="ja-JP" dirty="0"/>
          </a:p>
          <a:p>
            <a:pPr marL="0" indent="0">
              <a:buNone/>
            </a:pPr>
            <a:r>
              <a:rPr lang="ja-JP" altLang="en-US" dirty="0" smtClean="0"/>
              <a:t>→適切な避難経路を把握させる</a:t>
            </a:r>
            <a:endParaRPr lang="en-US" altLang="ja-JP" dirty="0" smtClean="0"/>
          </a:p>
          <a:p>
            <a:pPr lvl="2"/>
            <a:endParaRPr lang="en-US" altLang="ja-JP" dirty="0" smtClean="0"/>
          </a:p>
          <a:p>
            <a:pPr lvl="2"/>
            <a:endParaRPr kumimoji="1" lang="ja-JP" altLang="en-US" dirty="0"/>
          </a:p>
        </p:txBody>
      </p:sp>
      <p:sp>
        <p:nvSpPr>
          <p:cNvPr id="4" name="スライド番号プレースホルダー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0B1702-1328-441D-B737-C2B94A2E6AF5}" type="slidenum">
              <a:rPr kumimoji="1" lang="en-US" altLang="ja-JP" sz="1400" b="0" i="0" u="none" strike="noStrike" kern="1200" cap="none" spc="0" normalizeH="0" baseline="0" noProof="0" smtClean="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ja-JP" sz="1400" b="0" i="0" u="none" strike="noStrike" kern="120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cs typeface="+mn-cs"/>
            </a:endParaRPr>
          </a:p>
        </p:txBody>
      </p:sp>
      <p:grpSp>
        <p:nvGrpSpPr>
          <p:cNvPr id="24" name="グループ化 23"/>
          <p:cNvGrpSpPr/>
          <p:nvPr/>
        </p:nvGrpSpPr>
        <p:grpSpPr>
          <a:xfrm>
            <a:off x="6127217" y="4023360"/>
            <a:ext cx="1321623" cy="2567940"/>
            <a:chOff x="5928610" y="623137"/>
            <a:chExt cx="2855627" cy="5548540"/>
          </a:xfrm>
        </p:grpSpPr>
        <p:sp>
          <p:nvSpPr>
            <p:cNvPr id="25" name="フリーフォーム 24"/>
            <p:cNvSpPr/>
            <p:nvPr/>
          </p:nvSpPr>
          <p:spPr>
            <a:xfrm>
              <a:off x="6100997" y="3327816"/>
              <a:ext cx="2533337" cy="2308486"/>
            </a:xfrm>
            <a:custGeom>
              <a:avLst/>
              <a:gdLst>
                <a:gd name="connsiteX0" fmla="*/ 29980 w 2533337"/>
                <a:gd name="connsiteY0" fmla="*/ 104932 h 2308486"/>
                <a:gd name="connsiteX1" fmla="*/ 532151 w 2533337"/>
                <a:gd name="connsiteY1" fmla="*/ 0 h 2308486"/>
                <a:gd name="connsiteX2" fmla="*/ 1671403 w 2533337"/>
                <a:gd name="connsiteY2" fmla="*/ 0 h 2308486"/>
                <a:gd name="connsiteX3" fmla="*/ 2518347 w 2533337"/>
                <a:gd name="connsiteY3" fmla="*/ 112427 h 2308486"/>
                <a:gd name="connsiteX4" fmla="*/ 2533337 w 2533337"/>
                <a:gd name="connsiteY4" fmla="*/ 2308486 h 2308486"/>
                <a:gd name="connsiteX5" fmla="*/ 0 w 2533337"/>
                <a:gd name="connsiteY5" fmla="*/ 2293495 h 2308486"/>
                <a:gd name="connsiteX6" fmla="*/ 29980 w 2533337"/>
                <a:gd name="connsiteY6" fmla="*/ 104932 h 230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3337" h="2308486">
                  <a:moveTo>
                    <a:pt x="29980" y="104932"/>
                  </a:moveTo>
                  <a:lnTo>
                    <a:pt x="532151" y="0"/>
                  </a:lnTo>
                  <a:lnTo>
                    <a:pt x="1671403" y="0"/>
                  </a:lnTo>
                  <a:lnTo>
                    <a:pt x="2518347" y="112427"/>
                  </a:lnTo>
                  <a:lnTo>
                    <a:pt x="2533337" y="2308486"/>
                  </a:lnTo>
                  <a:lnTo>
                    <a:pt x="0" y="2293495"/>
                  </a:lnTo>
                  <a:cubicBezTo>
                    <a:pt x="2498" y="1553980"/>
                    <a:pt x="4997" y="814466"/>
                    <a:pt x="29980" y="104932"/>
                  </a:cubicBezTo>
                  <a:close/>
                </a:path>
              </a:pathLst>
            </a:custGeom>
            <a:solidFill>
              <a:srgbClr val="E9EBED"/>
            </a:solidFill>
            <a:ln>
              <a:solidFill>
                <a:srgbClr val="E9EB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26" name="Picture 2" descr="ãã¹ãã¼ããã©ã³ãã¢ã¤ã³ã³ãã®ç»åæ¤ç´¢çµæ"/>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6553" t="4455" r="16575" b="3689"/>
            <a:stretch/>
          </p:blipFill>
          <p:spPr bwMode="auto">
            <a:xfrm>
              <a:off x="5928610" y="623137"/>
              <a:ext cx="2855627" cy="5548540"/>
            </a:xfrm>
            <a:prstGeom prst="rect">
              <a:avLst/>
            </a:prstGeom>
            <a:noFill/>
            <a:extLst>
              <a:ext uri="{909E8E84-426E-40DD-AFC4-6F175D3DCCD1}">
                <a14:hiddenFill xmlns:a14="http://schemas.microsoft.com/office/drawing/2010/main">
                  <a:solidFill>
                    <a:srgbClr val="FFFFFF"/>
                  </a:solidFill>
                </a14:hiddenFill>
              </a:ext>
            </a:extLst>
          </p:spPr>
        </p:pic>
        <p:sp>
          <p:nvSpPr>
            <p:cNvPr id="27" name="フリーフォーム 26"/>
            <p:cNvSpPr/>
            <p:nvPr/>
          </p:nvSpPr>
          <p:spPr>
            <a:xfrm>
              <a:off x="6461213" y="3350302"/>
              <a:ext cx="2113161" cy="1618937"/>
            </a:xfrm>
            <a:custGeom>
              <a:avLst/>
              <a:gdLst>
                <a:gd name="connsiteX0" fmla="*/ 52014 w 2251569"/>
                <a:gd name="connsiteY0" fmla="*/ 0 h 1689376"/>
                <a:gd name="connsiteX1" fmla="*/ 96985 w 2251569"/>
                <a:gd name="connsiteY1" fmla="*/ 524655 h 1689376"/>
                <a:gd name="connsiteX2" fmla="*/ 936434 w 2251569"/>
                <a:gd name="connsiteY2" fmla="*/ 1071796 h 1689376"/>
                <a:gd name="connsiteX3" fmla="*/ 2150637 w 2251569"/>
                <a:gd name="connsiteY3" fmla="*/ 1641423 h 1689376"/>
                <a:gd name="connsiteX4" fmla="*/ 2098172 w 2251569"/>
                <a:gd name="connsiteY4" fmla="*/ 1618937 h 1689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569" h="1689376">
                  <a:moveTo>
                    <a:pt x="52014" y="0"/>
                  </a:moveTo>
                  <a:cubicBezTo>
                    <a:pt x="798" y="173011"/>
                    <a:pt x="-50418" y="346022"/>
                    <a:pt x="96985" y="524655"/>
                  </a:cubicBezTo>
                  <a:cubicBezTo>
                    <a:pt x="244388" y="703288"/>
                    <a:pt x="594159" y="885668"/>
                    <a:pt x="936434" y="1071796"/>
                  </a:cubicBezTo>
                  <a:cubicBezTo>
                    <a:pt x="1278709" y="1257924"/>
                    <a:pt x="1957014" y="1550233"/>
                    <a:pt x="2150637" y="1641423"/>
                  </a:cubicBezTo>
                  <a:cubicBezTo>
                    <a:pt x="2344260" y="1732613"/>
                    <a:pt x="2221216" y="1675775"/>
                    <a:pt x="2098172" y="1618937"/>
                  </a:cubicBezTo>
                </a:path>
              </a:pathLst>
            </a:custGeom>
            <a:no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8" name="フリーフォーム 27"/>
            <p:cNvSpPr/>
            <p:nvPr/>
          </p:nvSpPr>
          <p:spPr>
            <a:xfrm>
              <a:off x="6138472" y="4302177"/>
              <a:ext cx="2465882" cy="314793"/>
            </a:xfrm>
            <a:custGeom>
              <a:avLst/>
              <a:gdLst>
                <a:gd name="connsiteX0" fmla="*/ 0 w 2465882"/>
                <a:gd name="connsiteY0" fmla="*/ 314793 h 314793"/>
                <a:gd name="connsiteX1" fmla="*/ 532151 w 2465882"/>
                <a:gd name="connsiteY1" fmla="*/ 112426 h 314793"/>
                <a:gd name="connsiteX2" fmla="*/ 2465882 w 2465882"/>
                <a:gd name="connsiteY2" fmla="*/ 0 h 314793"/>
              </a:gdLst>
              <a:ahLst/>
              <a:cxnLst>
                <a:cxn ang="0">
                  <a:pos x="connsiteX0" y="connsiteY0"/>
                </a:cxn>
                <a:cxn ang="0">
                  <a:pos x="connsiteX1" y="connsiteY1"/>
                </a:cxn>
                <a:cxn ang="0">
                  <a:pos x="connsiteX2" y="connsiteY2"/>
                </a:cxn>
              </a:cxnLst>
              <a:rect l="l" t="t" r="r" b="b"/>
              <a:pathLst>
                <a:path w="2465882" h="314793">
                  <a:moveTo>
                    <a:pt x="0" y="314793"/>
                  </a:moveTo>
                  <a:cubicBezTo>
                    <a:pt x="60585" y="239842"/>
                    <a:pt x="121171" y="164891"/>
                    <a:pt x="532151" y="112426"/>
                  </a:cubicBezTo>
                  <a:cubicBezTo>
                    <a:pt x="943131" y="59961"/>
                    <a:pt x="1704506" y="29980"/>
                    <a:pt x="2465882" y="0"/>
                  </a:cubicBezTo>
                </a:path>
              </a:pathLst>
            </a:custGeom>
            <a:noFill/>
            <a:ln w="57150">
              <a:solidFill>
                <a:srgbClr val="EFCC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9" name="フリーフォーム 28"/>
            <p:cNvSpPr/>
            <p:nvPr/>
          </p:nvSpPr>
          <p:spPr>
            <a:xfrm>
              <a:off x="6145967" y="4429593"/>
              <a:ext cx="1866276" cy="674558"/>
            </a:xfrm>
            <a:custGeom>
              <a:avLst/>
              <a:gdLst>
                <a:gd name="connsiteX0" fmla="*/ 794479 w 1866276"/>
                <a:gd name="connsiteY0" fmla="*/ 37476 h 674558"/>
                <a:gd name="connsiteX1" fmla="*/ 1146748 w 1866276"/>
                <a:gd name="connsiteY1" fmla="*/ 0 h 674558"/>
                <a:gd name="connsiteX2" fmla="*/ 1866276 w 1866276"/>
                <a:gd name="connsiteY2" fmla="*/ 352269 h 674558"/>
                <a:gd name="connsiteX3" fmla="*/ 1071797 w 1866276"/>
                <a:gd name="connsiteY3" fmla="*/ 247338 h 674558"/>
                <a:gd name="connsiteX4" fmla="*/ 0 w 1866276"/>
                <a:gd name="connsiteY4" fmla="*/ 674558 h 674558"/>
                <a:gd name="connsiteX5" fmla="*/ 22485 w 1866276"/>
                <a:gd name="connsiteY5" fmla="*/ 247338 h 674558"/>
                <a:gd name="connsiteX6" fmla="*/ 794479 w 1866276"/>
                <a:gd name="connsiteY6" fmla="*/ 37476 h 67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6276" h="674558">
                  <a:moveTo>
                    <a:pt x="794479" y="37476"/>
                  </a:moveTo>
                  <a:lnTo>
                    <a:pt x="1146748" y="0"/>
                  </a:lnTo>
                  <a:lnTo>
                    <a:pt x="1866276" y="352269"/>
                  </a:lnTo>
                  <a:lnTo>
                    <a:pt x="1071797" y="247338"/>
                  </a:lnTo>
                  <a:lnTo>
                    <a:pt x="0" y="674558"/>
                  </a:lnTo>
                  <a:lnTo>
                    <a:pt x="22485" y="247338"/>
                  </a:lnTo>
                  <a:lnTo>
                    <a:pt x="794479" y="37476"/>
                  </a:lnTo>
                  <a:close/>
                </a:path>
              </a:pathLst>
            </a:custGeom>
            <a:solidFill>
              <a:srgbClr val="CDE9AF"/>
            </a:solidFill>
            <a:ln>
              <a:solidFill>
                <a:srgbClr val="CDE9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0" name="フリーフォーム 29"/>
            <p:cNvSpPr/>
            <p:nvPr/>
          </p:nvSpPr>
          <p:spPr>
            <a:xfrm>
              <a:off x="6123482" y="4608385"/>
              <a:ext cx="2480872" cy="751021"/>
            </a:xfrm>
            <a:custGeom>
              <a:avLst/>
              <a:gdLst>
                <a:gd name="connsiteX0" fmla="*/ 0 w 2181069"/>
                <a:gd name="connsiteY0" fmla="*/ 472190 h 510088"/>
                <a:gd name="connsiteX1" fmla="*/ 599607 w 2181069"/>
                <a:gd name="connsiteY1" fmla="*/ 494675 h 510088"/>
                <a:gd name="connsiteX2" fmla="*/ 1319134 w 2181069"/>
                <a:gd name="connsiteY2" fmla="*/ 269823 h 510088"/>
                <a:gd name="connsiteX3" fmla="*/ 2181069 w 2181069"/>
                <a:gd name="connsiteY3" fmla="*/ 0 h 510088"/>
              </a:gdLst>
              <a:ahLst/>
              <a:cxnLst>
                <a:cxn ang="0">
                  <a:pos x="connsiteX0" y="connsiteY0"/>
                </a:cxn>
                <a:cxn ang="0">
                  <a:pos x="connsiteX1" y="connsiteY1"/>
                </a:cxn>
                <a:cxn ang="0">
                  <a:pos x="connsiteX2" y="connsiteY2"/>
                </a:cxn>
                <a:cxn ang="0">
                  <a:pos x="connsiteX3" y="connsiteY3"/>
                </a:cxn>
              </a:cxnLst>
              <a:rect l="l" t="t" r="r" b="b"/>
              <a:pathLst>
                <a:path w="2181069" h="510088">
                  <a:moveTo>
                    <a:pt x="0" y="472190"/>
                  </a:moveTo>
                  <a:cubicBezTo>
                    <a:pt x="189875" y="500296"/>
                    <a:pt x="379751" y="528403"/>
                    <a:pt x="599607" y="494675"/>
                  </a:cubicBezTo>
                  <a:cubicBezTo>
                    <a:pt x="819463" y="460947"/>
                    <a:pt x="1319134" y="269823"/>
                    <a:pt x="1319134" y="269823"/>
                  </a:cubicBezTo>
                  <a:lnTo>
                    <a:pt x="2181069" y="0"/>
                  </a:lnTo>
                </a:path>
              </a:pathLst>
            </a:custGeom>
            <a:no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1" name="フリーフォーム 30"/>
            <p:cNvSpPr/>
            <p:nvPr/>
          </p:nvSpPr>
          <p:spPr>
            <a:xfrm>
              <a:off x="6130977" y="4024859"/>
              <a:ext cx="592112" cy="262328"/>
            </a:xfrm>
            <a:custGeom>
              <a:avLst/>
              <a:gdLst>
                <a:gd name="connsiteX0" fmla="*/ 0 w 592112"/>
                <a:gd name="connsiteY0" fmla="*/ 262328 h 262328"/>
                <a:gd name="connsiteX1" fmla="*/ 352269 w 592112"/>
                <a:gd name="connsiteY1" fmla="*/ 119921 h 262328"/>
                <a:gd name="connsiteX2" fmla="*/ 592112 w 592112"/>
                <a:gd name="connsiteY2" fmla="*/ 0 h 262328"/>
              </a:gdLst>
              <a:ahLst/>
              <a:cxnLst>
                <a:cxn ang="0">
                  <a:pos x="connsiteX0" y="connsiteY0"/>
                </a:cxn>
                <a:cxn ang="0">
                  <a:pos x="connsiteX1" y="connsiteY1"/>
                </a:cxn>
                <a:cxn ang="0">
                  <a:pos x="connsiteX2" y="connsiteY2"/>
                </a:cxn>
              </a:cxnLst>
              <a:rect l="l" t="t" r="r" b="b"/>
              <a:pathLst>
                <a:path w="592112" h="262328">
                  <a:moveTo>
                    <a:pt x="0" y="262328"/>
                  </a:moveTo>
                  <a:cubicBezTo>
                    <a:pt x="126792" y="212985"/>
                    <a:pt x="253584" y="163642"/>
                    <a:pt x="352269" y="119921"/>
                  </a:cubicBezTo>
                  <a:cubicBezTo>
                    <a:pt x="450954" y="76200"/>
                    <a:pt x="521533" y="38100"/>
                    <a:pt x="592112" y="0"/>
                  </a:cubicBezTo>
                </a:path>
              </a:pathLst>
            </a:custGeom>
            <a:no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2" name="フリーフォーム 31"/>
            <p:cNvSpPr/>
            <p:nvPr/>
          </p:nvSpPr>
          <p:spPr>
            <a:xfrm>
              <a:off x="6718928" y="3672590"/>
              <a:ext cx="1885426" cy="322834"/>
            </a:xfrm>
            <a:custGeom>
              <a:avLst/>
              <a:gdLst>
                <a:gd name="connsiteX0" fmla="*/ 0 w 592112"/>
                <a:gd name="connsiteY0" fmla="*/ 262328 h 262328"/>
                <a:gd name="connsiteX1" fmla="*/ 352269 w 592112"/>
                <a:gd name="connsiteY1" fmla="*/ 119921 h 262328"/>
                <a:gd name="connsiteX2" fmla="*/ 592112 w 592112"/>
                <a:gd name="connsiteY2" fmla="*/ 0 h 262328"/>
              </a:gdLst>
              <a:ahLst/>
              <a:cxnLst>
                <a:cxn ang="0">
                  <a:pos x="connsiteX0" y="connsiteY0"/>
                </a:cxn>
                <a:cxn ang="0">
                  <a:pos x="connsiteX1" y="connsiteY1"/>
                </a:cxn>
                <a:cxn ang="0">
                  <a:pos x="connsiteX2" y="connsiteY2"/>
                </a:cxn>
              </a:cxnLst>
              <a:rect l="l" t="t" r="r" b="b"/>
              <a:pathLst>
                <a:path w="592112" h="262328">
                  <a:moveTo>
                    <a:pt x="0" y="262328"/>
                  </a:moveTo>
                  <a:cubicBezTo>
                    <a:pt x="126792" y="212985"/>
                    <a:pt x="253584" y="163642"/>
                    <a:pt x="352269" y="119921"/>
                  </a:cubicBezTo>
                  <a:cubicBezTo>
                    <a:pt x="450954" y="76200"/>
                    <a:pt x="521533" y="38100"/>
                    <a:pt x="592112" y="0"/>
                  </a:cubicBezTo>
                </a:path>
              </a:pathLst>
            </a:custGeom>
            <a:no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3" name="フリーフォーム 32"/>
            <p:cNvSpPr/>
            <p:nvPr/>
          </p:nvSpPr>
          <p:spPr>
            <a:xfrm rot="884250">
              <a:off x="6167487" y="3569462"/>
              <a:ext cx="932252" cy="407590"/>
            </a:xfrm>
            <a:custGeom>
              <a:avLst/>
              <a:gdLst>
                <a:gd name="connsiteX0" fmla="*/ 0 w 592112"/>
                <a:gd name="connsiteY0" fmla="*/ 262328 h 262328"/>
                <a:gd name="connsiteX1" fmla="*/ 352269 w 592112"/>
                <a:gd name="connsiteY1" fmla="*/ 119921 h 262328"/>
                <a:gd name="connsiteX2" fmla="*/ 592112 w 592112"/>
                <a:gd name="connsiteY2" fmla="*/ 0 h 262328"/>
              </a:gdLst>
              <a:ahLst/>
              <a:cxnLst>
                <a:cxn ang="0">
                  <a:pos x="connsiteX0" y="connsiteY0"/>
                </a:cxn>
                <a:cxn ang="0">
                  <a:pos x="connsiteX1" y="connsiteY1"/>
                </a:cxn>
                <a:cxn ang="0">
                  <a:pos x="connsiteX2" y="connsiteY2"/>
                </a:cxn>
              </a:cxnLst>
              <a:rect l="l" t="t" r="r" b="b"/>
              <a:pathLst>
                <a:path w="592112" h="262328">
                  <a:moveTo>
                    <a:pt x="0" y="262328"/>
                  </a:moveTo>
                  <a:cubicBezTo>
                    <a:pt x="126792" y="212985"/>
                    <a:pt x="253584" y="163642"/>
                    <a:pt x="352269" y="119921"/>
                  </a:cubicBezTo>
                  <a:cubicBezTo>
                    <a:pt x="450954" y="76200"/>
                    <a:pt x="521533" y="38100"/>
                    <a:pt x="592112" y="0"/>
                  </a:cubicBezTo>
                </a:path>
              </a:pathLst>
            </a:custGeom>
            <a:no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4" name="フリーフォーム 33"/>
            <p:cNvSpPr/>
            <p:nvPr/>
          </p:nvSpPr>
          <p:spPr>
            <a:xfrm rot="4588531">
              <a:off x="7082384" y="3727321"/>
              <a:ext cx="255738" cy="140862"/>
            </a:xfrm>
            <a:custGeom>
              <a:avLst/>
              <a:gdLst>
                <a:gd name="connsiteX0" fmla="*/ 0 w 592112"/>
                <a:gd name="connsiteY0" fmla="*/ 262328 h 262328"/>
                <a:gd name="connsiteX1" fmla="*/ 352269 w 592112"/>
                <a:gd name="connsiteY1" fmla="*/ 119921 h 262328"/>
                <a:gd name="connsiteX2" fmla="*/ 592112 w 592112"/>
                <a:gd name="connsiteY2" fmla="*/ 0 h 262328"/>
              </a:gdLst>
              <a:ahLst/>
              <a:cxnLst>
                <a:cxn ang="0">
                  <a:pos x="connsiteX0" y="connsiteY0"/>
                </a:cxn>
                <a:cxn ang="0">
                  <a:pos x="connsiteX1" y="connsiteY1"/>
                </a:cxn>
                <a:cxn ang="0">
                  <a:pos x="connsiteX2" y="connsiteY2"/>
                </a:cxn>
              </a:cxnLst>
              <a:rect l="l" t="t" r="r" b="b"/>
              <a:pathLst>
                <a:path w="592112" h="262328">
                  <a:moveTo>
                    <a:pt x="0" y="262328"/>
                  </a:moveTo>
                  <a:cubicBezTo>
                    <a:pt x="126792" y="212985"/>
                    <a:pt x="253584" y="163642"/>
                    <a:pt x="352269" y="119921"/>
                  </a:cubicBezTo>
                  <a:cubicBezTo>
                    <a:pt x="450954" y="76200"/>
                    <a:pt x="521533" y="38100"/>
                    <a:pt x="592112" y="0"/>
                  </a:cubicBezTo>
                </a:path>
              </a:pathLst>
            </a:custGeom>
            <a:no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5" name="フリーフォーム 34"/>
            <p:cNvSpPr/>
            <p:nvPr/>
          </p:nvSpPr>
          <p:spPr>
            <a:xfrm rot="15303579">
              <a:off x="7420483" y="3178499"/>
              <a:ext cx="1072022" cy="1055003"/>
            </a:xfrm>
            <a:custGeom>
              <a:avLst/>
              <a:gdLst>
                <a:gd name="connsiteX0" fmla="*/ 0 w 592112"/>
                <a:gd name="connsiteY0" fmla="*/ 262328 h 262328"/>
                <a:gd name="connsiteX1" fmla="*/ 352269 w 592112"/>
                <a:gd name="connsiteY1" fmla="*/ 119921 h 262328"/>
                <a:gd name="connsiteX2" fmla="*/ 592112 w 592112"/>
                <a:gd name="connsiteY2" fmla="*/ 0 h 262328"/>
              </a:gdLst>
              <a:ahLst/>
              <a:cxnLst>
                <a:cxn ang="0">
                  <a:pos x="connsiteX0" y="connsiteY0"/>
                </a:cxn>
                <a:cxn ang="0">
                  <a:pos x="connsiteX1" y="connsiteY1"/>
                </a:cxn>
                <a:cxn ang="0">
                  <a:pos x="connsiteX2" y="connsiteY2"/>
                </a:cxn>
              </a:cxnLst>
              <a:rect l="l" t="t" r="r" b="b"/>
              <a:pathLst>
                <a:path w="592112" h="262328">
                  <a:moveTo>
                    <a:pt x="0" y="262328"/>
                  </a:moveTo>
                  <a:cubicBezTo>
                    <a:pt x="126792" y="212985"/>
                    <a:pt x="253584" y="163642"/>
                    <a:pt x="352269" y="119921"/>
                  </a:cubicBezTo>
                  <a:cubicBezTo>
                    <a:pt x="450954" y="76200"/>
                    <a:pt x="521533" y="38100"/>
                    <a:pt x="592112" y="0"/>
                  </a:cubicBezTo>
                </a:path>
              </a:pathLst>
            </a:custGeom>
            <a:no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6" name="フリーフォーム 35"/>
            <p:cNvSpPr/>
            <p:nvPr/>
          </p:nvSpPr>
          <p:spPr>
            <a:xfrm>
              <a:off x="6461212" y="3270925"/>
              <a:ext cx="1885426" cy="322834"/>
            </a:xfrm>
            <a:custGeom>
              <a:avLst/>
              <a:gdLst>
                <a:gd name="connsiteX0" fmla="*/ 0 w 592112"/>
                <a:gd name="connsiteY0" fmla="*/ 262328 h 262328"/>
                <a:gd name="connsiteX1" fmla="*/ 352269 w 592112"/>
                <a:gd name="connsiteY1" fmla="*/ 119921 h 262328"/>
                <a:gd name="connsiteX2" fmla="*/ 592112 w 592112"/>
                <a:gd name="connsiteY2" fmla="*/ 0 h 262328"/>
              </a:gdLst>
              <a:ahLst/>
              <a:cxnLst>
                <a:cxn ang="0">
                  <a:pos x="connsiteX0" y="connsiteY0"/>
                </a:cxn>
                <a:cxn ang="0">
                  <a:pos x="connsiteX1" y="connsiteY1"/>
                </a:cxn>
                <a:cxn ang="0">
                  <a:pos x="connsiteX2" y="connsiteY2"/>
                </a:cxn>
              </a:cxnLst>
              <a:rect l="l" t="t" r="r" b="b"/>
              <a:pathLst>
                <a:path w="592112" h="262328">
                  <a:moveTo>
                    <a:pt x="0" y="262328"/>
                  </a:moveTo>
                  <a:cubicBezTo>
                    <a:pt x="126792" y="212985"/>
                    <a:pt x="253584" y="163642"/>
                    <a:pt x="352269" y="119921"/>
                  </a:cubicBezTo>
                  <a:cubicBezTo>
                    <a:pt x="450954" y="76200"/>
                    <a:pt x="521533" y="38100"/>
                    <a:pt x="592112" y="0"/>
                  </a:cubicBezTo>
                </a:path>
              </a:pathLst>
            </a:custGeom>
            <a:no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37" name="Picture 2" descr="ãããããäººãã®ç»åæ¤ç´¢çµæ"/>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01366" y="3417335"/>
              <a:ext cx="300287" cy="380364"/>
            </a:xfrm>
            <a:prstGeom prst="rect">
              <a:avLst/>
            </a:prstGeom>
            <a:noFill/>
            <a:extLst>
              <a:ext uri="{909E8E84-426E-40DD-AFC4-6F175D3DCCD1}">
                <a14:hiddenFill xmlns:a14="http://schemas.microsoft.com/office/drawing/2010/main">
                  <a:solidFill>
                    <a:srgbClr val="FFFFFF"/>
                  </a:solidFill>
                </a14:hiddenFill>
              </a:ext>
            </a:extLst>
          </p:spPr>
        </p:pic>
        <p:pic>
          <p:nvPicPr>
            <p:cNvPr id="38" name="図 37"/>
            <p:cNvPicPr>
              <a:picLocks noChangeAspect="1"/>
            </p:cNvPicPr>
            <p:nvPr/>
          </p:nvPicPr>
          <p:blipFill>
            <a:blip r:embed="rId5">
              <a:clrChange>
                <a:clrFrom>
                  <a:srgbClr val="FFFFFF"/>
                </a:clrFrom>
                <a:clrTo>
                  <a:srgbClr val="FFFFFF">
                    <a:alpha val="0"/>
                  </a:srgbClr>
                </a:clrTo>
              </a:clrChange>
            </a:blip>
            <a:stretch>
              <a:fillRect/>
            </a:stretch>
          </p:blipFill>
          <p:spPr>
            <a:xfrm>
              <a:off x="6451358" y="5333890"/>
              <a:ext cx="243260" cy="241098"/>
            </a:xfrm>
            <a:prstGeom prst="rect">
              <a:avLst/>
            </a:prstGeom>
          </p:spPr>
        </p:pic>
        <p:sp>
          <p:nvSpPr>
            <p:cNvPr id="39" name="乗算 38"/>
            <p:cNvSpPr/>
            <p:nvPr/>
          </p:nvSpPr>
          <p:spPr>
            <a:xfrm>
              <a:off x="8250226" y="3824529"/>
              <a:ext cx="216051" cy="20033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0" name="乗算 39"/>
            <p:cNvSpPr/>
            <p:nvPr/>
          </p:nvSpPr>
          <p:spPr>
            <a:xfrm>
              <a:off x="6920460" y="3827120"/>
              <a:ext cx="216051" cy="20033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1" name="フリーフォーム 40"/>
            <p:cNvSpPr/>
            <p:nvPr/>
          </p:nvSpPr>
          <p:spPr>
            <a:xfrm>
              <a:off x="6526291" y="3697663"/>
              <a:ext cx="1661675" cy="1668458"/>
            </a:xfrm>
            <a:custGeom>
              <a:avLst/>
              <a:gdLst>
                <a:gd name="connsiteX0" fmla="*/ 1297673 w 1661675"/>
                <a:gd name="connsiteY0" fmla="*/ 118066 h 1668458"/>
                <a:gd name="connsiteX1" fmla="*/ 761408 w 1661675"/>
                <a:gd name="connsiteY1" fmla="*/ 214319 h 1668458"/>
                <a:gd name="connsiteX2" fmla="*/ 603279 w 1661675"/>
                <a:gd name="connsiteY2" fmla="*/ 8063 h 1668458"/>
                <a:gd name="connsiteX3" fmla="*/ 5138 w 1661675"/>
                <a:gd name="connsiteY3" fmla="*/ 118066 h 1668458"/>
                <a:gd name="connsiteX4" fmla="*/ 981414 w 1661675"/>
                <a:gd name="connsiteY4" fmla="*/ 791835 h 1668458"/>
                <a:gd name="connsiteX5" fmla="*/ 1648307 w 1661675"/>
                <a:gd name="connsiteY5" fmla="*/ 1080593 h 1668458"/>
                <a:gd name="connsiteX6" fmla="*/ 376398 w 1661675"/>
                <a:gd name="connsiteY6" fmla="*/ 1616857 h 1668458"/>
                <a:gd name="connsiteX7" fmla="*/ 383273 w 1661675"/>
                <a:gd name="connsiteY7" fmla="*/ 1616857 h 166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1675" h="1668458">
                  <a:moveTo>
                    <a:pt x="1297673" y="118066"/>
                  </a:moveTo>
                  <a:cubicBezTo>
                    <a:pt x="1087406" y="175359"/>
                    <a:pt x="877140" y="232653"/>
                    <a:pt x="761408" y="214319"/>
                  </a:cubicBezTo>
                  <a:cubicBezTo>
                    <a:pt x="645676" y="195985"/>
                    <a:pt x="729324" y="24105"/>
                    <a:pt x="603279" y="8063"/>
                  </a:cubicBezTo>
                  <a:cubicBezTo>
                    <a:pt x="477234" y="-7979"/>
                    <a:pt x="-57884" y="-12563"/>
                    <a:pt x="5138" y="118066"/>
                  </a:cubicBezTo>
                  <a:cubicBezTo>
                    <a:pt x="68160" y="248695"/>
                    <a:pt x="707553" y="631414"/>
                    <a:pt x="981414" y="791835"/>
                  </a:cubicBezTo>
                  <a:cubicBezTo>
                    <a:pt x="1255275" y="952256"/>
                    <a:pt x="1749143" y="943089"/>
                    <a:pt x="1648307" y="1080593"/>
                  </a:cubicBezTo>
                  <a:cubicBezTo>
                    <a:pt x="1547471" y="1218097"/>
                    <a:pt x="376398" y="1616857"/>
                    <a:pt x="376398" y="1616857"/>
                  </a:cubicBezTo>
                  <a:cubicBezTo>
                    <a:pt x="165559" y="1706234"/>
                    <a:pt x="274416" y="1661545"/>
                    <a:pt x="383273" y="1616857"/>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2" name="二等辺三角形 41"/>
            <p:cNvSpPr/>
            <p:nvPr/>
          </p:nvSpPr>
          <p:spPr>
            <a:xfrm rot="14103695" flipH="1">
              <a:off x="6714579" y="5320613"/>
              <a:ext cx="109944" cy="106007"/>
            </a:xfrm>
            <a:prstGeom prst="triangl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3" name="フリーフォーム 42"/>
            <p:cNvSpPr/>
            <p:nvPr/>
          </p:nvSpPr>
          <p:spPr>
            <a:xfrm>
              <a:off x="6789408" y="3912272"/>
              <a:ext cx="543140" cy="89377"/>
            </a:xfrm>
            <a:custGeom>
              <a:avLst/>
              <a:gdLst>
                <a:gd name="connsiteX0" fmla="*/ 543140 w 543140"/>
                <a:gd name="connsiteY0" fmla="*/ 0 h 89377"/>
                <a:gd name="connsiteX1" fmla="*/ 123753 w 543140"/>
                <a:gd name="connsiteY1" fmla="*/ 41251 h 89377"/>
                <a:gd name="connsiteX2" fmla="*/ 0 w 543140"/>
                <a:gd name="connsiteY2" fmla="*/ 89377 h 89377"/>
              </a:gdLst>
              <a:ahLst/>
              <a:cxnLst>
                <a:cxn ang="0">
                  <a:pos x="connsiteX0" y="connsiteY0"/>
                </a:cxn>
                <a:cxn ang="0">
                  <a:pos x="connsiteX1" y="connsiteY1"/>
                </a:cxn>
                <a:cxn ang="0">
                  <a:pos x="connsiteX2" y="connsiteY2"/>
                </a:cxn>
              </a:cxnLst>
              <a:rect l="l" t="t" r="r" b="b"/>
              <a:pathLst>
                <a:path w="543140" h="89377">
                  <a:moveTo>
                    <a:pt x="543140" y="0"/>
                  </a:moveTo>
                  <a:cubicBezTo>
                    <a:pt x="378708" y="13177"/>
                    <a:pt x="214276" y="26355"/>
                    <a:pt x="123753" y="41251"/>
                  </a:cubicBezTo>
                  <a:cubicBezTo>
                    <a:pt x="33230" y="56147"/>
                    <a:pt x="16615" y="72762"/>
                    <a:pt x="0" y="89377"/>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4" name="二等辺三角形 43"/>
            <p:cNvSpPr/>
            <p:nvPr/>
          </p:nvSpPr>
          <p:spPr>
            <a:xfrm rot="14103695" flipH="1">
              <a:off x="6750346" y="3925866"/>
              <a:ext cx="109944" cy="10600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5" name="フリーフォーム 44"/>
            <p:cNvSpPr/>
            <p:nvPr/>
          </p:nvSpPr>
          <p:spPr>
            <a:xfrm>
              <a:off x="7810214" y="3750084"/>
              <a:ext cx="763145" cy="326902"/>
            </a:xfrm>
            <a:custGeom>
              <a:avLst/>
              <a:gdLst>
                <a:gd name="connsiteX0" fmla="*/ 0 w 763145"/>
                <a:gd name="connsiteY0" fmla="*/ 65645 h 326902"/>
                <a:gd name="connsiteX1" fmla="*/ 330009 w 763145"/>
                <a:gd name="connsiteY1" fmla="*/ 17519 h 326902"/>
                <a:gd name="connsiteX2" fmla="*/ 763145 w 763145"/>
                <a:gd name="connsiteY2" fmla="*/ 326902 h 326902"/>
              </a:gdLst>
              <a:ahLst/>
              <a:cxnLst>
                <a:cxn ang="0">
                  <a:pos x="connsiteX0" y="connsiteY0"/>
                </a:cxn>
                <a:cxn ang="0">
                  <a:pos x="connsiteX1" y="connsiteY1"/>
                </a:cxn>
                <a:cxn ang="0">
                  <a:pos x="connsiteX2" y="connsiteY2"/>
                </a:cxn>
              </a:cxnLst>
              <a:rect l="l" t="t" r="r" b="b"/>
              <a:pathLst>
                <a:path w="763145" h="326902">
                  <a:moveTo>
                    <a:pt x="0" y="65645"/>
                  </a:moveTo>
                  <a:cubicBezTo>
                    <a:pt x="101409" y="19810"/>
                    <a:pt x="202818" y="-26024"/>
                    <a:pt x="330009" y="17519"/>
                  </a:cubicBezTo>
                  <a:cubicBezTo>
                    <a:pt x="457200" y="61062"/>
                    <a:pt x="610172" y="193982"/>
                    <a:pt x="763145" y="32690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6" name="二等辺三角形 45"/>
            <p:cNvSpPr/>
            <p:nvPr/>
          </p:nvSpPr>
          <p:spPr>
            <a:xfrm rot="7496305">
              <a:off x="8498002" y="4011865"/>
              <a:ext cx="109944" cy="10600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7" name="四角形吹き出し 46"/>
            <p:cNvSpPr/>
            <p:nvPr/>
          </p:nvSpPr>
          <p:spPr>
            <a:xfrm>
              <a:off x="6300531" y="1982452"/>
              <a:ext cx="1032832" cy="722076"/>
            </a:xfrm>
            <a:prstGeom prst="wedgeRectCallout">
              <a:avLst>
                <a:gd name="adj1" fmla="val 21835"/>
                <a:gd name="adj2" fmla="val 215831"/>
              </a:avLst>
            </a:prstGeom>
            <a:noFill/>
            <a:ln>
              <a:solidFill>
                <a:srgbClr val="D2CD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8" name="四角形吹き出し 47"/>
            <p:cNvSpPr/>
            <p:nvPr/>
          </p:nvSpPr>
          <p:spPr>
            <a:xfrm>
              <a:off x="7710831" y="1378995"/>
              <a:ext cx="745272" cy="750683"/>
            </a:xfrm>
            <a:prstGeom prst="wedgeRectCallout">
              <a:avLst>
                <a:gd name="adj1" fmla="val 38561"/>
                <a:gd name="adj2" fmla="val 285593"/>
              </a:avLst>
            </a:prstGeom>
            <a:noFill/>
            <a:ln>
              <a:solidFill>
                <a:srgbClr val="D2CD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49" name="図 48"/>
            <p:cNvPicPr>
              <a:picLocks noChangeAspect="1"/>
            </p:cNvPicPr>
            <p:nvPr/>
          </p:nvPicPr>
          <p:blipFill rotWithShape="1">
            <a:blip r:embed="rId6"/>
            <a:srcRect l="4669" t="19558" r="4417" b="18615"/>
            <a:stretch/>
          </p:blipFill>
          <p:spPr>
            <a:xfrm>
              <a:off x="6328724" y="2016738"/>
              <a:ext cx="1002701" cy="681892"/>
            </a:xfrm>
            <a:prstGeom prst="rect">
              <a:avLst/>
            </a:prstGeom>
          </p:spPr>
        </p:pic>
        <p:pic>
          <p:nvPicPr>
            <p:cNvPr id="50" name="Picture 4" descr="ãé»æ±æ­ç·ãã¢ã¤ã³ã³ãã®ç»åæ¤ç´¢çµæ"/>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7787067" y="1418087"/>
              <a:ext cx="558947" cy="678540"/>
            </a:xfrm>
            <a:prstGeom prst="rect">
              <a:avLst/>
            </a:prstGeom>
            <a:noFill/>
            <a:extLst>
              <a:ext uri="{909E8E84-426E-40DD-AFC4-6F175D3DCCD1}">
                <a14:hiddenFill xmlns:a14="http://schemas.microsoft.com/office/drawing/2010/main">
                  <a:solidFill>
                    <a:srgbClr val="FFFFFF"/>
                  </a:solidFill>
                </a14:hiddenFill>
              </a:ext>
            </a:extLst>
          </p:spPr>
        </p:pic>
      </p:grpSp>
      <p:sp>
        <p:nvSpPr>
          <p:cNvPr id="62" name="角丸四角形吹き出し 61"/>
          <p:cNvSpPr/>
          <p:nvPr/>
        </p:nvSpPr>
        <p:spPr>
          <a:xfrm>
            <a:off x="7602832" y="5621849"/>
            <a:ext cx="1454383" cy="724390"/>
          </a:xfrm>
          <a:prstGeom prst="wedgeRoundRectCallout">
            <a:avLst>
              <a:gd name="adj1" fmla="val -113346"/>
              <a:gd name="adj2" fmla="val -517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建物の倒壊等により通行不可</a:t>
            </a:r>
            <a:endParaRPr kumimoji="1" lang="ja-JP" altLang="en-US" sz="1400" dirty="0">
              <a:solidFill>
                <a:schemeClr val="tx1"/>
              </a:solidFill>
            </a:endParaRPr>
          </a:p>
        </p:txBody>
      </p:sp>
      <p:sp>
        <p:nvSpPr>
          <p:cNvPr id="63" name="角丸四角形吹き出し 62"/>
          <p:cNvSpPr/>
          <p:nvPr/>
        </p:nvSpPr>
        <p:spPr>
          <a:xfrm>
            <a:off x="4193225" y="5205793"/>
            <a:ext cx="1718758" cy="858099"/>
          </a:xfrm>
          <a:prstGeom prst="wedgeRoundRectCallout">
            <a:avLst>
              <a:gd name="adj1" fmla="val 75302"/>
              <a:gd name="adj2" fmla="val -165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ミクロな災害等を避けるような経路を自動的に生成</a:t>
            </a:r>
            <a:endParaRPr kumimoji="1" lang="ja-JP" altLang="en-US" sz="1400" dirty="0">
              <a:solidFill>
                <a:schemeClr val="tx1"/>
              </a:solidFill>
            </a:endParaRPr>
          </a:p>
        </p:txBody>
      </p:sp>
    </p:spTree>
    <p:extLst>
      <p:ext uri="{BB962C8B-B14F-4D97-AF65-F5344CB8AC3E}">
        <p14:creationId xmlns:p14="http://schemas.microsoft.com/office/powerpoint/2010/main" val="3900603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緑">
  <a:themeElements>
    <a:clrScheme name="gre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ree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kumimoji="1" dirty="0" smtClean="0">
            <a:latin typeface="+mj-lt"/>
          </a:defRPr>
        </a:defPPr>
      </a:lstStyle>
    </a:txDef>
  </a:objectDefaults>
  <a:extraClrSchemeLst>
    <a:extraClrScheme>
      <a:clrScheme name="gre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プレゼンテーション2" id="{F52723F4-D675-45D6-8722-68C472488644}" vid="{5FAAEC43-F227-4C46-A9C5-1F0537874E7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CS27_Template_201301</Template>
  <TotalTime>4670</TotalTime>
  <Words>2464</Words>
  <Application>Microsoft Office PowerPoint</Application>
  <PresentationFormat>画面に合わせる (4:3)</PresentationFormat>
  <Paragraphs>253</Paragraphs>
  <Slides>12</Slides>
  <Notes>12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ＭＳ Ｐゴシック</vt:lpstr>
      <vt:lpstr>Osaka</vt:lpstr>
      <vt:lpstr>游ゴシック</vt:lpstr>
      <vt:lpstr>Arial</vt:lpstr>
      <vt:lpstr>Calibri</vt:lpstr>
      <vt:lpstr>Times</vt:lpstr>
      <vt:lpstr>Wingdings</vt:lpstr>
      <vt:lpstr>緑</vt:lpstr>
      <vt:lpstr>群衆の位置付き画像提供に基づく災害時 避難行動促進アプリケーションの提案</vt:lpstr>
      <vt:lpstr>災害時における避難意識の欠如</vt:lpstr>
      <vt:lpstr>目的とアプローチ</vt:lpstr>
      <vt:lpstr>災害情報の収集</vt:lpstr>
      <vt:lpstr>地図上への可視化・共有</vt:lpstr>
      <vt:lpstr>適切な避難行動の提案</vt:lpstr>
      <vt:lpstr>避難行動提案のフローチャート</vt:lpstr>
      <vt:lpstr>危険度の算出</vt:lpstr>
      <vt:lpstr>避難場所へのナビゲート</vt:lpstr>
      <vt:lpstr>システムアーキテクチャ</vt:lpstr>
      <vt:lpstr>プロトタイプ実装</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群衆知による災害の位置特定避難 ナビゲーションアプリCANDLE</dc:title>
  <dc:creator>murotani</dc:creator>
  <cp:lastModifiedBy>murotani</cp:lastModifiedBy>
  <cp:revision>218</cp:revision>
  <dcterms:created xsi:type="dcterms:W3CDTF">2018-09-28T08:52:48Z</dcterms:created>
  <dcterms:modified xsi:type="dcterms:W3CDTF">2019-03-05T06:27:10Z</dcterms:modified>
</cp:coreProperties>
</file>