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1" r:id="rId2"/>
    <p:sldId id="286" r:id="rId3"/>
    <p:sldId id="291" r:id="rId4"/>
    <p:sldId id="284" r:id="rId5"/>
    <p:sldId id="285" r:id="rId6"/>
    <p:sldId id="288" r:id="rId7"/>
    <p:sldId id="290" r:id="rId8"/>
    <p:sldId id="289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A638B19-AF8F-4D81-84F4-C0FB9B5D45B4}">
  <a:tblStyle styleId="{EA638B19-AF8F-4D81-84F4-C0FB9B5D45B4}" styleName="L3Harris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175">
              <a:solidFill>
                <a:schemeClr val="dk1"/>
              </a:solidFill>
            </a:ln>
          </a:top>
          <a:bottom>
            <a:ln w="3175">
              <a:solidFill>
                <a:schemeClr val="dk1"/>
              </a:solidFill>
            </a:ln>
          </a:bottom>
          <a:insideH>
            <a:ln w="3175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56"/>
  </p:normalViewPr>
  <p:slideViewPr>
    <p:cSldViewPr snapToGrid="0" showGuides="1">
      <p:cViewPr varScale="1">
        <p:scale>
          <a:sx n="90" d="100"/>
          <a:sy n="90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66" d="100"/>
          <a:sy n="166" d="100"/>
        </p:scale>
        <p:origin x="66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CDB47D-8CCE-0349-960C-2E5541681F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D9996-CA2E-DD41-9438-070CF141B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D06A4-8F7B-974B-B734-1ED967E82B3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48946-3C43-CE4A-AB16-5A87BDD672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3EDB7-B7F9-144D-AC2B-EEAD2893B0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4864-0E8C-3347-AF7C-F8EB0B32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6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9AA5-4EBA-7C43-A74A-42DA5466B4F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4566B-DD89-4947-8F18-46DAFD059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1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</a:t>
            </a:r>
            <a:r>
              <a:rPr lang="en-US" dirty="0" err="1"/>
              <a:t>DebuggerDisplay</a:t>
            </a:r>
            <a:r>
              <a:rPr lang="en-US" dirty="0"/>
              <a:t> defined on </a:t>
            </a:r>
            <a:r>
              <a:rPr lang="en-US" dirty="0" err="1"/>
              <a:t>WeatherForecast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4566B-DD89-4947-8F18-46DAFD0592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3FCA1EB-846F-48D5-B345-EBD8F5DA4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0328" y="-273"/>
            <a:ext cx="3031672" cy="34171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FA9F97-AD4F-434E-ACD2-EB599E50CE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94"/>
          <a:stretch/>
        </p:blipFill>
        <p:spPr>
          <a:xfrm>
            <a:off x="-1367" y="2815"/>
            <a:ext cx="3064329" cy="3429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10D9A1-F724-4746-BC52-E47F575A15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1672" y="2815"/>
            <a:ext cx="3065416" cy="3429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581EEF-0521-4C9D-BA1A-B0D4C73A3AE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815"/>
            <a:ext cx="3064328" cy="3429000"/>
          </a:xfrm>
          <a:prstGeom prst="rect">
            <a:avLst/>
          </a:prstGeom>
        </p:spPr>
      </p:pic>
      <p:pic>
        <p:nvPicPr>
          <p:cNvPr id="4" name="Delta">
            <a:extLst>
              <a:ext uri="{FF2B5EF4-FFF2-40B4-BE49-F238E27FC236}">
                <a16:creationId xmlns:a16="http://schemas.microsoft.com/office/drawing/2014/main" id="{A2AC7B1C-4C0F-EF4C-8C7C-7F6C7B11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0" y="3200400"/>
            <a:ext cx="12192000" cy="3657600"/>
          </a:xfrm>
          <a:prstGeom prst="rect">
            <a:avLst/>
          </a:prstGeom>
        </p:spPr>
      </p:pic>
      <p:pic>
        <p:nvPicPr>
          <p:cNvPr id="7" name="L3Harris" descr="L3Harris">
            <a:extLst>
              <a:ext uri="{FF2B5EF4-FFF2-40B4-BE49-F238E27FC236}">
                <a16:creationId xmlns:a16="http://schemas.microsoft.com/office/drawing/2014/main" id="{58EA319E-94B3-0647-918B-122A791647A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black">
          <a:xfrm>
            <a:off x="367031" y="3611873"/>
            <a:ext cx="1892807" cy="549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2" y="4297682"/>
            <a:ext cx="7418830" cy="822959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u="sng" cap="all" spc="0" baseline="0">
                <a:uFill>
                  <a:solidFill>
                    <a:schemeClr val="tx2"/>
                  </a:solidFill>
                </a:u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212082"/>
            <a:ext cx="7418830" cy="54863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0" indent="0" algn="l">
              <a:spcBef>
                <a:spcPts val="0"/>
              </a:spcBef>
              <a:buNone/>
              <a:defRPr sz="1600"/>
            </a:lvl2pPr>
            <a:lvl3pPr marL="0" indent="0" algn="l">
              <a:spcBef>
                <a:spcPts val="0"/>
              </a:spcBef>
              <a:buNone/>
              <a:defRPr sz="1600"/>
            </a:lvl3pPr>
            <a:lvl4pPr marL="0" indent="0" algn="l">
              <a:spcBef>
                <a:spcPts val="0"/>
              </a:spcBef>
              <a:buNone/>
              <a:defRPr sz="1600"/>
            </a:lvl4pPr>
            <a:lvl5pPr marL="0" indent="0" algn="l">
              <a:spcBef>
                <a:spcPts val="0"/>
              </a:spcBef>
              <a:buNone/>
              <a:defRPr sz="1600"/>
            </a:lvl5pPr>
            <a:lvl6pPr marL="0" indent="0" algn="l">
              <a:spcBef>
                <a:spcPts val="0"/>
              </a:spcBef>
              <a:buNone/>
              <a:defRPr sz="1600"/>
            </a:lvl6pPr>
            <a:lvl7pPr marL="0" indent="0" algn="l">
              <a:spcBef>
                <a:spcPts val="0"/>
              </a:spcBef>
              <a:buNone/>
              <a:defRPr sz="1600"/>
            </a:lvl7pPr>
            <a:lvl8pPr marL="0" indent="0" algn="l">
              <a:spcBef>
                <a:spcPts val="0"/>
              </a:spcBef>
              <a:buNone/>
              <a:defRPr sz="1600"/>
            </a:lvl8pPr>
            <a:lvl9pPr marL="0" indent="0" algn="l">
              <a:spcBef>
                <a:spcPts val="0"/>
              </a:spcBef>
              <a:buNone/>
              <a:defRPr sz="1600"/>
            </a:lvl9pPr>
          </a:lstStyle>
          <a:p>
            <a:r>
              <a:rPr lang="en-US" dirty="0"/>
              <a:t>[Optional presentation subtitle]</a:t>
            </a: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800E4A58-9F73-0D4C-83E2-CC1081EF0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5945945"/>
            <a:ext cx="11277600" cy="0"/>
          </a:xfrm>
          <a:prstGeom prst="line">
            <a:avLst/>
          </a:prstGeom>
          <a:ln w="3175" cap="sq">
            <a:solidFill>
              <a:srgbClr val="172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BB78CC0-912E-DF47-B0F7-EA50C61D86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6080761"/>
            <a:ext cx="2286000" cy="45656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200" b="1"/>
            </a:lvl2pPr>
            <a:lvl3pPr marL="0" indent="0">
              <a:spcBef>
                <a:spcPts val="0"/>
              </a:spcBef>
              <a:buFontTx/>
              <a:buNone/>
              <a:defRPr sz="1200" b="1"/>
            </a:lvl3pPr>
            <a:lvl4pPr marL="0" indent="0">
              <a:spcBef>
                <a:spcPts val="0"/>
              </a:spcBef>
              <a:buFontTx/>
              <a:buNone/>
              <a:defRPr sz="1200" b="1"/>
            </a:lvl4pPr>
            <a:lvl5pPr marL="0" indent="0">
              <a:spcBef>
                <a:spcPts val="0"/>
              </a:spcBef>
              <a:buFontTx/>
              <a:buNone/>
              <a:defRPr sz="1200" b="1"/>
            </a:lvl5pPr>
            <a:lvl6pPr marL="0" indent="0">
              <a:spcBef>
                <a:spcPts val="0"/>
              </a:spcBef>
              <a:buFontTx/>
              <a:buNone/>
              <a:defRPr sz="1200" b="1"/>
            </a:lvl6pPr>
            <a:lvl7pPr marL="0" indent="0">
              <a:spcBef>
                <a:spcPts val="0"/>
              </a:spcBef>
              <a:buFontTx/>
              <a:buNone/>
              <a:defRPr sz="1200" b="1"/>
            </a:lvl7pPr>
            <a:lvl8pPr marL="0" indent="0">
              <a:spcBef>
                <a:spcPts val="0"/>
              </a:spcBef>
              <a:buFontTx/>
              <a:buNone/>
              <a:defRPr sz="1200" b="1"/>
            </a:lvl8pPr>
            <a:lvl9pPr marL="0" indent="0">
              <a:spcBef>
                <a:spcPts val="0"/>
              </a:spcBef>
              <a:buFontTx/>
              <a:buNone/>
              <a:defRPr sz="1200" b="1"/>
            </a:lvl9pPr>
          </a:lstStyle>
          <a:p>
            <a:pPr lvl="0"/>
            <a:r>
              <a:rPr lang="en-US" dirty="0"/>
              <a:t>[Month 00, 0000]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ABA091C-0833-1E47-B8DB-6AC39E7E3B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1" y="6080761"/>
            <a:ext cx="8686798" cy="45656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 dirty="0"/>
              <a:t>[PRESENTER NAME | Presenter Title]</a:t>
            </a:r>
          </a:p>
        </p:txBody>
      </p:sp>
      <p:sp>
        <p:nvSpPr>
          <p:cNvPr id="14" name="Confidential">
            <a:extLst>
              <a:ext uri="{FF2B5EF4-FFF2-40B4-BE49-F238E27FC236}">
                <a16:creationId xmlns:a16="http://schemas.microsoft.com/office/drawing/2014/main" id="{9CA649D4-E7C3-40A7-8B1A-4E64048EEC65}"/>
              </a:ext>
            </a:extLst>
          </p:cNvPr>
          <p:cNvSpPr txBox="1">
            <a:spLocks/>
          </p:cNvSpPr>
          <p:nvPr userDrawn="1"/>
        </p:nvSpPr>
        <p:spPr>
          <a:xfrm>
            <a:off x="8177784" y="6629400"/>
            <a:ext cx="3279648" cy="13716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/>
              <a:t>PROPRIETARY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8199A-8A31-441B-B5FC-C7BAF81D7940}"/>
              </a:ext>
            </a:extLst>
          </p:cNvPr>
          <p:cNvSpPr/>
          <p:nvPr userDrawn="1"/>
        </p:nvSpPr>
        <p:spPr>
          <a:xfrm>
            <a:off x="8235468" y="3441883"/>
            <a:ext cx="39565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800" dirty="0"/>
              <a:t>Use of U.S. DoD</a:t>
            </a:r>
            <a:r>
              <a:rPr lang="en-US" sz="800" baseline="0" dirty="0"/>
              <a:t> visual information does not imply or constitute DoD endorsement.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86062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  <p15:guide id="6" orient="horz" pos="4118" userDrawn="1">
          <p15:clr>
            <a:srgbClr val="FBAE40"/>
          </p15:clr>
        </p15:guide>
        <p15:guide id="8" pos="1920" userDrawn="1">
          <p15:clr>
            <a:srgbClr val="FBAE40"/>
          </p15:clr>
        </p15:guide>
        <p15:guide id="9" pos="3840" userDrawn="1">
          <p15:clr>
            <a:srgbClr val="FBAE40"/>
          </p15:clr>
        </p15:guide>
        <p15:guide id="10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8" name="Nexus">
            <a:extLst>
              <a:ext uri="{FF2B5EF4-FFF2-40B4-BE49-F238E27FC236}">
                <a16:creationId xmlns:a16="http://schemas.microsoft.com/office/drawing/2014/main" id="{1665E4E1-C130-5247-A2B9-4D6A5CCC6D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235075"/>
            <a:ext cx="3557016" cy="4891089"/>
          </a:xfrm>
          <a:ln w="3175">
            <a:solidFill>
              <a:srgbClr val="172430"/>
            </a:solidFill>
          </a:ln>
        </p:spPr>
        <p:txBody>
          <a:bodyPr lIns="91440" tIns="548640" rIns="91440" bIns="9144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235074"/>
            <a:ext cx="3557016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4317492" y="1235075"/>
            <a:ext cx="3557016" cy="4891089"/>
          </a:xfrm>
          <a:ln w="3175">
            <a:solidFill>
              <a:srgbClr val="172430"/>
            </a:solidFill>
          </a:ln>
        </p:spPr>
        <p:txBody>
          <a:bodyPr lIns="91440" tIns="548640" rIns="91440" bIns="9144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4317492" y="1235074"/>
            <a:ext cx="3557016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853F1D21-3608-5140-B442-7A9F5E456F4C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8177784" y="1235075"/>
            <a:ext cx="3557016" cy="4891089"/>
          </a:xfrm>
          <a:ln w="3175">
            <a:solidFill>
              <a:srgbClr val="172430"/>
            </a:solidFill>
          </a:ln>
        </p:spPr>
        <p:txBody>
          <a:bodyPr lIns="91440" tIns="548640" rIns="91440" bIns="9144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755AB54-00F7-B449-AF3F-F5E916C8F34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77784" y="1235074"/>
            <a:ext cx="3557016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6" name="Footnotes">
            <a:extLst>
              <a:ext uri="{FF2B5EF4-FFF2-40B4-BE49-F238E27FC236}">
                <a16:creationId xmlns:a16="http://schemas.microsoft.com/office/drawing/2014/main" id="{2A4A52FE-A7FE-EA47-ABCE-61876C006C9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45EA02-F0D4-4A50-8C42-ED3855D91C45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1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8" userDrawn="1">
          <p15:clr>
            <a:srgbClr val="FBAE40"/>
          </p15:clr>
        </p15:guide>
        <p15:guide id="2" pos="2720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  <p15:guide id="11" pos="4960" userDrawn="1">
          <p15:clr>
            <a:srgbClr val="FBAE40"/>
          </p15:clr>
        </p15:guide>
        <p15:guide id="12" pos="51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23" name="Nexus">
            <a:extLst>
              <a:ext uri="{FF2B5EF4-FFF2-40B4-BE49-F238E27FC236}">
                <a16:creationId xmlns:a16="http://schemas.microsoft.com/office/drawing/2014/main" id="{66648DA1-3A38-AE40-A576-D01AA8BA7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235073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6244505" y="1235073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244505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E1FF32A-E49E-3146-9819-F9875DCE8689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457200" y="3812731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ABB531-5D84-0744-85A0-A23FEB229C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3812731"/>
            <a:ext cx="5486400" cy="369332"/>
          </a:xfrm>
          <a:solidFill>
            <a:schemeClr val="accent1"/>
          </a:solidFill>
        </p:spPr>
        <p:txBody>
          <a:bodyPr wrap="square"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DCF1356-9E0E-D545-930B-84BF5FC2CB87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245352" y="3812731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353700-7CC2-AB4A-9829-6013F9611ED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45352" y="3812731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8" name="Footnotes">
            <a:extLst>
              <a:ext uri="{FF2B5EF4-FFF2-40B4-BE49-F238E27FC236}">
                <a16:creationId xmlns:a16="http://schemas.microsoft.com/office/drawing/2014/main" id="{4D401919-F5C1-AC41-B76A-F53EA477E45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19A417-2402-47BD-A60E-4F4B5B3BAE5E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24" name="Nexus">
            <a:extLst>
              <a:ext uri="{FF2B5EF4-FFF2-40B4-BE49-F238E27FC236}">
                <a16:creationId xmlns:a16="http://schemas.microsoft.com/office/drawing/2014/main" id="{AD9FFFE6-3228-BF4E-858B-43900EEBEB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D739A8D-8980-8C48-8D0D-7056E2553504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57200" y="1235076"/>
            <a:ext cx="11277600" cy="639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920240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920240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6244505" y="1920240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244505" y="1920240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E1FF32A-E49E-3146-9819-F9875DCE8689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457200" y="4160203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ABB531-5D84-0744-85A0-A23FEB229C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4160203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DCF1356-9E0E-D545-930B-84BF5FC2CB87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245352" y="4160203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353700-7CC2-AB4A-9829-6013F9611ED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45352" y="4160203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8" name="Footnotes">
            <a:extLst>
              <a:ext uri="{FF2B5EF4-FFF2-40B4-BE49-F238E27FC236}">
                <a16:creationId xmlns:a16="http://schemas.microsoft.com/office/drawing/2014/main" id="{A6B0B1B4-7B78-3F4F-94A1-7A43C716363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7E4B5F-3BAD-4AF3-A886-8589AA192AC2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5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Nexus">
            <a:extLst>
              <a:ext uri="{FF2B5EF4-FFF2-40B4-BE49-F238E27FC236}">
                <a16:creationId xmlns:a16="http://schemas.microsoft.com/office/drawing/2014/main" id="{B063B2FE-16BC-8547-BFC2-1C51891A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5076"/>
            <a:ext cx="7418831" cy="1417320"/>
          </a:xfrm>
        </p:spPr>
        <p:txBody>
          <a:bodyPr anchor="b" anchorCtr="0"/>
          <a:lstStyle>
            <a:lvl1pPr>
              <a:defRPr sz="2800" spc="-20" baseline="0"/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834641"/>
            <a:ext cx="7418831" cy="3291523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173736" indent="-173736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347472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3pPr>
            <a:lvl4pPr marL="512064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4pPr>
            <a:lvl5pPr marL="685800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5pPr>
            <a:lvl6pPr marL="859536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1024128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7pPr>
            <a:lvl8pPr marL="1197864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8pPr>
            <a:lvl9pPr marL="1371600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[Optional section description]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Footnotes">
            <a:extLst>
              <a:ext uri="{FF2B5EF4-FFF2-40B4-BE49-F238E27FC236}">
                <a16:creationId xmlns:a16="http://schemas.microsoft.com/office/drawing/2014/main" id="{4EC069BD-982E-8945-A8C0-52411391DE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17920"/>
            <a:ext cx="7418831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</p:spTree>
    <p:extLst>
      <p:ext uri="{BB962C8B-B14F-4D97-AF65-F5344CB8AC3E}">
        <p14:creationId xmlns:p14="http://schemas.microsoft.com/office/powerpoint/2010/main" val="1670614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4962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4" name="Nexus">
            <a:extLst>
              <a:ext uri="{FF2B5EF4-FFF2-40B4-BE49-F238E27FC236}">
                <a16:creationId xmlns:a16="http://schemas.microsoft.com/office/drawing/2014/main" id="{23D28130-398D-204F-9A16-0622AF43F7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10" name="Footnotes">
            <a:extLst>
              <a:ext uri="{FF2B5EF4-FFF2-40B4-BE49-F238E27FC236}">
                <a16:creationId xmlns:a16="http://schemas.microsoft.com/office/drawing/2014/main" id="{BABA872A-AD0E-4145-8407-D52542A431B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8ABC90-5533-41E3-8CF8-7E6103FF9DC8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notes">
            <a:extLst>
              <a:ext uri="{FF2B5EF4-FFF2-40B4-BE49-F238E27FC236}">
                <a16:creationId xmlns:a16="http://schemas.microsoft.com/office/drawing/2014/main" id="{B7090F6C-19A1-D04B-8FB2-ACE685A2D3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</p:spTree>
    <p:extLst>
      <p:ext uri="{BB962C8B-B14F-4D97-AF65-F5344CB8AC3E}">
        <p14:creationId xmlns:p14="http://schemas.microsoft.com/office/powerpoint/2010/main" val="103132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Picture">
            <a:extLst>
              <a:ext uri="{FF2B5EF4-FFF2-40B4-BE49-F238E27FC236}">
                <a16:creationId xmlns:a16="http://schemas.microsoft.com/office/drawing/2014/main" id="{0E25DE3D-1ED2-4149-B665-3550F1728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tIns="91440" bIns="3200400"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</a:rPr>
              <a:t>PLACEHOLDER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8" name="Tab">
            <a:extLst>
              <a:ext uri="{FF2B5EF4-FFF2-40B4-BE49-F238E27FC236}">
                <a16:creationId xmlns:a16="http://schemas.microsoft.com/office/drawing/2014/main" id="{67BEBFB7-DC4D-45B7-BFC8-8DCC96A3A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228601" y="2879566"/>
            <a:ext cx="5867399" cy="3749039"/>
          </a:xfrm>
          <a:custGeom>
            <a:avLst/>
            <a:gdLst>
              <a:gd name="T0" fmla="*/ 0 w 6159"/>
              <a:gd name="T1" fmla="*/ 0 h 3935"/>
              <a:gd name="T2" fmla="*/ 0 w 6159"/>
              <a:gd name="T3" fmla="*/ 0 h 3935"/>
              <a:gd name="T4" fmla="*/ 0 w 6159"/>
              <a:gd name="T5" fmla="*/ 3935 h 3935"/>
              <a:gd name="T6" fmla="*/ 6159 w 6159"/>
              <a:gd name="T7" fmla="*/ 3935 h 3935"/>
              <a:gd name="T8" fmla="*/ 6159 w 6159"/>
              <a:gd name="T9" fmla="*/ 575 h 3935"/>
              <a:gd name="T10" fmla="*/ 2279 w 6159"/>
              <a:gd name="T11" fmla="*/ 575 h 3935"/>
              <a:gd name="T12" fmla="*/ 2279 w 6159"/>
              <a:gd name="T13" fmla="*/ 0 h 3935"/>
              <a:gd name="T14" fmla="*/ 0 w 6159"/>
              <a:gd name="T15" fmla="*/ 0 h 3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9" h="3935">
                <a:moveTo>
                  <a:pt x="0" y="0"/>
                </a:moveTo>
                <a:lnTo>
                  <a:pt x="0" y="0"/>
                </a:lnTo>
                <a:lnTo>
                  <a:pt x="0" y="3935"/>
                </a:lnTo>
                <a:lnTo>
                  <a:pt x="6159" y="3935"/>
                </a:lnTo>
                <a:lnTo>
                  <a:pt x="6159" y="575"/>
                </a:lnTo>
                <a:lnTo>
                  <a:pt x="2279" y="575"/>
                </a:lnTo>
                <a:lnTo>
                  <a:pt x="2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0" name="L3Harris" descr="L3Harris">
            <a:extLst>
              <a:ext uri="{FF2B5EF4-FFF2-40B4-BE49-F238E27FC236}">
                <a16:creationId xmlns:a16="http://schemas.microsoft.com/office/drawing/2014/main" id="{92F2AA8C-9CDD-314B-9204-1A4219B1E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67031" y="2973704"/>
            <a:ext cx="1892807" cy="549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748363"/>
            <a:ext cx="5413248" cy="1189391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u="sng" cap="all" spc="0" baseline="0">
                <a:uFill>
                  <a:solidFill>
                    <a:schemeClr val="tx2"/>
                  </a:solidFill>
                </a:u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C8B36AE3-5825-0C49-9DF7-6B4F9BC2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5166360"/>
            <a:ext cx="5413248" cy="0"/>
          </a:xfrm>
          <a:prstGeom prst="line">
            <a:avLst/>
          </a:prstGeom>
          <a:ln w="3175">
            <a:solidFill>
              <a:srgbClr val="172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BB78CC0-912E-DF47-B0F7-EA50C61D86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303520"/>
            <a:ext cx="5413248" cy="27431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200" b="1"/>
            </a:lvl2pPr>
            <a:lvl3pPr marL="0" indent="0">
              <a:spcBef>
                <a:spcPts val="0"/>
              </a:spcBef>
              <a:buFontTx/>
              <a:buNone/>
              <a:defRPr sz="1200" b="1"/>
            </a:lvl3pPr>
            <a:lvl4pPr marL="0" indent="0">
              <a:spcBef>
                <a:spcPts val="0"/>
              </a:spcBef>
              <a:buFontTx/>
              <a:buNone/>
              <a:defRPr sz="1200" b="1"/>
            </a:lvl4pPr>
            <a:lvl5pPr marL="0" indent="0">
              <a:spcBef>
                <a:spcPts val="0"/>
              </a:spcBef>
              <a:buFontTx/>
              <a:buNone/>
              <a:defRPr sz="1200" b="1"/>
            </a:lvl5pPr>
            <a:lvl6pPr marL="0" indent="0">
              <a:spcBef>
                <a:spcPts val="0"/>
              </a:spcBef>
              <a:buFontTx/>
              <a:buNone/>
              <a:defRPr sz="1200" b="1"/>
            </a:lvl6pPr>
            <a:lvl7pPr marL="0" indent="0">
              <a:spcBef>
                <a:spcPts val="0"/>
              </a:spcBef>
              <a:buFontTx/>
              <a:buNone/>
              <a:defRPr sz="1200" b="1"/>
            </a:lvl7pPr>
            <a:lvl8pPr marL="0" indent="0">
              <a:spcBef>
                <a:spcPts val="0"/>
              </a:spcBef>
              <a:buFontTx/>
              <a:buNone/>
              <a:defRPr sz="1200" b="1"/>
            </a:lvl8pPr>
            <a:lvl9pPr marL="0" indent="0">
              <a:spcBef>
                <a:spcPts val="0"/>
              </a:spcBef>
              <a:buFontTx/>
              <a:buNone/>
              <a:defRPr sz="1200" b="1"/>
            </a:lvl9pPr>
          </a:lstStyle>
          <a:p>
            <a:pPr lvl="0"/>
            <a:r>
              <a:rPr lang="en-US" dirty="0"/>
              <a:t>[Month 00, 0000]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BA091C-0833-1E47-B8DB-6AC39E7E3B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715000"/>
            <a:ext cx="5407153" cy="685800"/>
          </a:xfrm>
          <a:noFill/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1200" b="1"/>
            </a:lvl1pPr>
            <a:lvl2pPr marL="0" indent="0">
              <a:spcBef>
                <a:spcPts val="300"/>
              </a:spcBef>
              <a:buFontTx/>
              <a:buNone/>
              <a:defRPr sz="1200" b="0"/>
            </a:lvl2pPr>
            <a:lvl3pPr marL="0" indent="0">
              <a:spcBef>
                <a:spcPts val="300"/>
              </a:spcBef>
              <a:buFontTx/>
              <a:buNone/>
              <a:defRPr sz="1200" b="0"/>
            </a:lvl3pPr>
            <a:lvl4pPr marL="0" indent="0">
              <a:spcBef>
                <a:spcPts val="300"/>
              </a:spcBef>
              <a:buFontTx/>
              <a:buNone/>
              <a:defRPr sz="1200" b="0"/>
            </a:lvl4pPr>
            <a:lvl5pPr marL="0" indent="0">
              <a:spcBef>
                <a:spcPts val="300"/>
              </a:spcBef>
              <a:buFontTx/>
              <a:buNone/>
              <a:defRPr sz="1200" b="0"/>
            </a:lvl5pPr>
            <a:lvl6pPr marL="0" indent="0">
              <a:spcBef>
                <a:spcPts val="300"/>
              </a:spcBef>
              <a:buFontTx/>
              <a:buNone/>
              <a:defRPr sz="1200" b="0"/>
            </a:lvl6pPr>
            <a:lvl7pPr marL="0" indent="0">
              <a:spcBef>
                <a:spcPts val="300"/>
              </a:spcBef>
              <a:buFontTx/>
              <a:buNone/>
              <a:defRPr sz="1200" b="0"/>
            </a:lvl7pPr>
            <a:lvl8pPr marL="0" indent="0">
              <a:spcBef>
                <a:spcPts val="300"/>
              </a:spcBef>
              <a:buFontTx/>
              <a:buNone/>
              <a:defRPr sz="1200" b="0"/>
            </a:lvl8pPr>
            <a:lvl9pPr marL="0" indent="0">
              <a:spcBef>
                <a:spcPts val="300"/>
              </a:spcBef>
              <a:buFontTx/>
              <a:buNone/>
              <a:defRPr sz="1200" b="0"/>
            </a:lvl9pPr>
          </a:lstStyle>
          <a:p>
            <a:pPr lvl="0"/>
            <a:r>
              <a:rPr lang="en-US" dirty="0"/>
              <a:t>[PRESENTER NAME] | [Presenter Title]</a:t>
            </a:r>
          </a:p>
        </p:txBody>
      </p:sp>
      <p:sp>
        <p:nvSpPr>
          <p:cNvPr id="11" name="Confidential">
            <a:extLst>
              <a:ext uri="{FF2B5EF4-FFF2-40B4-BE49-F238E27FC236}">
                <a16:creationId xmlns:a16="http://schemas.microsoft.com/office/drawing/2014/main" id="{FDC2EF9D-84FB-4C4E-A9CC-F9D026D6735F}"/>
              </a:ext>
            </a:extLst>
          </p:cNvPr>
          <p:cNvSpPr txBox="1">
            <a:spLocks/>
          </p:cNvSpPr>
          <p:nvPr userDrawn="1"/>
        </p:nvSpPr>
        <p:spPr>
          <a:xfrm>
            <a:off x="2595967" y="6469390"/>
            <a:ext cx="3279648" cy="13716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/>
              <a:t>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1827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  <p15:guide id="6" orient="horz" pos="4118" userDrawn="1">
          <p15:clr>
            <a:srgbClr val="FBAE40"/>
          </p15:clr>
        </p15:guide>
        <p15:guide id="9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AE9-2CA0-45CA-9FBA-0FDF11700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5" name="Nexus">
            <a:extLst>
              <a:ext uri="{FF2B5EF4-FFF2-40B4-BE49-F238E27FC236}">
                <a16:creationId xmlns:a16="http://schemas.microsoft.com/office/drawing/2014/main" id="{52204DDE-1CFF-4147-9C4B-3B789029E6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235076"/>
            <a:ext cx="11274552" cy="4891087"/>
          </a:xfrm>
        </p:spPr>
        <p:txBody>
          <a:bodyPr numCol="2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tabLst>
                <a:tab pos="5483225" algn="r"/>
              </a:tabLst>
              <a:defRPr sz="1600" b="1"/>
            </a:lvl1pPr>
            <a:lvl2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2pPr>
            <a:lvl3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3pPr>
            <a:lvl4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4pPr>
            <a:lvl5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5pPr>
            <a:lvl6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6pPr>
            <a:lvl7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7pPr>
            <a:lvl8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8pPr>
            <a:lvl9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notes">
            <a:extLst>
              <a:ext uri="{FF2B5EF4-FFF2-40B4-BE49-F238E27FC236}">
                <a16:creationId xmlns:a16="http://schemas.microsoft.com/office/drawing/2014/main" id="{1B386CFA-E55D-6041-A2A0-FE3335184911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4551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1FDB9C-7912-4344-AA8B-6D088842BA34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3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AE9-2CA0-45CA-9FBA-0FDF11700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6" name="Nexus">
            <a:extLst>
              <a:ext uri="{FF2B5EF4-FFF2-40B4-BE49-F238E27FC236}">
                <a16:creationId xmlns:a16="http://schemas.microsoft.com/office/drawing/2014/main" id="{F09142EB-3C86-0E4B-8362-3A7A711934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234440"/>
            <a:ext cx="11274552" cy="489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notes">
            <a:extLst>
              <a:ext uri="{FF2B5EF4-FFF2-40B4-BE49-F238E27FC236}">
                <a16:creationId xmlns:a16="http://schemas.microsoft.com/office/drawing/2014/main" id="{75F4AE38-44E5-1D42-B35C-FA66F7894BC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B57F434-9A31-41D3-807A-F44B53051D7E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7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2BE805-8AAF-45CE-BF58-31FF2A718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6" name="Nexus">
            <a:extLst>
              <a:ext uri="{FF2B5EF4-FFF2-40B4-BE49-F238E27FC236}">
                <a16:creationId xmlns:a16="http://schemas.microsoft.com/office/drawing/2014/main" id="{38F87F72-9983-FF4F-A1CD-F04115A147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457199" y="1234440"/>
            <a:ext cx="5484878" cy="489172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246875" y="1234440"/>
            <a:ext cx="5484878" cy="489172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notes">
            <a:extLst>
              <a:ext uri="{FF2B5EF4-FFF2-40B4-BE49-F238E27FC236}">
                <a16:creationId xmlns:a16="http://schemas.microsoft.com/office/drawing/2014/main" id="{D6B37056-6377-3D44-A7A5-FAA3E592F2C8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34F670-B63A-4DDE-8C21-02F6DDD353FE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5" orient="horz" pos="3859" userDrawn="1">
          <p15:clr>
            <a:srgbClr val="FBAE40"/>
          </p15:clr>
        </p15:guide>
        <p15:guide id="6" pos="288" userDrawn="1">
          <p15:clr>
            <a:srgbClr val="FBAE40"/>
          </p15:clr>
        </p15:guide>
        <p15:guide id="7" pos="7392" userDrawn="1">
          <p15:clr>
            <a:srgbClr val="FBAE40"/>
          </p15:clr>
        </p15:guide>
        <p15:guide id="8" orient="horz" pos="202" userDrawn="1">
          <p15:clr>
            <a:srgbClr val="FBAE40"/>
          </p15:clr>
        </p15:guide>
        <p15:guide id="9" orient="horz" pos="4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9CD2DC-C27B-C442-AE9D-1B8AB9988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pic>
        <p:nvPicPr>
          <p:cNvPr id="19" name="Nexus">
            <a:extLst>
              <a:ext uri="{FF2B5EF4-FFF2-40B4-BE49-F238E27FC236}">
                <a16:creationId xmlns:a16="http://schemas.microsoft.com/office/drawing/2014/main" id="{2AD7AB2F-2A57-1C4F-9658-B53FC6A45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457200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4317492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A924AD7-11EB-E145-B53D-C9DADD096840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8177784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notes">
            <a:extLst>
              <a:ext uri="{FF2B5EF4-FFF2-40B4-BE49-F238E27FC236}">
                <a16:creationId xmlns:a16="http://schemas.microsoft.com/office/drawing/2014/main" id="{AAC8FB00-FAA0-A648-9F01-BA9E8FBDDF5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06DC7C-499A-495C-802D-640B255F3A97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30" userDrawn="1">
          <p15:clr>
            <a:srgbClr val="FBAE40"/>
          </p15:clr>
        </p15:guide>
        <p15:guide id="2" pos="2718" userDrawn="1">
          <p15:clr>
            <a:srgbClr val="FBAE40"/>
          </p15:clr>
        </p15:guide>
        <p15:guide id="3" pos="5150" userDrawn="1">
          <p15:clr>
            <a:srgbClr val="FBAE40"/>
          </p15:clr>
        </p15:guide>
        <p15:guide id="4" pos="4962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  <p15:guide id="7" orient="horz" pos="3859" userDrawn="1">
          <p15:clr>
            <a:srgbClr val="FBAE40"/>
          </p15:clr>
        </p15:guide>
        <p15:guide id="8" pos="288" userDrawn="1">
          <p15:clr>
            <a:srgbClr val="FBAE40"/>
          </p15:clr>
        </p15:guide>
        <p15:guide id="9" pos="7392" userDrawn="1">
          <p15:clr>
            <a:srgbClr val="FBAE40"/>
          </p15:clr>
        </p15:guide>
        <p15:guide id="10" orient="horz" pos="202" userDrawn="1">
          <p15:clr>
            <a:srgbClr val="FBAE40"/>
          </p15:clr>
        </p15:guide>
        <p15:guide id="11" orient="horz" pos="4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6758353-FE5A-440A-A6DD-54AD2D8EA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7" name="Nexus">
            <a:extLst>
              <a:ext uri="{FF2B5EF4-FFF2-40B4-BE49-F238E27FC236}">
                <a16:creationId xmlns:a16="http://schemas.microsoft.com/office/drawing/2014/main" id="{6ED9DB2B-88F7-984C-B1BD-B8EE0E5A55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1"/>
          <p:cNvSpPr>
            <a:spLocks noGrp="1"/>
          </p:cNvSpPr>
          <p:nvPr userDrawn="1">
            <p:ph sz="half" idx="1"/>
          </p:nvPr>
        </p:nvSpPr>
        <p:spPr>
          <a:xfrm>
            <a:off x="457200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317492" y="1234440"/>
            <a:ext cx="7417308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notes">
            <a:extLst>
              <a:ext uri="{FF2B5EF4-FFF2-40B4-BE49-F238E27FC236}">
                <a16:creationId xmlns:a16="http://schemas.microsoft.com/office/drawing/2014/main" id="{C29B4469-0E3B-1648-97D9-6CC5A5F150B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7000EF5-C968-4A1C-8C86-A5D88D539289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30" userDrawn="1">
          <p15:clr>
            <a:srgbClr val="FBAE40"/>
          </p15:clr>
        </p15:guide>
        <p15:guide id="2" pos="2718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  <p15:guide id="7" orient="horz" pos="3859" userDrawn="1">
          <p15:clr>
            <a:srgbClr val="FBAE40"/>
          </p15:clr>
        </p15:guide>
        <p15:guide id="8" pos="288" userDrawn="1">
          <p15:clr>
            <a:srgbClr val="FBAE40"/>
          </p15:clr>
        </p15:guide>
        <p15:guide id="9" pos="7392" userDrawn="1">
          <p15:clr>
            <a:srgbClr val="FBAE40"/>
          </p15:clr>
        </p15:guide>
        <p15:guide id="10" orient="horz" pos="202" userDrawn="1">
          <p15:clr>
            <a:srgbClr val="FBAE40"/>
          </p15:clr>
        </p15:guide>
        <p15:guide id="11" orient="horz" pos="411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6758353-FE5A-440A-A6DD-54AD2D8EA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2" name="Nexus">
            <a:extLst>
              <a:ext uri="{FF2B5EF4-FFF2-40B4-BE49-F238E27FC236}">
                <a16:creationId xmlns:a16="http://schemas.microsoft.com/office/drawing/2014/main" id="{1B9B8D73-E497-B541-86B1-1506A614B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457200" y="1234440"/>
            <a:ext cx="7418832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8177784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notes">
            <a:extLst>
              <a:ext uri="{FF2B5EF4-FFF2-40B4-BE49-F238E27FC236}">
                <a16:creationId xmlns:a16="http://schemas.microsoft.com/office/drawing/2014/main" id="{1F6B1A05-982E-2248-8A4C-D035BD78B28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907A13-E6AE-4DC1-9525-08B1C615692E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01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50" userDrawn="1">
          <p15:clr>
            <a:srgbClr val="FBAE40"/>
          </p15:clr>
        </p15:guide>
        <p15:guide id="4" pos="4962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  <p15:guide id="7" orient="horz" pos="3859" userDrawn="1">
          <p15:clr>
            <a:srgbClr val="FBAE40"/>
          </p15:clr>
        </p15:guide>
        <p15:guide id="8" pos="288" userDrawn="1">
          <p15:clr>
            <a:srgbClr val="FBAE40"/>
          </p15:clr>
        </p15:guide>
        <p15:guide id="9" pos="7392" userDrawn="1">
          <p15:clr>
            <a:srgbClr val="FBAE40"/>
          </p15:clr>
        </p15:guide>
        <p15:guide id="10" orient="horz" pos="202" userDrawn="1">
          <p15:clr>
            <a:srgbClr val="FBAE40"/>
          </p15:clr>
        </p15:guide>
        <p15:guide id="11" orient="horz" pos="411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9" name="Nexus">
            <a:extLst>
              <a:ext uri="{FF2B5EF4-FFF2-40B4-BE49-F238E27FC236}">
                <a16:creationId xmlns:a16="http://schemas.microsoft.com/office/drawing/2014/main" id="{988F7DC9-D558-0A43-AF71-47A32F07C5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235075"/>
            <a:ext cx="5486400" cy="4891089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6245352" y="1235075"/>
            <a:ext cx="5486400" cy="4891089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245352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Footnotes">
            <a:extLst>
              <a:ext uri="{FF2B5EF4-FFF2-40B4-BE49-F238E27FC236}">
                <a16:creationId xmlns:a16="http://schemas.microsoft.com/office/drawing/2014/main" id="{A04E5A76-A6FD-CA49-8B50-6A5FAC170602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88931B2-0DC9-463B-BD98-FC60418A00DE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44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612"/>
            <a:ext cx="9144000" cy="64008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5074"/>
            <a:ext cx="11274552" cy="4891389"/>
          </a:xfrm>
          <a:prstGeom prst="rect">
            <a:avLst/>
          </a:prstGeom>
        </p:spPr>
        <p:txBody>
          <a:bodyPr vert="horz" lIns="0" tIns="0" rIns="0" bIns="0" spcCol="3017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L3Harris">
            <a:extLst>
              <a:ext uri="{FF2B5EF4-FFF2-40B4-BE49-F238E27FC236}">
                <a16:creationId xmlns:a16="http://schemas.microsoft.com/office/drawing/2014/main" id="{73D42DAF-07B3-4D4E-A81D-6F16AC85723D}"/>
              </a:ext>
            </a:extLst>
          </p:cNvPr>
          <p:cNvSpPr txBox="1">
            <a:spLocks/>
          </p:cNvSpPr>
          <p:nvPr userDrawn="1"/>
        </p:nvSpPr>
        <p:spPr>
          <a:xfrm>
            <a:off x="457200" y="6629400"/>
            <a:ext cx="685800" cy="13716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1" cap="all" baseline="0" dirty="0"/>
              <a:t>L3HARRIS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ACDEEBA9-F5A8-E84E-A2DF-025288C8C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6537325"/>
            <a:ext cx="11274552" cy="0"/>
          </a:xfrm>
          <a:prstGeom prst="line">
            <a:avLst/>
          </a:prstGeom>
          <a:ln w="3175" cap="sq">
            <a:solidFill>
              <a:srgbClr val="172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9" name="Confidential">
            <a:extLst>
              <a:ext uri="{FF2B5EF4-FFF2-40B4-BE49-F238E27FC236}">
                <a16:creationId xmlns:a16="http://schemas.microsoft.com/office/drawing/2014/main" id="{95C486D8-EAE6-8F48-99BF-C04C7E991D54}"/>
              </a:ext>
            </a:extLst>
          </p:cNvPr>
          <p:cNvSpPr txBox="1">
            <a:spLocks/>
          </p:cNvSpPr>
          <p:nvPr userDrawn="1"/>
        </p:nvSpPr>
        <p:spPr>
          <a:xfrm>
            <a:off x="8177784" y="6629400"/>
            <a:ext cx="3279648" cy="13716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/>
              <a:t>PROPRIETARY INFORMATION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0C1C3A43-CFFD-4068-BDBC-962C0B2AD0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7536" y="6536234"/>
            <a:ext cx="304801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5C639030-093B-4E7D-A320-B8A4D3F5EC3B}" type="slidenum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1DD8618-B4FD-49AE-A79C-43F2AE41961F}"/>
              </a:ext>
            </a:extLst>
          </p:cNvPr>
          <p:cNvSpPr txBox="1"/>
          <p:nvPr userDrawn="1"/>
        </p:nvSpPr>
        <p:spPr>
          <a:xfrm>
            <a:off x="904805" y="6583020"/>
            <a:ext cx="374339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7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TITLE (VIEW &gt; SLIDE MASTER &gt; EDIT SLIDE MASTER) 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2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4" r:id="rId3"/>
    <p:sldLayoutId id="2147483662" r:id="rId4"/>
    <p:sldLayoutId id="2147483664" r:id="rId5"/>
    <p:sldLayoutId id="2147483668" r:id="rId6"/>
    <p:sldLayoutId id="2147483669" r:id="rId7"/>
    <p:sldLayoutId id="2147483670" r:id="rId8"/>
    <p:sldLayoutId id="2147483665" r:id="rId9"/>
    <p:sldLayoutId id="2147483671" r:id="rId10"/>
    <p:sldLayoutId id="2147483673" r:id="rId11"/>
    <p:sldLayoutId id="2147483676" r:id="rId12"/>
    <p:sldLayoutId id="2147483663" r:id="rId13"/>
    <p:sldLayoutId id="2147483666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1" kern="1200" spc="-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4128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864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5336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rfdudefl/DotNetCoreLogg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download/dotnet-core/thank-you/sdk-3.1.401-windows-x64-binari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0E1-155A-4917-9EBF-3CFFA7FA0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Dotnet Core Logging with </a:t>
            </a:r>
            <a:r>
              <a:rPr lang="en-US" dirty="0" err="1"/>
              <a:t>Serilog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89062-8D61-4D8B-A94B-A004B28B9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 Code:</a:t>
            </a:r>
          </a:p>
          <a:p>
            <a:r>
              <a:rPr lang="en-US" dirty="0">
                <a:hlinkClick r:id="rId2"/>
              </a:rPr>
              <a:t>https://github.com/murfdudefl/DotNetCoreLogging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44AEB-8ACF-412B-82A9-25CA712F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August 28,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847B0-2A16-4B40-B7D7-49C381D094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en-US" dirty="0"/>
              <a:t>Mark Murphy, Lead Application Developer</a:t>
            </a:r>
          </a:p>
        </p:txBody>
      </p:sp>
    </p:spTree>
    <p:extLst>
      <p:ext uri="{BB962C8B-B14F-4D97-AF65-F5344CB8AC3E}">
        <p14:creationId xmlns:p14="http://schemas.microsoft.com/office/powerpoint/2010/main" val="335943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38ED-DAC6-465B-94A7-83B320B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73D8-BDFD-4CBE-9E58-93B24736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Serilog</a:t>
            </a:r>
            <a:r>
              <a:rPr lang="en-US" dirty="0"/>
              <a:t> is a </a:t>
            </a:r>
            <a:r>
              <a:rPr lang="en-US" i="1" dirty="0">
                <a:solidFill>
                  <a:srgbClr val="FF0000"/>
                </a:solidFill>
              </a:rPr>
              <a:t>structured</a:t>
            </a:r>
            <a:r>
              <a:rPr lang="en-US" dirty="0"/>
              <a:t> logging framework</a:t>
            </a:r>
          </a:p>
          <a:p>
            <a:pPr lvl="1"/>
            <a:r>
              <a:rPr lang="en-US" dirty="0"/>
              <a:t>Structured logging allows discrete values to be logged in addition to plain text messages</a:t>
            </a:r>
          </a:p>
          <a:p>
            <a:pPr lvl="1"/>
            <a:r>
              <a:rPr lang="en-US" dirty="0"/>
              <a:t>Great for logging to CSV files, JSON, databases (not recommended), HTTP (i.e. Seq) and other structured targets</a:t>
            </a:r>
          </a:p>
          <a:p>
            <a:r>
              <a:rPr lang="en-US" dirty="0"/>
              <a:t>Augments native .NET Core logging infrastructure</a:t>
            </a:r>
          </a:p>
          <a:p>
            <a:r>
              <a:rPr lang="en-US" dirty="0"/>
              <a:t>Logging service provided to needed classes using native .NET Core dependency injection</a:t>
            </a:r>
          </a:p>
          <a:p>
            <a:r>
              <a:rPr lang="en-US" dirty="0"/>
              <a:t>Can log simultaneously to multiple Sinks </a:t>
            </a:r>
          </a:p>
          <a:p>
            <a:r>
              <a:rPr lang="en-US" dirty="0"/>
              <a:t>Log levels</a:t>
            </a:r>
          </a:p>
          <a:p>
            <a:pPr lvl="1"/>
            <a:r>
              <a:rPr lang="en-US" dirty="0"/>
              <a:t>Trace</a:t>
            </a:r>
          </a:p>
          <a:p>
            <a:pPr lvl="1"/>
            <a:r>
              <a:rPr lang="en-US" dirty="0"/>
              <a:t>Debug</a:t>
            </a:r>
          </a:p>
          <a:p>
            <a:pPr lvl="1"/>
            <a:r>
              <a:rPr lang="en-US" dirty="0"/>
              <a:t>Information</a:t>
            </a:r>
          </a:p>
          <a:p>
            <a:pPr lvl="1"/>
            <a:r>
              <a:rPr lang="en-US" dirty="0"/>
              <a:t>Warning</a:t>
            </a:r>
          </a:p>
          <a:p>
            <a:pPr lvl="1"/>
            <a:r>
              <a:rPr lang="en-US" dirty="0"/>
              <a:t>Error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A0DE-1C7D-4BDB-A39C-24FD36EA49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FC32-123C-44A6-8C31-339BD069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74CF-25CA-4FAA-AA77-76109498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Sinks</a:t>
            </a:r>
          </a:p>
          <a:p>
            <a:pPr lvl="1"/>
            <a:r>
              <a:rPr lang="en-US" dirty="0"/>
              <a:t>Many logging targets supported by importing </a:t>
            </a:r>
            <a:r>
              <a:rPr lang="en-US" i="1" dirty="0">
                <a:solidFill>
                  <a:srgbClr val="FF0000"/>
                </a:solidFill>
              </a:rPr>
              <a:t>Sinks</a:t>
            </a:r>
          </a:p>
          <a:p>
            <a:pPr lvl="2"/>
            <a:r>
              <a:rPr lang="en-US" dirty="0"/>
              <a:t>Console</a:t>
            </a:r>
          </a:p>
          <a:p>
            <a:pPr lvl="2"/>
            <a:r>
              <a:rPr lang="en-US" dirty="0"/>
              <a:t>File (any format)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Third party tools (Seq, Splunk, etc.)</a:t>
            </a:r>
          </a:p>
          <a:p>
            <a:pPr lvl="2"/>
            <a:r>
              <a:rPr lang="en-US" dirty="0"/>
              <a:t>Many others</a:t>
            </a:r>
          </a:p>
          <a:p>
            <a:r>
              <a:rPr lang="en-US" dirty="0"/>
              <a:t>Enhancers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66051-F2E7-439A-AAE7-0976946988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3688-D364-44E4-8E83-678428DC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A441-FA0E-4C2D-B66E-C1D647FB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.NET Core 3.1 SDK</a:t>
            </a:r>
            <a:br>
              <a:rPr lang="en-US" dirty="0"/>
            </a:br>
            <a:r>
              <a:rPr lang="en-US" dirty="0">
                <a:hlinkClick r:id="rId2"/>
              </a:rPr>
              <a:t>https://dotnet.microsoft.com/download/dotnet-core/thank-you/sdk-3.1.401-windows-x64-binaries</a:t>
            </a:r>
            <a:endParaRPr lang="en-US" dirty="0"/>
          </a:p>
          <a:p>
            <a:r>
              <a:rPr lang="en-US" dirty="0"/>
              <a:t>Create a new ASP.NET Core Web API project</a:t>
            </a:r>
          </a:p>
          <a:p>
            <a:pPr lvl="1"/>
            <a:r>
              <a:rPr lang="en-US" dirty="0"/>
              <a:t>Project template:  ASP.NET Core Web Application</a:t>
            </a:r>
          </a:p>
          <a:p>
            <a:pPr lvl="1"/>
            <a:r>
              <a:rPr lang="en-US" dirty="0"/>
              <a:t>API application type (ASP.NET Core 3.1, no authentication, no HTTPS)</a:t>
            </a:r>
          </a:p>
          <a:p>
            <a:r>
              <a:rPr lang="en-US" dirty="0"/>
              <a:t>Add initial </a:t>
            </a:r>
            <a:r>
              <a:rPr lang="en-US" dirty="0" err="1"/>
              <a:t>Serilog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Install-Package </a:t>
            </a:r>
            <a:r>
              <a:rPr lang="en-US" dirty="0" err="1"/>
              <a:t>Serilog.AspNetCore</a:t>
            </a:r>
            <a:r>
              <a:rPr lang="en-US" dirty="0"/>
              <a:t> (</a:t>
            </a:r>
            <a:r>
              <a:rPr lang="en-US" dirty="0" err="1"/>
              <a:t>Serilog</a:t>
            </a:r>
            <a:r>
              <a:rPr lang="en-US" dirty="0"/>
              <a:t> itself)</a:t>
            </a:r>
          </a:p>
          <a:p>
            <a:pPr lvl="1"/>
            <a:r>
              <a:rPr lang="en-US" dirty="0"/>
              <a:t>Install-Package </a:t>
            </a:r>
            <a:r>
              <a:rPr lang="en-US" dirty="0" err="1"/>
              <a:t>Serilog.Settings.Configuration</a:t>
            </a:r>
            <a:r>
              <a:rPr lang="en-US" dirty="0"/>
              <a:t> (allows </a:t>
            </a:r>
            <a:r>
              <a:rPr lang="en-US" dirty="0" err="1"/>
              <a:t>Serilog</a:t>
            </a:r>
            <a:r>
              <a:rPr lang="en-US" dirty="0"/>
              <a:t> to read configuration from </a:t>
            </a:r>
            <a:r>
              <a:rPr lang="en-US" dirty="0" err="1"/>
              <a:t>appsettings.json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Install-Package </a:t>
            </a:r>
            <a:r>
              <a:rPr lang="en-US" dirty="0" err="1"/>
              <a:t>Serilog.Sinks.Console</a:t>
            </a:r>
            <a:r>
              <a:rPr lang="en-US" dirty="0"/>
              <a:t> (allows </a:t>
            </a:r>
            <a:r>
              <a:rPr lang="en-US" dirty="0" err="1"/>
              <a:t>Serilog</a:t>
            </a:r>
            <a:r>
              <a:rPr lang="en-US" dirty="0"/>
              <a:t> to write to the console)</a:t>
            </a:r>
          </a:p>
          <a:p>
            <a:pPr lvl="1"/>
            <a:r>
              <a:rPr lang="en-US" dirty="0"/>
              <a:t>Install-Package </a:t>
            </a:r>
            <a:r>
              <a:rPr lang="en-US" dirty="0" err="1"/>
              <a:t>Serilog.Sinks.File</a:t>
            </a:r>
            <a:r>
              <a:rPr lang="en-US" dirty="0"/>
              <a:t> (allows </a:t>
            </a:r>
            <a:r>
              <a:rPr lang="en-US" dirty="0" err="1"/>
              <a:t>Serilog</a:t>
            </a:r>
            <a:r>
              <a:rPr lang="en-US" dirty="0"/>
              <a:t> to write to files)</a:t>
            </a:r>
          </a:p>
          <a:p>
            <a:pPr lvl="1"/>
            <a:r>
              <a:rPr lang="en-US" dirty="0"/>
              <a:t>Install-Package </a:t>
            </a:r>
            <a:r>
              <a:rPr lang="en-US" dirty="0" err="1"/>
              <a:t>Serilog.Sinks.MSSqlServer</a:t>
            </a:r>
            <a:endParaRPr lang="en-US" dirty="0"/>
          </a:p>
          <a:p>
            <a:pPr lvl="1"/>
            <a:r>
              <a:rPr lang="en-US" dirty="0"/>
              <a:t>Install-Package </a:t>
            </a:r>
            <a:r>
              <a:rPr lang="en-US" dirty="0" err="1"/>
              <a:t>Serilog.Sinks.Email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BBD7-C988-4064-BE90-8F5325C4AC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EF11-66D7-4114-B3B4-A3BCFAAD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</a:t>
            </a:r>
            <a:r>
              <a:rPr lang="en-US" dirty="0" err="1"/>
              <a:t>Serilog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8070-CD57-4C15-8024-D386A583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Appsettings.json</a:t>
            </a:r>
            <a:endParaRPr lang="en-US" dirty="0"/>
          </a:p>
          <a:p>
            <a:pPr lvl="1"/>
            <a:r>
              <a:rPr lang="en-US" dirty="0"/>
              <a:t>Delete all boilerplate logging settings</a:t>
            </a:r>
          </a:p>
          <a:p>
            <a:pPr lvl="1"/>
            <a:r>
              <a:rPr lang="en-US" dirty="0"/>
              <a:t>Add “</a:t>
            </a:r>
            <a:r>
              <a:rPr lang="en-US" dirty="0" err="1"/>
              <a:t>Serilog</a:t>
            </a:r>
            <a:r>
              <a:rPr lang="en-US" dirty="0"/>
              <a:t>” section</a:t>
            </a:r>
          </a:p>
          <a:p>
            <a:pPr lvl="2"/>
            <a:r>
              <a:rPr lang="en-US" dirty="0"/>
              <a:t>Add Using (defines Sinks and Enhancers)</a:t>
            </a:r>
          </a:p>
          <a:p>
            <a:pPr lvl="2"/>
            <a:r>
              <a:rPr lang="en-US" dirty="0"/>
              <a:t>Add </a:t>
            </a:r>
            <a:r>
              <a:rPr lang="en-US" dirty="0" err="1"/>
              <a:t>MinimumLevel</a:t>
            </a:r>
            <a:r>
              <a:rPr lang="en-US" dirty="0"/>
              <a:t> (sets minimum log level and overrides)</a:t>
            </a:r>
          </a:p>
          <a:p>
            <a:pPr lvl="2"/>
            <a:r>
              <a:rPr lang="en-US" dirty="0"/>
              <a:t>Add </a:t>
            </a:r>
            <a:r>
              <a:rPr lang="en-US" dirty="0" err="1"/>
              <a:t>WriteTo</a:t>
            </a:r>
            <a:r>
              <a:rPr lang="en-US" dirty="0"/>
              <a:t> (defines Sink targets and attributes)</a:t>
            </a:r>
          </a:p>
          <a:p>
            <a:pPr lvl="2"/>
            <a:r>
              <a:rPr lang="en-US" dirty="0"/>
              <a:t>Add Properties</a:t>
            </a:r>
          </a:p>
          <a:p>
            <a:r>
              <a:rPr lang="en-US" dirty="0" err="1"/>
              <a:t>Program.cs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/>
              <a:t>Serilog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Add .</a:t>
            </a:r>
            <a:r>
              <a:rPr lang="en-US" dirty="0" err="1"/>
              <a:t>UseSerilog</a:t>
            </a:r>
            <a:r>
              <a:rPr lang="en-US" dirty="0"/>
              <a:t> to </a:t>
            </a:r>
            <a:r>
              <a:rPr lang="en-US" dirty="0" err="1"/>
              <a:t>CreateBuilder</a:t>
            </a:r>
            <a:r>
              <a:rPr lang="en-US" dirty="0"/>
              <a:t>()</a:t>
            </a:r>
          </a:p>
          <a:p>
            <a:r>
              <a:rPr lang="en-US" dirty="0"/>
              <a:t>Controller or other classes needing logging services</a:t>
            </a:r>
          </a:p>
          <a:p>
            <a:pPr lvl="1"/>
            <a:r>
              <a:rPr lang="en-US" dirty="0"/>
              <a:t>Inject logger service</a:t>
            </a:r>
          </a:p>
          <a:p>
            <a:pPr lvl="1"/>
            <a:r>
              <a:rPr lang="en-US" dirty="0"/>
              <a:t>Store logger in a private read-only property</a:t>
            </a:r>
          </a:p>
          <a:p>
            <a:pPr lvl="1"/>
            <a:r>
              <a:rPr lang="en-US" dirty="0"/>
              <a:t>Write to the log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AB549-CE60-496E-9B25-989C8BF9A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E695AD-34E9-4518-8C15-B3B6DE08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975" y="4558504"/>
            <a:ext cx="6726521" cy="144655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outerShdw dist="114300" dir="2700000" algn="ctr" rotWithShape="0">
              <a:schemeClr val="bg1">
                <a:lumMod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Lucida Console" panose="020B060904050402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Lucida Console" panose="020B060904050402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Lucida Console" panose="020B0609040504020204" pitchFamily="49" charset="0"/>
              </a:rPr>
              <a:t>IHostBuilder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Lucida Console" panose="020B0609040504020204" pitchFamily="49" charset="0"/>
              </a:rPr>
              <a:t>CreateHostBuilder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[]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Lucida Console" panose="020B060904050402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)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Lucida Console" panose="020B0609040504020204" pitchFamily="49" charset="0"/>
              </a:rPr>
              <a:t>=&gt;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Lucida Console" panose="020B0609040504020204" pitchFamily="49" charset="0"/>
              </a:rPr>
              <a:t>Host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Lucida Console" panose="020B0609040504020204" pitchFamily="49" charset="0"/>
              </a:rPr>
              <a:t>CreateDefaultBuilder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Lucida Console" panose="020B060904050402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Lucida Console" panose="020B0609040504020204" pitchFamily="49" charset="0"/>
              </a:rPr>
              <a:t>    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Lucida Console" panose="020B0609040504020204" pitchFamily="49" charset="0"/>
              </a:rPr>
              <a:t>ConfigureWebHostDefaults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Lucida Console" panose="020B0609040504020204" pitchFamily="49" charset="0"/>
              </a:rPr>
              <a:t>webBuilder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Lucida Console" panose="020B0609040504020204" pitchFamily="49" charset="0"/>
              </a:rPr>
              <a:t>=&gt;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DCDCDC"/>
                </a:solidFill>
                <a:latin typeface="Lucida Console" panose="020B0609040504020204" pitchFamily="49" charset="0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Lucida Console" panose="020B0609040504020204" pitchFamily="49" charset="0"/>
              </a:rPr>
              <a:t>webBuilder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Lucida Console" panose="020B0609040504020204" pitchFamily="49" charset="0"/>
              </a:rPr>
              <a:t>UseStartup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Lucida Console" panose="020B0609040504020204" pitchFamily="49" charset="0"/>
              </a:rPr>
              <a:t>Startup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&gt;();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DCDCDC"/>
                </a:solidFill>
                <a:latin typeface="Lucida Console" panose="020B060904050402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UseSerilog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((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hostingContext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loggerConfiguration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)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=&gt;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loggerConfiguration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ReadFrom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hostingContext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highlight>
                  <a:srgbClr val="0000FF"/>
                </a:highlight>
                <a:latin typeface="Lucida Console" panose="020B0609040504020204" pitchFamily="49" charset="0"/>
              </a:rPr>
              <a:t>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Lucida Console" panose="020B0609040504020204" pitchFamily="49" charset="0"/>
              </a:rPr>
              <a:t>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5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7048-76FD-4C74-8F64-E6297403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40B8-A871-4D31-A0C5-A7ADD8BB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Startup.cs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64428-80FA-439F-B97A-AA4C38E43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10ED-FC0D-4C1E-B187-CA766F2D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1AEE-CBC2-44A8-9CC5-4C48FF93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Kestrel web server to see console output</a:t>
            </a:r>
          </a:p>
          <a:p>
            <a:r>
              <a:rPr lang="en-US" dirty="0"/>
              <a:t>Side note:  [</a:t>
            </a:r>
            <a:r>
              <a:rPr lang="en-US" dirty="0" err="1"/>
              <a:t>DebuggerDisplay</a:t>
            </a:r>
            <a:r>
              <a:rPr lang="en-US" dirty="0"/>
              <a:t>] decorator!</a:t>
            </a:r>
          </a:p>
          <a:p>
            <a:r>
              <a:rPr lang="en-US" dirty="0"/>
              <a:t>Log file recycling </a:t>
            </a:r>
          </a:p>
          <a:p>
            <a:pPr lvl="1"/>
            <a:r>
              <a:rPr lang="en-US" dirty="0"/>
              <a:t>Recycle after x Days, Weeks, Months, etc. (“</a:t>
            </a:r>
            <a:r>
              <a:rPr lang="en-US" dirty="0" err="1"/>
              <a:t>rollingInterval</a:t>
            </a:r>
            <a:r>
              <a:rPr lang="en-US" dirty="0"/>
              <a:t>”: “Month”)</a:t>
            </a:r>
          </a:p>
          <a:p>
            <a:pPr lvl="1"/>
            <a:r>
              <a:rPr lang="en-US" dirty="0"/>
              <a:t>Recycle based on maximum size (“</a:t>
            </a:r>
            <a:r>
              <a:rPr lang="en-US" dirty="0" err="1"/>
              <a:t>fileSizeLimitBytes</a:t>
            </a:r>
            <a:r>
              <a:rPr lang="en-US" dirty="0"/>
              <a:t>”: “50000”)</a:t>
            </a:r>
          </a:p>
          <a:p>
            <a:r>
              <a:rPr lang="en-US" dirty="0"/>
              <a:t>Minimum Level</a:t>
            </a:r>
          </a:p>
          <a:p>
            <a:pPr lvl="1"/>
            <a:r>
              <a:rPr lang="en-US" dirty="0"/>
              <a:t>Verbose, Information, Warning, Error, Fatal</a:t>
            </a:r>
          </a:p>
          <a:p>
            <a:pPr lvl="1"/>
            <a:r>
              <a:rPr lang="en-US" dirty="0"/>
              <a:t>Can override level for system messages</a:t>
            </a:r>
          </a:p>
          <a:p>
            <a:pPr lvl="1"/>
            <a:r>
              <a:rPr lang="en-US" dirty="0"/>
              <a:t>Can specify minimum level for each Sink (“</a:t>
            </a:r>
            <a:r>
              <a:rPr lang="en-US" dirty="0" err="1"/>
              <a:t>restrictedToMinimumLevel</a:t>
            </a:r>
            <a:r>
              <a:rPr lang="en-US" dirty="0"/>
              <a:t>”: “Error”)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20339-A45A-4A07-B0C6-8E222CC4C1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E720-7F8E-4CC9-9BD6-1C58532D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0920-7504-47D8-8237-9569908C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https://github.com/serilog/serilog-sinks-email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E0476-0DD8-46AF-8C29-75DD630DB1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8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C2AA-5C14-4A8E-82BA-3C8EF891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42CD-425F-4044-A995-C9F0AFE4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19B5C-9102-41B9-8DCF-C8C1F13842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179"/>
      </p:ext>
    </p:extLst>
  </p:cSld>
  <p:clrMapOvr>
    <a:masterClrMapping/>
  </p:clrMapOvr>
</p:sld>
</file>

<file path=ppt/theme/theme1.xml><?xml version="1.0" encoding="utf-8"?>
<a:theme xmlns:a="http://schemas.openxmlformats.org/drawingml/2006/main" name="L3Harris">
  <a:themeElements>
    <a:clrScheme name="L3Harris Colors">
      <a:dk1>
        <a:srgbClr val="283030"/>
      </a:dk1>
      <a:lt1>
        <a:srgbClr val="FFFFFF"/>
      </a:lt1>
      <a:dk2>
        <a:srgbClr val="FF000A"/>
      </a:dk2>
      <a:lt2>
        <a:srgbClr val="A4E3E4"/>
      </a:lt2>
      <a:accent1>
        <a:srgbClr val="172430"/>
      </a:accent1>
      <a:accent2>
        <a:srgbClr val="4A98D0"/>
      </a:accent2>
      <a:accent3>
        <a:srgbClr val="2E5194"/>
      </a:accent3>
      <a:accent4>
        <a:srgbClr val="39A067"/>
      </a:accent4>
      <a:accent5>
        <a:srgbClr val="58595B"/>
      </a:accent5>
      <a:accent6>
        <a:srgbClr val="E35205"/>
      </a:accent6>
      <a:hlink>
        <a:srgbClr val="2E5194"/>
      </a:hlink>
      <a:folHlink>
        <a:srgbClr val="2E5194"/>
      </a:folHlink>
    </a:clrScheme>
    <a:fontScheme name="L3Har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3Harri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2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2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spcBef>
            <a:spcPts val="900"/>
          </a:spcBef>
          <a:buSzPct val="100000"/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A29B1A0-CB8E-4958-9587-FD678F12ACBF}" vid="{FC6A2CA1-740D-441B-9660-E3F315750783}"/>
    </a:ext>
  </a:extLst>
</a:theme>
</file>

<file path=ppt/theme/theme2.xml><?xml version="1.0" encoding="utf-8"?>
<a:theme xmlns:a="http://schemas.openxmlformats.org/drawingml/2006/main" name="L3Harris">
  <a:themeElements>
    <a:clrScheme name="L3Harris Colors">
      <a:dk1>
        <a:srgbClr val="283030"/>
      </a:dk1>
      <a:lt1>
        <a:srgbClr val="FFFFFF"/>
      </a:lt1>
      <a:dk2>
        <a:srgbClr val="FF000A"/>
      </a:dk2>
      <a:lt2>
        <a:srgbClr val="A4E3E4"/>
      </a:lt2>
      <a:accent1>
        <a:srgbClr val="172430"/>
      </a:accent1>
      <a:accent2>
        <a:srgbClr val="4A98D0"/>
      </a:accent2>
      <a:accent3>
        <a:srgbClr val="2E5194"/>
      </a:accent3>
      <a:accent4>
        <a:srgbClr val="39A067"/>
      </a:accent4>
      <a:accent5>
        <a:srgbClr val="58595B"/>
      </a:accent5>
      <a:accent6>
        <a:srgbClr val="E35205"/>
      </a:accent6>
      <a:hlink>
        <a:srgbClr val="2E5194"/>
      </a:hlink>
      <a:folHlink>
        <a:srgbClr val="2E5194"/>
      </a:folHlink>
    </a:clrScheme>
    <a:fontScheme name="L3Har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3Harri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2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2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900"/>
          </a:spcBef>
          <a:buSzPct val="100000"/>
          <a:buFont typeface="Arial"/>
          <a:buChar char="•"/>
          <a:defRPr sz="1800"/>
        </a:defPPr>
      </a:lstStyle>
    </a:txDef>
  </a:objectDefaults>
  <a:extraClrSchemeLst/>
</a:theme>
</file>

<file path=ppt/theme/theme3.xml><?xml version="1.0" encoding="utf-8"?>
<a:theme xmlns:a="http://schemas.openxmlformats.org/drawingml/2006/main" name="L3Harris">
  <a:themeElements>
    <a:clrScheme name="L3Harris Colors">
      <a:dk1>
        <a:srgbClr val="283030"/>
      </a:dk1>
      <a:lt1>
        <a:srgbClr val="FFFFFF"/>
      </a:lt1>
      <a:dk2>
        <a:srgbClr val="FF000A"/>
      </a:dk2>
      <a:lt2>
        <a:srgbClr val="A4E3E4"/>
      </a:lt2>
      <a:accent1>
        <a:srgbClr val="172430"/>
      </a:accent1>
      <a:accent2>
        <a:srgbClr val="4A98D0"/>
      </a:accent2>
      <a:accent3>
        <a:srgbClr val="2E5194"/>
      </a:accent3>
      <a:accent4>
        <a:srgbClr val="39A067"/>
      </a:accent4>
      <a:accent5>
        <a:srgbClr val="58595B"/>
      </a:accent5>
      <a:accent6>
        <a:srgbClr val="E35205"/>
      </a:accent6>
      <a:hlink>
        <a:srgbClr val="2E5194"/>
      </a:hlink>
      <a:folHlink>
        <a:srgbClr val="2E5194"/>
      </a:folHlink>
    </a:clrScheme>
    <a:fontScheme name="L3Har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3Harri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2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2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900"/>
          </a:spcBef>
          <a:buSzPct val="100000"/>
          <a:buFont typeface="Arial"/>
          <a:buChar char="•"/>
          <a:defRPr sz="18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16x9_L3Harris_PPT_Template</Template>
  <TotalTime>793</TotalTime>
  <Words>328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Lucida Console</vt:lpstr>
      <vt:lpstr>L3Harris</vt:lpstr>
      <vt:lpstr>Dotnet Core Logging with Serilog</vt:lpstr>
      <vt:lpstr>What is Serilog?</vt:lpstr>
      <vt:lpstr>Concepts</vt:lpstr>
      <vt:lpstr>Solution Setup</vt:lpstr>
      <vt:lpstr>Integrate Serilog</vt:lpstr>
      <vt:lpstr>Code Setup</vt:lpstr>
      <vt:lpstr>Demo</vt:lpstr>
      <vt:lpstr>Email Notifications</vt:lpstr>
      <vt:lpstr>Enrichers</vt:lpstr>
    </vt:vector>
  </TitlesOfParts>
  <Manager/>
  <Company>L3Harris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 Core Logging with Serilog</dc:title>
  <dc:subject/>
  <dc:creator>Murphy, Mark (US)</dc:creator>
  <cp:keywords/>
  <dc:description/>
  <cp:lastModifiedBy>Murphy, Mark (US)</cp:lastModifiedBy>
  <cp:revision>32</cp:revision>
  <dcterms:created xsi:type="dcterms:W3CDTF">2020-08-28T19:59:43Z</dcterms:created>
  <dcterms:modified xsi:type="dcterms:W3CDTF">2020-09-10T19:08:31Z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6fc74b33-0a80-40cd-a119-fb0a7aee143c</vt:lpwstr>
  </property>
  <property fmtid="{D5CDD505-2E9C-101B-9397-08002B2CF9AE}" pid="3" name="CLASSIFICATION">
    <vt:lpwstr>General</vt:lpwstr>
  </property>
  <property fmtid="{D5CDD505-2E9C-101B-9397-08002B2CF9AE}" pid="4" name="L3HarrisCategorization">
    <vt:lpwstr>Unrestricted</vt:lpwstr>
  </property>
</Properties>
</file>