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57" r:id="rId4"/>
    <p:sldId id="258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FFC1721-7C63-4CED-8024-120D126564D0}">
          <p14:sldIdLst>
            <p14:sldId id="256"/>
            <p14:sldId id="260"/>
          </p14:sldIdLst>
        </p14:section>
        <p14:section name="Въведение" id="{8EB13C08-1F38-4610-9DC2-53E96AE8EFA8}">
          <p14:sldIdLst>
            <p14:sldId id="257"/>
            <p14:sldId id="258"/>
            <p14:sldId id="259"/>
            <p14:sldId id="263"/>
            <p14:sldId id="264"/>
            <p14:sldId id="265"/>
            <p14:sldId id="266"/>
          </p14:sldIdLst>
        </p14:section>
        <p14:section name="Решение" id="{DC5020A8-7523-4C14-A205-3BC56D335748}">
          <p14:sldIdLst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MEMM (Welner et al)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F-score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0.92120000000000002</c:v>
                </c:pt>
                <c:pt idx="1">
                  <c:v>0.94299999999999995</c:v>
                </c:pt>
                <c:pt idx="2">
                  <c:v>0.93859999999999999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Правила (Ishna Neamatullah et al)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F-score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0.99</c:v>
                </c:pt>
                <c:pt idx="1">
                  <c:v>0.94</c:v>
                </c:pt>
                <c:pt idx="2">
                  <c:v>0.95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7489536"/>
        <c:axId val="677490096"/>
      </c:barChart>
      <c:catAx>
        <c:axId val="677489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7490096"/>
        <c:crosses val="autoZero"/>
        <c:auto val="1"/>
        <c:lblAlgn val="ctr"/>
        <c:lblOffset val="100"/>
        <c:noMultiLvlLbl val="0"/>
      </c:catAx>
      <c:valAx>
        <c:axId val="677490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7489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MEMM (Welner et al)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F-score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0.92120000000000002</c:v>
                </c:pt>
                <c:pt idx="1">
                  <c:v>0.94299999999999995</c:v>
                </c:pt>
                <c:pt idx="2">
                  <c:v>0.93859999999999999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Дипломна работа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F-score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0.57999999999999996</c:v>
                </c:pt>
                <c:pt idx="1">
                  <c:v>0.77</c:v>
                </c:pt>
                <c:pt idx="2">
                  <c:v>0.72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29353504"/>
        <c:axId val="729354064"/>
      </c:barChart>
      <c:catAx>
        <c:axId val="729353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9354064"/>
        <c:crosses val="autoZero"/>
        <c:auto val="1"/>
        <c:lblAlgn val="ctr"/>
        <c:lblOffset val="100"/>
        <c:noMultiLvlLbl val="0"/>
      </c:catAx>
      <c:valAx>
        <c:axId val="729354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9353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13385-9510-49D6-8ADE-71C5EBC2FA9C}" type="datetimeFigureOut">
              <a:rPr lang="en-GB" smtClean="0"/>
              <a:t>29/10/2013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48361-E8AC-478D-A17E-F9AD571532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104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48361-E8AC-478D-A17E-F9AD5715329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924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w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8B84-3C65-480A-9771-E87205B0FC68}" type="datetime1">
              <a:rPr lang="en-US" smtClean="0"/>
              <a:t>10/29/2013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9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003795912"/>
              </p:ext>
            </p:extLst>
          </p:nvPr>
        </p:nvGraphicFramePr>
        <p:xfrm>
          <a:off x="10896600" y="497631"/>
          <a:ext cx="8382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Picture" r:id="rId3" imgW="1991868" imgH="2458212" progId="Word.Picture.8">
                  <p:embed/>
                </p:oleObj>
              </mc:Choice>
              <mc:Fallback>
                <p:oleObj name="Picture" r:id="rId3" imgW="1991868" imgH="2458212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6600" y="497631"/>
                        <a:ext cx="8382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1FE8-CD4A-4A2C-989B-69C3879C61A1}" type="datetime1">
              <a:rPr lang="en-US" smtClean="0"/>
              <a:t>10/29/2013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4D8E-2275-45AF-9B20-F8C21C7FABE6}" type="datetime1">
              <a:rPr lang="en-US" smtClean="0"/>
              <a:t>10/29/2013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5662-B53E-4008-A2F5-76D26AFB2BD7}" type="datetime1">
              <a:rPr lang="en-US" smtClean="0"/>
              <a:t>10/29/2013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7A0B4-63C6-4EE7-B91F-4268EECC590B}" type="datetime1">
              <a:rPr lang="en-US" smtClean="0"/>
              <a:t>10/29/2013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9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003795912"/>
              </p:ext>
            </p:extLst>
          </p:nvPr>
        </p:nvGraphicFramePr>
        <p:xfrm>
          <a:off x="10896600" y="497631"/>
          <a:ext cx="8382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Picture" r:id="rId3" imgW="1991868" imgH="2458212" progId="Word.Picture.8">
                  <p:embed/>
                </p:oleObj>
              </mc:Choice>
              <mc:Fallback>
                <p:oleObj name="Picture" r:id="rId3" imgW="1991868" imgH="2458212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6600" y="497631"/>
                        <a:ext cx="8382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A38B-D2F3-44FA-9979-EAAD055633EB}" type="datetime1">
              <a:rPr lang="en-US" smtClean="0"/>
              <a:t>10/29/2013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AC1B-32B2-4F39-BB21-C4E151ADD0B2}" type="datetime1">
              <a:rPr lang="en-US" smtClean="0"/>
              <a:t>10/29/2013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57C7-9A29-4E82-B6C8-119C6F96308D}" type="datetime1">
              <a:rPr lang="en-US" smtClean="0"/>
              <a:t>10/29/2013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C220-E421-414E-BA11-46EDD393F1F9}" type="datetime1">
              <a:rPr lang="en-US" smtClean="0"/>
              <a:t>10/29/2013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1AC62C0-9301-47F5-B50B-126DA6543F6A}" type="datetime1">
              <a:rPr lang="en-US" smtClean="0"/>
              <a:t>10/29/2013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A91D-C83C-416E-ADBE-C3E4C4DD6025}" type="datetime1">
              <a:rPr lang="en-US" smtClean="0"/>
              <a:t>10/29/2013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E0CB06E-DC4C-46B7-A96F-A7C04AE38D7E}" type="datetime1">
              <a:rPr lang="en-US" smtClean="0"/>
              <a:t>10/29/2013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11049000" y="33294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475398948"/>
              </p:ext>
            </p:extLst>
          </p:nvPr>
        </p:nvGraphicFramePr>
        <p:xfrm>
          <a:off x="10896600" y="497631"/>
          <a:ext cx="8382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Picture" r:id="rId14" imgW="1991868" imgH="2458212" progId="Word.Picture.8">
                  <p:embed/>
                </p:oleObj>
              </mc:Choice>
              <mc:Fallback>
                <p:oleObj name="Picture" r:id="rId14" imgW="1991868" imgH="2458212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6600" y="497631"/>
                        <a:ext cx="8382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6600" dirty="0"/>
              <a:t>Анонимизация на клинична информация за пациенти</a:t>
            </a:r>
            <a:endParaRPr lang="en-GB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 smtClean="0"/>
              <a:t>Дипломна работа на Марин Ножчев</a:t>
            </a:r>
            <a:br>
              <a:rPr lang="bg-BG" dirty="0" smtClean="0"/>
            </a:br>
            <a:r>
              <a:rPr lang="bg-BG" b="1" dirty="0" smtClean="0"/>
              <a:t>Био- и медицинска информатика</a:t>
            </a:r>
            <a:endParaRPr lang="en-US" b="1" dirty="0" smtClean="0"/>
          </a:p>
          <a:p>
            <a:r>
              <a:rPr lang="bg-BG" dirty="0" smtClean="0"/>
              <a:t>Дипломен ръководител: </a:t>
            </a:r>
            <a:r>
              <a:rPr lang="bg-BG" b="1" dirty="0" smtClean="0"/>
              <a:t>гл. Ас. Д-р Калин Георгиев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09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Архитектура на софтуера за анонимизация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9546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bg-BG" dirty="0" smtClean="0"/>
              <a:t>Алгоритъм за анонимизация: базиран на компоненти за разпознаване на именувани обекти и правила</a:t>
            </a:r>
          </a:p>
          <a:p>
            <a:pPr marL="39546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bg-BG" dirty="0" smtClean="0"/>
              <a:t>Платформа за анализ на текст: </a:t>
            </a:r>
            <a:r>
              <a:rPr lang="en-US" dirty="0" smtClean="0"/>
              <a:t>GATE 7.1 (University of Sheffield)</a:t>
            </a:r>
          </a:p>
          <a:p>
            <a:pPr marL="39546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bg-BG" dirty="0"/>
              <a:t>Компоненти за анализ на текст: базирани на </a:t>
            </a:r>
            <a:r>
              <a:rPr lang="en-US" dirty="0"/>
              <a:t>ANNIE (University of Sheffield</a:t>
            </a:r>
            <a:r>
              <a:rPr lang="en-US" dirty="0" smtClean="0"/>
              <a:t>)</a:t>
            </a:r>
            <a:endParaRPr lang="bg-BG" dirty="0" smtClean="0"/>
          </a:p>
          <a:p>
            <a:pPr marL="39546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bg-BG" dirty="0" smtClean="0"/>
              <a:t>Платформа на изпълнимия код: </a:t>
            </a:r>
            <a:r>
              <a:rPr lang="en-US" dirty="0" smtClean="0"/>
              <a:t>Oracle Java 7</a:t>
            </a:r>
          </a:p>
          <a:p>
            <a:pPr marL="39546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bg-BG" dirty="0" smtClean="0"/>
              <a:t>Вход:  </a:t>
            </a:r>
            <a:r>
              <a:rPr lang="en-US" dirty="0" smtClean="0"/>
              <a:t>XML </a:t>
            </a:r>
            <a:r>
              <a:rPr lang="bg-BG" dirty="0" smtClean="0"/>
              <a:t>или текстови файлове</a:t>
            </a:r>
          </a:p>
          <a:p>
            <a:pPr marL="39546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bg-BG" dirty="0" smtClean="0"/>
              <a:t>Изход: </a:t>
            </a:r>
            <a:r>
              <a:rPr lang="bg-BG" dirty="0" err="1" smtClean="0"/>
              <a:t>Анотирани</a:t>
            </a:r>
            <a:r>
              <a:rPr lang="bg-BG" dirty="0" smtClean="0"/>
              <a:t> файлове в </a:t>
            </a:r>
            <a:r>
              <a:rPr lang="en-US" dirty="0" smtClean="0"/>
              <a:t>XML </a:t>
            </a:r>
            <a:r>
              <a:rPr lang="bg-BG" dirty="0" smtClean="0"/>
              <a:t>формат или анонимизирани текстови файлове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1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Архитектура: възможности за интеграция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546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9546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bg-BG" dirty="0" smtClean="0"/>
              <a:t>Като </a:t>
            </a:r>
            <a:r>
              <a:rPr lang="en-US" dirty="0" smtClean="0"/>
              <a:t>Java </a:t>
            </a:r>
            <a:r>
              <a:rPr lang="bg-BG" dirty="0" smtClean="0"/>
              <a:t>библиотека или </a:t>
            </a:r>
            <a:r>
              <a:rPr lang="en-US" dirty="0" err="1" smtClean="0"/>
              <a:t>OSGi</a:t>
            </a:r>
            <a:r>
              <a:rPr lang="en-US" dirty="0" smtClean="0"/>
              <a:t> </a:t>
            </a:r>
            <a:r>
              <a:rPr lang="bg-BG" dirty="0" smtClean="0"/>
              <a:t>компонент</a:t>
            </a:r>
          </a:p>
          <a:p>
            <a:pPr marL="39546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bg-BG" dirty="0" smtClean="0"/>
              <a:t>Чрез </a:t>
            </a:r>
            <a:r>
              <a:rPr lang="en-US" dirty="0" smtClean="0"/>
              <a:t>JNI </a:t>
            </a:r>
            <a:r>
              <a:rPr lang="bg-BG" dirty="0" smtClean="0"/>
              <a:t>в </a:t>
            </a:r>
            <a:r>
              <a:rPr lang="en-US" dirty="0" smtClean="0"/>
              <a:t>Windows </a:t>
            </a:r>
            <a:r>
              <a:rPr lang="bg-BG" dirty="0" smtClean="0"/>
              <a:t>и </a:t>
            </a:r>
            <a:r>
              <a:rPr lang="en-US" dirty="0" smtClean="0"/>
              <a:t>Linux </a:t>
            </a:r>
            <a:r>
              <a:rPr lang="bg-BG" dirty="0" smtClean="0"/>
              <a:t>приложения, включително скриптови езици като </a:t>
            </a:r>
            <a:r>
              <a:rPr lang="en-US" dirty="0" smtClean="0"/>
              <a:t>Python</a:t>
            </a:r>
          </a:p>
          <a:p>
            <a:pPr marL="39546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bg-BG" dirty="0" smtClean="0"/>
              <a:t>Като </a:t>
            </a:r>
            <a:r>
              <a:rPr lang="en-US" dirty="0" smtClean="0"/>
              <a:t>GATE Processing Resource </a:t>
            </a:r>
            <a:r>
              <a:rPr lang="bg-BG" dirty="0" smtClean="0"/>
              <a:t>за приложения базирани на платформата </a:t>
            </a:r>
            <a:r>
              <a:rPr lang="en-US" dirty="0" smtClean="0"/>
              <a:t>GATE.</a:t>
            </a:r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44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Възможности за разширение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546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bg-BG" dirty="0" smtClean="0"/>
              <a:t>Поддръжка на български език</a:t>
            </a:r>
            <a:r>
              <a:rPr lang="en-US" dirty="0" smtClean="0"/>
              <a:t> </a:t>
            </a:r>
            <a:r>
              <a:rPr lang="bg-BG" dirty="0" smtClean="0"/>
              <a:t>чрез готови компоненти за платформата </a:t>
            </a:r>
            <a:r>
              <a:rPr lang="en-US" dirty="0" smtClean="0"/>
              <a:t>GATE</a:t>
            </a:r>
            <a:endParaRPr lang="bg-BG" dirty="0"/>
          </a:p>
          <a:p>
            <a:pPr marL="688068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bg-BG" dirty="0" smtClean="0"/>
              <a:t>Идентификатор на части на речта, базиран на </a:t>
            </a:r>
            <a:r>
              <a:rPr lang="en-US" dirty="0" err="1" smtClean="0"/>
              <a:t>BulTreeBank</a:t>
            </a:r>
            <a:r>
              <a:rPr lang="en-US" dirty="0" smtClean="0"/>
              <a:t> (</a:t>
            </a:r>
            <a:r>
              <a:rPr lang="bg-BG" dirty="0" smtClean="0"/>
              <a:t>д-р К. Симов) и </a:t>
            </a:r>
            <a:r>
              <a:rPr lang="en-US" dirty="0" smtClean="0"/>
              <a:t>LingPipe</a:t>
            </a:r>
          </a:p>
          <a:p>
            <a:pPr marL="688068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bg-BG" dirty="0" smtClean="0"/>
              <a:t>Разпознаване на именувани обекти, базирано на </a:t>
            </a:r>
            <a:r>
              <a:rPr lang="en-US" dirty="0" smtClean="0"/>
              <a:t>CRF (</a:t>
            </a:r>
            <a:r>
              <a:rPr lang="bg-BG" dirty="0" smtClean="0"/>
              <a:t>д-р Г. Георгиев, д-р П. Наков, К. Ганчев)</a:t>
            </a:r>
            <a:endParaRPr lang="en-US" dirty="0"/>
          </a:p>
          <a:p>
            <a:pPr marL="39546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bg-BG" dirty="0" smtClean="0"/>
              <a:t>Пакетиране на софтуера като Уеб услуга </a:t>
            </a:r>
            <a:r>
              <a:rPr lang="en-US" dirty="0" smtClean="0"/>
              <a:t>(Web Service)</a:t>
            </a:r>
          </a:p>
          <a:p>
            <a:pPr marL="688068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bg-BG" dirty="0" smtClean="0"/>
              <a:t>Позволява интегрирането във всички архитектури, вкл. </a:t>
            </a:r>
            <a:r>
              <a:rPr lang="en-US" dirty="0" smtClean="0"/>
              <a:t>ERP </a:t>
            </a:r>
            <a:r>
              <a:rPr lang="bg-BG" dirty="0" smtClean="0"/>
              <a:t>приложения</a:t>
            </a:r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20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Сравнение на софтуера с публикувано </a:t>
            </a:r>
            <a:r>
              <a:rPr lang="en-US" dirty="0" smtClean="0"/>
              <a:t>state-of-the-art </a:t>
            </a:r>
            <a:r>
              <a:rPr lang="bg-BG" dirty="0" smtClean="0"/>
              <a:t>решение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1929409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1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Въпроси?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Благодаря за вниманието!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28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Резервна информация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74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Компоненти в детайли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74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Накратко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8342142" cy="4023360"/>
          </a:xfrm>
        </p:spPr>
        <p:txBody>
          <a:bodyPr/>
          <a:lstStyle/>
          <a:p>
            <a:endParaRPr lang="bg-BG" dirty="0" smtClean="0"/>
          </a:p>
          <a:p>
            <a:r>
              <a:rPr lang="bg-BG" sz="3200" dirty="0" smtClean="0"/>
              <a:t>Основната цел на дипломната работа е създаване на Софтуер за </a:t>
            </a:r>
            <a:r>
              <a:rPr lang="bg-BG" sz="3200" b="1" dirty="0" smtClean="0"/>
              <a:t>премахване на лични данни </a:t>
            </a:r>
            <a:r>
              <a:rPr lang="bg-BG" sz="3200" dirty="0" smtClean="0"/>
              <a:t>от свободни клинични текстове с цел </a:t>
            </a:r>
            <a:r>
              <a:rPr lang="bg-BG" sz="3200" b="1" dirty="0" smtClean="0"/>
              <a:t>улесняване на споделянето на информация</a:t>
            </a:r>
            <a:r>
              <a:rPr lang="bg-BG" sz="3200" dirty="0" smtClean="0"/>
              <a:t> между </a:t>
            </a:r>
            <a:r>
              <a:rPr lang="bg-BG" sz="3200" b="1" dirty="0" smtClean="0"/>
              <a:t>медицински заведения </a:t>
            </a:r>
            <a:r>
              <a:rPr lang="bg-BG" sz="3200" dirty="0" smtClean="0"/>
              <a:t>и </a:t>
            </a:r>
            <a:r>
              <a:rPr lang="bg-BG" sz="3200" b="1" dirty="0" smtClean="0"/>
              <a:t>научни институции</a:t>
            </a:r>
            <a:endParaRPr lang="en-GB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07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анонимизация на медицински данни?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Клиничен текст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ADMISSION </a:t>
            </a:r>
            <a:r>
              <a:rPr lang="en-GB" dirty="0"/>
              <a:t>DATE :</a:t>
            </a:r>
            <a:r>
              <a:rPr lang="en-GB" dirty="0" smtClean="0"/>
              <a:t>02/28/1999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GB" dirty="0" smtClean="0"/>
              <a:t>DOB </a:t>
            </a:r>
            <a:r>
              <a:rPr lang="en-GB" dirty="0"/>
              <a:t>:</a:t>
            </a:r>
            <a:r>
              <a:rPr lang="en-GB" dirty="0" smtClean="0"/>
              <a:t>9/10/67</a:t>
            </a:r>
          </a:p>
          <a:p>
            <a:pPr algn="just"/>
            <a:r>
              <a:rPr lang="en-GB" dirty="0" smtClean="0"/>
              <a:t>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GB" dirty="0" err="1" smtClean="0"/>
              <a:t>Mrs</a:t>
            </a:r>
            <a:r>
              <a:rPr lang="en-GB" dirty="0" err="1"/>
              <a:t>.</a:t>
            </a:r>
            <a:r>
              <a:rPr lang="en-GB" dirty="0"/>
              <a:t> Given is a 31 year old female with a recent history of pneumonia as well as </a:t>
            </a:r>
            <a:r>
              <a:rPr lang="en-GB" dirty="0" err="1"/>
              <a:t>polysubstance</a:t>
            </a:r>
            <a:r>
              <a:rPr lang="en-GB" dirty="0"/>
              <a:t> abuse , depression , multiple suicide attempts , who actually came to the emergency room after visiting her 51-year-old </a:t>
            </a:r>
            <a:r>
              <a:rPr lang="en-GB" dirty="0" err="1" smtClean="0"/>
              <a:t>boyfriend.At</a:t>
            </a:r>
            <a:r>
              <a:rPr lang="en-GB" dirty="0" smtClean="0"/>
              <a:t> </a:t>
            </a:r>
            <a:r>
              <a:rPr lang="en-GB" dirty="0"/>
              <a:t>about an hour and a half after the patient </a:t>
            </a:r>
            <a:r>
              <a:rPr lang="bg-BG" dirty="0" smtClean="0"/>
              <a:t>...</a:t>
            </a:r>
            <a:r>
              <a:rPr lang="en-GB" dirty="0" smtClean="0"/>
              <a:t>.</a:t>
            </a:r>
            <a:r>
              <a:rPr lang="en-GB" dirty="0"/>
              <a:t>This was witnessed by her 12 year old daughter , who called the EMT 's 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bg-BG" dirty="0" smtClean="0"/>
              <a:t>Клиничен текст без лични </a:t>
            </a:r>
            <a:r>
              <a:rPr lang="bg-BG" dirty="0" err="1" smtClean="0"/>
              <a:t>даННИ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ADMISSION DATE </a:t>
            </a:r>
            <a:r>
              <a:rPr lang="en-GB" dirty="0" smtClean="0"/>
              <a:t>:</a:t>
            </a:r>
            <a:r>
              <a:rPr lang="en-US" dirty="0" smtClean="0">
                <a:solidFill>
                  <a:srgbClr val="FF0000"/>
                </a:solidFill>
              </a:rPr>
              <a:t>[[</a:t>
            </a:r>
            <a:r>
              <a:rPr lang="bg-BG" dirty="0" smtClean="0">
                <a:solidFill>
                  <a:srgbClr val="FF0000"/>
                </a:solidFill>
              </a:rPr>
              <a:t>ДАТА</a:t>
            </a:r>
            <a:r>
              <a:rPr lang="en-US" dirty="0" smtClean="0">
                <a:solidFill>
                  <a:srgbClr val="FF0000"/>
                </a:solidFill>
              </a:rPr>
              <a:t>]]</a:t>
            </a:r>
            <a:r>
              <a:rPr lang="bg-BG" dirty="0">
                <a:solidFill>
                  <a:srgbClr val="FF0000"/>
                </a:solidFill>
              </a:rPr>
              <a:t/>
            </a:r>
            <a:br>
              <a:rPr lang="bg-BG" dirty="0">
                <a:solidFill>
                  <a:srgbClr val="FF0000"/>
                </a:solidFill>
              </a:rPr>
            </a:br>
            <a:r>
              <a:rPr lang="en-GB" dirty="0"/>
              <a:t>DOB </a:t>
            </a:r>
            <a:r>
              <a:rPr lang="en-GB" dirty="0" smtClean="0"/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[[</a:t>
            </a:r>
            <a:r>
              <a:rPr lang="bg-BG" dirty="0">
                <a:solidFill>
                  <a:srgbClr val="FF0000"/>
                </a:solidFill>
              </a:rPr>
              <a:t>ДАТА</a:t>
            </a:r>
            <a:r>
              <a:rPr lang="en-US" dirty="0" smtClean="0">
                <a:solidFill>
                  <a:srgbClr val="FF0000"/>
                </a:solidFill>
              </a:rPr>
              <a:t>]]</a:t>
            </a:r>
          </a:p>
          <a:p>
            <a:pPr algn="just"/>
            <a:r>
              <a:rPr lang="bg-BG" dirty="0">
                <a:solidFill>
                  <a:srgbClr val="FF0000"/>
                </a:solidFill>
              </a:rPr>
              <a:t/>
            </a:r>
            <a:br>
              <a:rPr lang="bg-BG" dirty="0">
                <a:solidFill>
                  <a:srgbClr val="FF0000"/>
                </a:solidFill>
              </a:rPr>
            </a:br>
            <a:r>
              <a:rPr lang="en-GB" dirty="0" smtClean="0">
                <a:solidFill>
                  <a:srgbClr val="FF0000"/>
                </a:solidFill>
              </a:rPr>
              <a:t>[[</a:t>
            </a:r>
            <a:r>
              <a:rPr lang="bg-BG" dirty="0" smtClean="0">
                <a:solidFill>
                  <a:srgbClr val="FF0000"/>
                </a:solidFill>
              </a:rPr>
              <a:t>ИМЕ</a:t>
            </a:r>
            <a:r>
              <a:rPr lang="en-US" dirty="0" smtClean="0">
                <a:solidFill>
                  <a:srgbClr val="FF0000"/>
                </a:solidFill>
              </a:rPr>
              <a:t>]]</a:t>
            </a:r>
            <a:r>
              <a:rPr lang="bg-BG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is </a:t>
            </a:r>
            <a:r>
              <a:rPr lang="en-GB" dirty="0">
                <a:solidFill>
                  <a:srgbClr val="FF0000"/>
                </a:solidFill>
              </a:rPr>
              <a:t>a </a:t>
            </a:r>
            <a:r>
              <a:rPr lang="en-GB" dirty="0" smtClean="0">
                <a:solidFill>
                  <a:srgbClr val="FF0000"/>
                </a:solidFill>
              </a:rPr>
              <a:t>[[</a:t>
            </a:r>
            <a:r>
              <a:rPr lang="bg-BG" dirty="0" smtClean="0">
                <a:solidFill>
                  <a:srgbClr val="FF0000"/>
                </a:solidFill>
              </a:rPr>
              <a:t>ВЪЗРАСТ</a:t>
            </a:r>
            <a:r>
              <a:rPr lang="en-US" dirty="0" smtClean="0">
                <a:solidFill>
                  <a:srgbClr val="FF0000"/>
                </a:solidFill>
              </a:rPr>
              <a:t>]</a:t>
            </a:r>
            <a:r>
              <a:rPr lang="en-US" dirty="0" smtClean="0"/>
              <a:t>]</a:t>
            </a:r>
            <a:r>
              <a:rPr lang="bg-BG" dirty="0" smtClean="0"/>
              <a:t> </a:t>
            </a:r>
            <a:r>
              <a:rPr lang="en-GB" dirty="0" smtClean="0"/>
              <a:t>female </a:t>
            </a:r>
            <a:r>
              <a:rPr lang="en-GB" dirty="0"/>
              <a:t>with a recent history of pneumonia as well as </a:t>
            </a:r>
            <a:r>
              <a:rPr lang="en-GB" dirty="0" err="1"/>
              <a:t>polysubstance</a:t>
            </a:r>
            <a:r>
              <a:rPr lang="en-GB" dirty="0"/>
              <a:t> abuse , depression , multiple suicide attempts , who actually came to the emergency room after visiting her </a:t>
            </a:r>
            <a:r>
              <a:rPr lang="en-GB" dirty="0" smtClean="0">
                <a:solidFill>
                  <a:srgbClr val="FF0000"/>
                </a:solidFill>
              </a:rPr>
              <a:t>[[</a:t>
            </a:r>
            <a:r>
              <a:rPr lang="bg-BG" dirty="0" smtClean="0">
                <a:solidFill>
                  <a:srgbClr val="FF0000"/>
                </a:solidFill>
              </a:rPr>
              <a:t>ВЪЗРАСТ</a:t>
            </a:r>
            <a:r>
              <a:rPr lang="en-US" dirty="0" smtClean="0">
                <a:solidFill>
                  <a:srgbClr val="FF0000"/>
                </a:solidFill>
              </a:rPr>
              <a:t>]]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/>
              <a:t>boyfriend.At</a:t>
            </a:r>
            <a:r>
              <a:rPr lang="en-GB" dirty="0"/>
              <a:t> about an hour and a half after the patient </a:t>
            </a:r>
            <a:r>
              <a:rPr lang="bg-BG" dirty="0"/>
              <a:t>...</a:t>
            </a:r>
            <a:r>
              <a:rPr lang="en-GB" dirty="0"/>
              <a:t>.This was witnessed by her </a:t>
            </a:r>
            <a:r>
              <a:rPr lang="en-GB" dirty="0" smtClean="0">
                <a:solidFill>
                  <a:srgbClr val="FF0000"/>
                </a:solidFill>
              </a:rPr>
              <a:t>[[</a:t>
            </a:r>
            <a:r>
              <a:rPr lang="bg-BG" dirty="0" smtClean="0">
                <a:solidFill>
                  <a:srgbClr val="FF0000"/>
                </a:solidFill>
              </a:rPr>
              <a:t>ВЪЗРАСТ</a:t>
            </a:r>
            <a:r>
              <a:rPr lang="en-US" dirty="0" smtClean="0">
                <a:solidFill>
                  <a:srgbClr val="FF0000"/>
                </a:solidFill>
              </a:rPr>
              <a:t>]]</a:t>
            </a:r>
            <a:r>
              <a:rPr lang="bg-BG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daughter </a:t>
            </a:r>
            <a:r>
              <a:rPr lang="en-GB" dirty="0"/>
              <a:t>, who called the EMT 's .</a:t>
            </a:r>
          </a:p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18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Приложение на анонимизираната </a:t>
            </a:r>
            <a:r>
              <a:rPr lang="bg-BG" dirty="0" smtClean="0"/>
              <a:t>информация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1460" indent="-342900">
              <a:buFont typeface="Arial" panose="020B0604020202020204" pitchFamily="34" charset="0"/>
              <a:buChar char="•"/>
            </a:pPr>
            <a:r>
              <a:rPr lang="bg-BG" sz="2800" dirty="0" smtClean="0"/>
              <a:t>Данни от лечението на големи групи пациенти са достъпни за анализ</a:t>
            </a:r>
            <a:endParaRPr lang="bg-BG" sz="2800" dirty="0"/>
          </a:p>
          <a:p>
            <a:pPr marL="431460" indent="-342900">
              <a:buFont typeface="Arial" panose="020B0604020202020204" pitchFamily="34" charset="0"/>
              <a:buChar char="•"/>
            </a:pPr>
            <a:r>
              <a:rPr lang="bg-BG" sz="2800" dirty="0" smtClean="0"/>
              <a:t>Чрез </a:t>
            </a:r>
            <a:r>
              <a:rPr lang="en-US" sz="2800" dirty="0" smtClean="0"/>
              <a:t>data mining </a:t>
            </a:r>
            <a:r>
              <a:rPr lang="bg-BG" sz="2800" dirty="0" smtClean="0"/>
              <a:t>се откриват доказателства за</a:t>
            </a:r>
          </a:p>
          <a:p>
            <a:pPr marL="724068" lvl="1" indent="-342900">
              <a:buFont typeface="Arial" panose="020B0604020202020204" pitchFamily="34" charset="0"/>
              <a:buChar char="•"/>
            </a:pPr>
            <a:r>
              <a:rPr lang="bg-BG" sz="2600" dirty="0" smtClean="0"/>
              <a:t>Ефективност на лекарства</a:t>
            </a:r>
          </a:p>
          <a:p>
            <a:pPr marL="724068" lvl="1" indent="-342900">
              <a:buFont typeface="Arial" panose="020B0604020202020204" pitchFamily="34" charset="0"/>
              <a:buChar char="•"/>
            </a:pPr>
            <a:r>
              <a:rPr lang="bg-BG" sz="2600" dirty="0" smtClean="0"/>
              <a:t>Методи на лечение</a:t>
            </a:r>
          </a:p>
          <a:p>
            <a:pPr marL="724068" lvl="1" indent="-342900">
              <a:buFont typeface="Arial" panose="020B0604020202020204" pitchFamily="34" charset="0"/>
              <a:buChar char="•"/>
            </a:pPr>
            <a:r>
              <a:rPr lang="bg-BG" sz="2600" dirty="0" smtClean="0"/>
              <a:t>Управленски практики на медицински заведения</a:t>
            </a:r>
          </a:p>
          <a:p>
            <a:pPr marL="381168" lvl="1" indent="0">
              <a:buNone/>
            </a:pPr>
            <a:endParaRPr lang="en-GB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15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Аспекти на анонимизацията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Анонимизация на структурирани данни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698533"/>
            <a:ext cx="4515749" cy="1572901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bg-BG" dirty="0" smtClean="0"/>
              <a:t> … на неструктурирани данни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During the winter and early parts of </a:t>
            </a:r>
            <a:r>
              <a:rPr lang="en-GB" dirty="0">
                <a:solidFill>
                  <a:srgbClr val="FF0000"/>
                </a:solidFill>
              </a:rPr>
              <a:t>1993</a:t>
            </a:r>
            <a:r>
              <a:rPr lang="en-GB" dirty="0"/>
              <a:t> , the patient noticed increasing fatigue , symptoms of breathlessness and recurrent </a:t>
            </a:r>
            <a:r>
              <a:rPr lang="en-GB" dirty="0" err="1"/>
              <a:t>substernal</a:t>
            </a:r>
            <a:r>
              <a:rPr lang="en-GB" dirty="0"/>
              <a:t> chest pressure which finally led to admission to </a:t>
            </a:r>
            <a:r>
              <a:rPr lang="en-GB" dirty="0" err="1">
                <a:solidFill>
                  <a:srgbClr val="FF0000"/>
                </a:solidFill>
              </a:rPr>
              <a:t>Xas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Tupalmsmodral</a:t>
            </a:r>
            <a:r>
              <a:rPr lang="en-GB" dirty="0">
                <a:solidFill>
                  <a:srgbClr val="FF0000"/>
                </a:solidFill>
              </a:rPr>
              <a:t> Hospital </a:t>
            </a:r>
            <a:r>
              <a:rPr lang="en-GB" dirty="0"/>
              <a:t>on </a:t>
            </a:r>
            <a:r>
              <a:rPr lang="en-GB" dirty="0">
                <a:solidFill>
                  <a:srgbClr val="FF0000"/>
                </a:solidFill>
              </a:rPr>
              <a:t>11-11-93 </a:t>
            </a:r>
            <a:r>
              <a:rPr lang="en-GB" dirty="0"/>
              <a:t>with documentation of a </a:t>
            </a:r>
            <a:r>
              <a:rPr lang="en-GB" dirty="0" err="1"/>
              <a:t>subendocardial</a:t>
            </a:r>
            <a:r>
              <a:rPr lang="en-GB" dirty="0"/>
              <a:t> myocardial infarction and a blood pressure of </a:t>
            </a:r>
            <a:r>
              <a:rPr lang="en-GB" b="1" dirty="0"/>
              <a:t>210/108</a:t>
            </a:r>
            <a:r>
              <a:rPr lang="en-GB" dirty="0"/>
              <a:t> 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53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Критерии за качество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09760" indent="-457200">
              <a:buSzPct val="102000"/>
              <a:buFont typeface="Arial" panose="020B0604020202020204" pitchFamily="34" charset="0"/>
              <a:buChar char="•"/>
            </a:pPr>
            <a:r>
              <a:rPr lang="bg-BG" sz="2800" dirty="0"/>
              <a:t>Неформален: Каква част от личните данни са заличени?</a:t>
            </a:r>
          </a:p>
          <a:p>
            <a:pPr marL="509760" indent="-457200">
              <a:buFont typeface="Arial" panose="020B0604020202020204" pitchFamily="34" charset="0"/>
              <a:buChar char="•"/>
            </a:pPr>
            <a:r>
              <a:rPr lang="bg-BG" sz="2800" dirty="0"/>
              <a:t>Тривиална формализация на критерия е неефективна</a:t>
            </a:r>
          </a:p>
          <a:p>
            <a:pPr marL="509760" indent="-457200">
              <a:buFont typeface="Arial" panose="020B0604020202020204" pitchFamily="34" charset="0"/>
              <a:buChar char="•"/>
            </a:pPr>
            <a:r>
              <a:rPr lang="bg-BG" sz="2800" dirty="0"/>
              <a:t>Използват се мерки от анализа на текст</a:t>
            </a:r>
            <a:endParaRPr lang="en-GB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bg-BG" sz="3200" i="1" smtClean="0">
                        <a:latin typeface="Cambria Math" panose="02040503050406030204" pitchFamily="18" charset="0"/>
                      </a:rPr>
                      <m:t>𝑝𝑟𝑒𝑐𝑖𝑠𝑖𝑜𝑛</m:t>
                    </m:r>
                    <m:r>
                      <a:rPr lang="bg-BG" sz="320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bg-BG" sz="32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bg-BG" sz="320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bg-BG" sz="3200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bg-BG" sz="32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bg-BG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bg-BG" sz="3200" i="1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bg-BG" sz="3200" i="1" dirty="0" smtClean="0"/>
              </a:p>
              <a:p>
                <a14:m>
                  <m:oMath xmlns:m="http://schemas.openxmlformats.org/officeDocument/2006/math">
                    <m:r>
                      <a:rPr lang="bg-BG" sz="3200" i="1">
                        <a:latin typeface="Cambria Math" panose="02040503050406030204" pitchFamily="18" charset="0"/>
                      </a:rPr>
                      <m:t>𝑟𝑒𝑐𝑎𝑙𝑙</m:t>
                    </m:r>
                    <m:r>
                      <a:rPr lang="bg-BG" sz="32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bg-BG" sz="32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bg-BG" sz="32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bg-BG" sz="3200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bg-BG" sz="32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bg-BG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bg-BG" sz="3200" i="1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bg-BG" sz="3200" i="1" dirty="0" smtClean="0"/>
              </a:p>
              <a:p>
                <a14:m>
                  <m:oMath xmlns:m="http://schemas.openxmlformats.org/officeDocument/2006/math">
                    <m:r>
                      <a:rPr lang="bg-BG" sz="32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bg-BG" sz="3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bg-BG" sz="3200" i="1">
                        <a:latin typeface="Cambria Math" panose="02040503050406030204" pitchFamily="18" charset="0"/>
                      </a:rPr>
                      <m:t>𝑠𝑐𝑜𝑟𝑒</m:t>
                    </m:r>
                    <m:r>
                      <a:rPr lang="bg-BG" sz="3200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GB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bg-BG" sz="32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bg-BG" sz="3200" i="1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bg-BG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GB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bg-BG" sz="32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GB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bg-BG" sz="32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bg-BG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bg-BG" sz="32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bg-BG" sz="3200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bg-BG" sz="3200" i="1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sSup>
                          <m:sSupPr>
                            <m:ctrlPr>
                              <a:rPr lang="en-GB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bg-BG" sz="3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bg-BG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bg-BG" sz="32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bg-BG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bg-BG" sz="3200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en-GB" sz="32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228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Обзор на подходите за анонимизация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Машинно самообучение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bg-BG" dirty="0" smtClean="0"/>
              <a:t>Подход: Текстът се моделира като процес, при който това, дали текущата текстова единица е лични данни, е условна вероятност, която зависи от предишните състояния.</a:t>
            </a:r>
          </a:p>
          <a:p>
            <a:r>
              <a:rPr lang="bg-BG" dirty="0" smtClean="0"/>
              <a:t>Реализации: Скрити Марковски модели, Марковски модели с максимална ентропия, </a:t>
            </a:r>
            <a:r>
              <a:rPr lang="en-US" dirty="0" smtClean="0"/>
              <a:t>Conditional Random Fields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bg-BG" dirty="0" smtClean="0"/>
              <a:t>Анонимизация, базирана на правила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bg-BG" dirty="0" smtClean="0"/>
              <a:t>Подход: Дефинират се правила, които свързват даден контекст с наличието на лични данни</a:t>
            </a:r>
          </a:p>
          <a:p>
            <a:endParaRPr lang="bg-BG" dirty="0"/>
          </a:p>
          <a:p>
            <a:r>
              <a:rPr lang="bg-BG" dirty="0" smtClean="0"/>
              <a:t>Реализации: Регулярни изрази, Граматики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19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Обзор на подходите за </a:t>
            </a:r>
            <a:r>
              <a:rPr lang="bg-BG" dirty="0" smtClean="0"/>
              <a:t>анонимизация:</a:t>
            </a:r>
            <a:br>
              <a:rPr lang="bg-BG" dirty="0" smtClean="0"/>
            </a:br>
            <a:r>
              <a:rPr lang="bg-BG" dirty="0" smtClean="0"/>
              <a:t>предимства и недостатъци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Машинно </a:t>
            </a:r>
            <a:r>
              <a:rPr lang="bg-BG" dirty="0" smtClean="0"/>
              <a:t>самообучение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bg-BG" sz="3600" b="1" dirty="0" smtClean="0">
                <a:solidFill>
                  <a:srgbClr val="92D050"/>
                </a:solidFill>
              </a:rPr>
              <a:t>+ </a:t>
            </a:r>
            <a:r>
              <a:rPr lang="bg-BG" dirty="0" smtClean="0">
                <a:solidFill>
                  <a:schemeClr val="tx1"/>
                </a:solidFill>
              </a:rPr>
              <a:t>изискват по-малко ръчно адаптиране    </a:t>
            </a:r>
            <a:br>
              <a:rPr lang="bg-BG" dirty="0" smtClean="0">
                <a:solidFill>
                  <a:schemeClr val="tx1"/>
                </a:solidFill>
              </a:rPr>
            </a:br>
            <a:r>
              <a:rPr lang="bg-BG" dirty="0" smtClean="0">
                <a:solidFill>
                  <a:schemeClr val="tx1"/>
                </a:solidFill>
              </a:rPr>
              <a:t>      към конкретен сборник от текстове</a:t>
            </a:r>
          </a:p>
          <a:p>
            <a:r>
              <a:rPr lang="bg-BG" sz="4400" b="1" dirty="0" smtClean="0">
                <a:solidFill>
                  <a:srgbClr val="C00000"/>
                </a:solidFill>
              </a:rPr>
              <a:t>- </a:t>
            </a:r>
            <a:r>
              <a:rPr lang="bg-BG" dirty="0" smtClean="0">
                <a:solidFill>
                  <a:schemeClr val="tx1"/>
                </a:solidFill>
              </a:rPr>
              <a:t>изискват голямо количество </a:t>
            </a:r>
            <a:br>
              <a:rPr lang="bg-BG" dirty="0" smtClean="0">
                <a:solidFill>
                  <a:schemeClr val="tx1"/>
                </a:solidFill>
              </a:rPr>
            </a:br>
            <a:r>
              <a:rPr lang="bg-BG" dirty="0" smtClean="0">
                <a:solidFill>
                  <a:schemeClr val="tx1"/>
                </a:solidFill>
              </a:rPr>
              <a:t>      примерни текстове</a:t>
            </a:r>
            <a:endParaRPr lang="bg-BG" b="1" dirty="0" smtClean="0">
              <a:solidFill>
                <a:srgbClr val="C00000"/>
              </a:solidFill>
            </a:endParaRPr>
          </a:p>
          <a:p>
            <a:r>
              <a:rPr lang="bg-BG" sz="4400" b="1" dirty="0" smtClean="0">
                <a:solidFill>
                  <a:srgbClr val="C00000"/>
                </a:solidFill>
              </a:rPr>
              <a:t>- </a:t>
            </a:r>
            <a:r>
              <a:rPr lang="bg-BG" dirty="0" smtClean="0">
                <a:solidFill>
                  <a:schemeClr val="tx1"/>
                </a:solidFill>
              </a:rPr>
              <a:t>не позволяват фина ръчна настройка на </a:t>
            </a:r>
            <a:br>
              <a:rPr lang="bg-BG" dirty="0" smtClean="0">
                <a:solidFill>
                  <a:schemeClr val="tx1"/>
                </a:solidFill>
              </a:rPr>
            </a:br>
            <a:r>
              <a:rPr lang="bg-BG" dirty="0" smtClean="0">
                <a:solidFill>
                  <a:schemeClr val="tx1"/>
                </a:solidFill>
              </a:rPr>
              <a:t>      резултата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bg-BG" dirty="0"/>
              <a:t>Анонимизация, базирана на </a:t>
            </a:r>
            <a:r>
              <a:rPr lang="bg-BG" dirty="0" smtClean="0"/>
              <a:t>правила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bg-BG" sz="4400" b="1" dirty="0">
                <a:solidFill>
                  <a:srgbClr val="C00000"/>
                </a:solidFill>
              </a:rPr>
              <a:t>- </a:t>
            </a:r>
            <a:r>
              <a:rPr lang="bg-BG" dirty="0">
                <a:solidFill>
                  <a:schemeClr val="tx1"/>
                </a:solidFill>
              </a:rPr>
              <a:t>изискват </a:t>
            </a:r>
            <a:r>
              <a:rPr lang="bg-BG" dirty="0" smtClean="0">
                <a:solidFill>
                  <a:schemeClr val="tx1"/>
                </a:solidFill>
              </a:rPr>
              <a:t>ръчно адаптиране към </a:t>
            </a:r>
            <a:br>
              <a:rPr lang="bg-BG" dirty="0" smtClean="0">
                <a:solidFill>
                  <a:schemeClr val="tx1"/>
                </a:solidFill>
              </a:rPr>
            </a:br>
            <a:r>
              <a:rPr lang="bg-BG" dirty="0" smtClean="0">
                <a:solidFill>
                  <a:schemeClr val="tx1"/>
                </a:solidFill>
              </a:rPr>
              <a:t>      конкретен сборник от текстове</a:t>
            </a:r>
            <a:r>
              <a:rPr lang="bg-BG" dirty="0">
                <a:solidFill>
                  <a:schemeClr val="tx1"/>
                </a:solidFill>
              </a:rPr>
              <a:t/>
            </a:r>
            <a:br>
              <a:rPr lang="bg-BG" dirty="0">
                <a:solidFill>
                  <a:schemeClr val="tx1"/>
                </a:solidFill>
              </a:rPr>
            </a:br>
            <a:r>
              <a:rPr lang="bg-BG" sz="4400" b="1" dirty="0" smtClean="0">
                <a:solidFill>
                  <a:srgbClr val="92D050"/>
                </a:solidFill>
              </a:rPr>
              <a:t>+ </a:t>
            </a:r>
            <a:r>
              <a:rPr lang="bg-BG" dirty="0" smtClean="0">
                <a:solidFill>
                  <a:schemeClr val="tx1"/>
                </a:solidFill>
              </a:rPr>
              <a:t>изискват малко на брой примерни </a:t>
            </a:r>
            <a:br>
              <a:rPr lang="bg-BG" dirty="0" smtClean="0">
                <a:solidFill>
                  <a:schemeClr val="tx1"/>
                </a:solidFill>
              </a:rPr>
            </a:br>
            <a:r>
              <a:rPr lang="bg-BG" dirty="0" smtClean="0">
                <a:solidFill>
                  <a:schemeClr val="tx1"/>
                </a:solidFill>
              </a:rPr>
              <a:t>       текстове</a:t>
            </a:r>
            <a:endParaRPr lang="bg-BG" dirty="0" smtClean="0"/>
          </a:p>
          <a:p>
            <a:r>
              <a:rPr lang="bg-BG" sz="4400" b="1" dirty="0">
                <a:solidFill>
                  <a:srgbClr val="92D050"/>
                </a:solidFill>
              </a:rPr>
              <a:t>+ </a:t>
            </a:r>
            <a:r>
              <a:rPr lang="bg-BG" dirty="0" smtClean="0">
                <a:solidFill>
                  <a:schemeClr val="tx1"/>
                </a:solidFill>
              </a:rPr>
              <a:t>експерти в областта лесно могат да </a:t>
            </a:r>
            <a:br>
              <a:rPr lang="bg-BG" dirty="0" smtClean="0">
                <a:solidFill>
                  <a:schemeClr val="tx1"/>
                </a:solidFill>
              </a:rPr>
            </a:br>
            <a:r>
              <a:rPr lang="bg-BG" dirty="0" smtClean="0">
                <a:solidFill>
                  <a:schemeClr val="tx1"/>
                </a:solidFill>
              </a:rPr>
              <a:t>       подобряват алгоритъма</a:t>
            </a:r>
            <a:endParaRPr lang="bg-BG" b="1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07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Обзор на подходите за </a:t>
            </a:r>
            <a:r>
              <a:rPr lang="bg-BG" dirty="0" smtClean="0"/>
              <a:t>анонимизация:</a:t>
            </a:r>
            <a:br>
              <a:rPr lang="bg-BG" dirty="0" smtClean="0"/>
            </a:br>
            <a:r>
              <a:rPr lang="bg-BG" dirty="0" smtClean="0"/>
              <a:t>публикувани резултати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4724171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4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Words>511</Words>
  <Application>Microsoft Office PowerPoint</Application>
  <PresentationFormat>Widescreen</PresentationFormat>
  <Paragraphs>87</Paragraphs>
  <Slides>16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Retrospect</vt:lpstr>
      <vt:lpstr>Microsoft Word Picture</vt:lpstr>
      <vt:lpstr>Анонимизация на клинична информация за пациенти</vt:lpstr>
      <vt:lpstr>Накратко</vt:lpstr>
      <vt:lpstr>Какво е анонимизация на медицински данни?</vt:lpstr>
      <vt:lpstr>Приложение на анонимизираната информация</vt:lpstr>
      <vt:lpstr>Аспекти на анонимизацията</vt:lpstr>
      <vt:lpstr>Критерии за качество</vt:lpstr>
      <vt:lpstr>Обзор на подходите за анонимизация</vt:lpstr>
      <vt:lpstr>Обзор на подходите за анонимизация: предимства и недостатъци</vt:lpstr>
      <vt:lpstr>Обзор на подходите за анонимизация: публикувани резултати</vt:lpstr>
      <vt:lpstr>Архитектура на софтуера за анонимизация</vt:lpstr>
      <vt:lpstr>Архитектура: възможности за интеграция</vt:lpstr>
      <vt:lpstr>Възможности за разширение</vt:lpstr>
      <vt:lpstr>Сравнение на софтуера с публикувано state-of-the-art решение</vt:lpstr>
      <vt:lpstr>Въпроси?</vt:lpstr>
      <vt:lpstr>Резервна информация</vt:lpstr>
      <vt:lpstr>Компоненти в детайли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Анонимизация на клинична информация за пациенти</dc:title>
  <dc:creator>murfffi</dc:creator>
  <cp:lastModifiedBy>murfffi</cp:lastModifiedBy>
  <cp:revision>19</cp:revision>
  <dcterms:created xsi:type="dcterms:W3CDTF">2013-10-27T18:47:05Z</dcterms:created>
  <dcterms:modified xsi:type="dcterms:W3CDTF">2013-10-29T18:15:28Z</dcterms:modified>
</cp:coreProperties>
</file>