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75" r:id="rId4"/>
    <p:sldId id="260" r:id="rId5"/>
    <p:sldId id="276" r:id="rId6"/>
    <p:sldId id="277" r:id="rId7"/>
    <p:sldId id="287" r:id="rId8"/>
    <p:sldId id="278" r:id="rId9"/>
    <p:sldId id="279" r:id="rId10"/>
    <p:sldId id="280" r:id="rId11"/>
    <p:sldId id="281" r:id="rId12"/>
    <p:sldId id="282" r:id="rId13"/>
    <p:sldId id="283" r:id="rId14"/>
    <p:sldId id="272" r:id="rId15"/>
    <p:sldId id="273" r:id="rId16"/>
    <p:sldId id="284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5FFC1721-7C63-4CED-8024-120D126564D0}">
          <p14:sldIdLst>
            <p14:sldId id="256"/>
          </p14:sldIdLst>
        </p14:section>
        <p14:section name="Въведение" id="{8EB13C08-1F38-4610-9DC2-53E96AE8EFA8}">
          <p14:sldIdLst>
            <p14:sldId id="275"/>
            <p14:sldId id="260"/>
          </p14:sldIdLst>
        </p14:section>
        <p14:section name="Решение" id="{DC5020A8-7523-4C14-A205-3BC56D335748}">
          <p14:sldIdLst>
            <p14:sldId id="276"/>
            <p14:sldId id="277"/>
            <p14:sldId id="287"/>
            <p14:sldId id="278"/>
            <p14:sldId id="279"/>
            <p14:sldId id="280"/>
            <p14:sldId id="281"/>
          </p14:sldIdLst>
        </p14:section>
        <p14:section name="Заключение" id="{0AF1562C-F869-442C-BAE8-173598BD5071}">
          <p14:sldIdLst>
            <p14:sldId id="282"/>
            <p14:sldId id="283"/>
          </p14:sldIdLst>
        </p14:section>
        <p14:section name="Въпроси" id="{2375E1BC-1D35-41EF-81F7-6B4103D9332F}">
          <p14:sldIdLst>
            <p14:sldId id="272"/>
            <p14:sldId id="27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174" autoAdjust="0"/>
  </p:normalViewPr>
  <p:slideViewPr>
    <p:cSldViewPr snapToGrid="0">
      <p:cViewPr varScale="1">
        <p:scale>
          <a:sx n="55" d="100"/>
          <a:sy n="55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13385-9510-49D6-8ADE-71C5EBC2FA9C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8361-E8AC-478D-A17E-F9AD57153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10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tools/explorer/145634995501895/?method=GET&amp;path=ObshtinaBlagoevgrad/posts&amp;version=v2.6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bg-BG" dirty="0" smtClean="0"/>
              <a:t>Съществуващи</a:t>
            </a:r>
            <a:r>
              <a:rPr lang="bg-BG" baseline="0" dirty="0" smtClean="0"/>
              <a:t> социални мрежи</a:t>
            </a:r>
          </a:p>
          <a:p>
            <a:pPr marL="171450" indent="-171450">
              <a:buFontTx/>
              <a:buChar char="-"/>
            </a:pPr>
            <a:r>
              <a:rPr lang="bg-BG" baseline="0" dirty="0" smtClean="0"/>
              <a:t>Какви предимства дава </a:t>
            </a:r>
            <a:r>
              <a:rPr lang="en-US" baseline="0" dirty="0" smtClean="0"/>
              <a:t>Facebook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8361-E8AC-478D-A17E-F9AD571532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Видео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8361-E8AC-478D-A17E-F9AD5715329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2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8361-E8AC-478D-A17E-F9AD5715329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86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hlinkClick r:id="rId3"/>
              </a:rPr>
              <a:t>https://developers.facebook.com/tools/explorer/145634995501895/?method=GET&amp;path=ObshtinaBlagoevgrad%2Fposts&amp;version=v2.6</a:t>
            </a:r>
            <a:endParaRPr lang="en-GB" dirty="0" smtClean="0"/>
          </a:p>
          <a:p>
            <a:r>
              <a:rPr lang="bg-BG" dirty="0" smtClean="0"/>
              <a:t>Използва</a:t>
            </a:r>
            <a:r>
              <a:rPr lang="bg-BG" baseline="0" dirty="0" smtClean="0"/>
              <a:t> се .</a:t>
            </a:r>
            <a:r>
              <a:rPr lang="en-US" baseline="0" dirty="0" smtClean="0"/>
              <a:t>Net </a:t>
            </a:r>
            <a:r>
              <a:rPr lang="bg-BG" baseline="0" dirty="0" smtClean="0"/>
              <a:t>библиотека за работа с </a:t>
            </a:r>
            <a:r>
              <a:rPr lang="en-US" baseline="0" dirty="0" smtClean="0"/>
              <a:t>Facebook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8361-E8AC-478D-A17E-F9AD5715329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6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Само</a:t>
            </a:r>
            <a:r>
              <a:rPr lang="bg-BG" baseline="0" dirty="0" smtClean="0"/>
              <a:t> половината от общините имат страници, а тези, които имат използват различни категории за своето представяне, което прави невъзможно автоматичното намиране на всички общини, които имат представяне в социалната мрежа.</a:t>
            </a:r>
          </a:p>
          <a:p>
            <a:r>
              <a:rPr lang="bg-BG" baseline="0" dirty="0" smtClean="0"/>
              <a:t>Автоматично търсене не може да се реализира и по име на вече въведена община в системата, защото може да има разминаване в изписването на имената, което налага ръчна проверка.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8361-E8AC-478D-A17E-F9AD5715329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55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Автентикацията е</a:t>
            </a:r>
            <a:r>
              <a:rPr lang="bg-BG" baseline="0" dirty="0" smtClean="0"/>
              <a:t> с потребителско име и парола. </a:t>
            </a:r>
          </a:p>
          <a:p>
            <a:r>
              <a:rPr lang="bg-BG" baseline="0" dirty="0" smtClean="0"/>
              <a:t>Връзката е криптирана със </a:t>
            </a:r>
            <a:r>
              <a:rPr lang="en-US" baseline="0" dirty="0" smtClean="0"/>
              <a:t>SSL</a:t>
            </a:r>
            <a:r>
              <a:rPr lang="bg-BG" baseline="0" dirty="0" smtClean="0"/>
              <a:t>.</a:t>
            </a:r>
          </a:p>
          <a:p>
            <a:r>
              <a:rPr lang="bg-BG" baseline="0" dirty="0" smtClean="0"/>
              <a:t>За създаването на електронното писмо се използват класовете от стандартната библиотека на .</a:t>
            </a:r>
            <a:r>
              <a:rPr lang="en-US" baseline="0" dirty="0" smtClean="0"/>
              <a:t>Net: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System.Net.Mail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8361-E8AC-478D-A17E-F9AD5715329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25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8B84-3C65-480A-9771-E87205B0FC68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03795912"/>
              </p:ext>
            </p:extLst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icture" r:id="rId3" imgW="1991868" imgH="2458212" progId="Word.Picture.8">
                  <p:embed/>
                </p:oleObj>
              </mc:Choice>
              <mc:Fallback>
                <p:oleObj name="Picture" r:id="rId3" imgW="1991868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FE8-CD4A-4A2C-989B-69C3879C61A1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D8E-2275-45AF-9B20-F8C21C7FABE6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8B84-3C65-480A-9771-E87205B0FC68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 userDrawn="1">
            <p:extLst/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Picture" r:id="rId3" imgW="1991868" imgH="2458212" progId="Word.Picture.8">
                  <p:embed/>
                </p:oleObj>
              </mc:Choice>
              <mc:Fallback>
                <p:oleObj name="Picture" r:id="rId3" imgW="1991868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005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5662-B53E-4008-A2F5-76D26AFB2BD7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4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A0B4-63C6-4EE7-B91F-4268EECC590B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 userDrawn="1">
            <p:extLst/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Picture" r:id="rId3" imgW="1991868" imgH="2458212" progId="Word.Picture.8">
                  <p:embed/>
                </p:oleObj>
              </mc:Choice>
              <mc:Fallback>
                <p:oleObj name="Picture" r:id="rId3" imgW="1991868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70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38B-D2F3-44FA-9979-EAAD055633EB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6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AC1B-32B2-4F39-BB21-C4E151ADD0B2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3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57C7-9A29-4E82-B6C8-119C6F96308D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45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220-E421-414E-BA11-46EDD393F1F9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66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AC62C0-9301-47F5-B50B-126DA6543F6A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1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5662-B53E-4008-A2F5-76D26AFB2BD7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91D-C83C-416E-ADBE-C3E4C4DD6025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70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FE8-CD4A-4A2C-989B-69C3879C61A1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D8E-2275-45AF-9B20-F8C21C7FABE6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A0B4-63C6-4EE7-B91F-4268EECC590B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03795912"/>
              </p:ext>
            </p:extLst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icture" r:id="rId3" imgW="1991868" imgH="2458212" progId="Word.Picture.8">
                  <p:embed/>
                </p:oleObj>
              </mc:Choice>
              <mc:Fallback>
                <p:oleObj name="Picture" r:id="rId3" imgW="1991868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38B-D2F3-44FA-9979-EAAD055633EB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AC1B-32B2-4F39-BB21-C4E151ADD0B2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57C7-9A29-4E82-B6C8-119C6F96308D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220-E421-414E-BA11-46EDD393F1F9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AC62C0-9301-47F5-B50B-126DA6543F6A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91D-C83C-416E-ADBE-C3E4C4DD6025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4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0CB06E-DC4C-46B7-A96F-A7C04AE38D7E}" type="datetime1">
              <a:rPr lang="en-US" smtClean="0"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1049000" y="3329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75398948"/>
              </p:ext>
            </p:extLst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icture" r:id="rId14" imgW="1991868" imgH="2458212" progId="Word.Picture.8">
                  <p:embed/>
                </p:oleObj>
              </mc:Choice>
              <mc:Fallback>
                <p:oleObj name="Picture" r:id="rId14" imgW="1991868" imgH="24582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0CB06E-DC4C-46B7-A96F-A7C04AE38D7E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1049000" y="3329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 userDrawn="1">
            <p:extLst/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Picture" r:id="rId14" imgW="1991868" imgH="2458212" progId="Word.Picture.8">
                  <p:embed/>
                </p:oleObj>
              </mc:Choice>
              <mc:Fallback>
                <p:oleObj name="Picture" r:id="rId14" imgW="1991868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19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Анализ на общинското присъствие във Facebook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Дипломна работа на Евелина Ножчева</a:t>
            </a:r>
            <a:br>
              <a:rPr lang="bg-BG" dirty="0" smtClean="0"/>
            </a:br>
            <a:r>
              <a:rPr lang="bg-BG" b="1" dirty="0" smtClean="0"/>
              <a:t>Електронен бизнес и електронно управление</a:t>
            </a:r>
            <a:endParaRPr lang="en-US" b="1" dirty="0" smtClean="0"/>
          </a:p>
          <a:p>
            <a:r>
              <a:rPr lang="bg-BG" dirty="0" smtClean="0"/>
              <a:t>Дипломен ръководител: </a:t>
            </a:r>
            <a:r>
              <a:rPr lang="bg-BG" b="1" dirty="0" smtClean="0"/>
              <a:t>доц. Д-р камен спасов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 </a:t>
            </a:r>
            <a:r>
              <a:rPr lang="bg-BG" dirty="0"/>
              <a:t>от анализите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845736"/>
            <a:ext cx="4613708" cy="3897338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dirty="0" smtClean="0"/>
              <a:t>Присъствието на общините </a:t>
            </a:r>
            <a:r>
              <a:rPr lang="ru-RU" dirty="0"/>
              <a:t>, които имат Facebook присъствие </a:t>
            </a:r>
            <a:r>
              <a:rPr lang="ru-RU" dirty="0" smtClean="0"/>
              <a:t>се е увеличило рязко през 2016г.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ToDo</a:t>
            </a:r>
            <a:r>
              <a:rPr lang="en-US" dirty="0" smtClean="0"/>
              <a:t>:</a:t>
            </a:r>
            <a:r>
              <a:rPr lang="bg-BG" dirty="0" smtClean="0"/>
              <a:t> Процент на общините, които имат </a:t>
            </a:r>
            <a:r>
              <a:rPr lang="bg-BG" dirty="0" smtClean="0"/>
              <a:t>присъствие; още няколко слайда с резултати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smtClean="0"/>
              <a:t>Система, която</a:t>
            </a:r>
            <a:r>
              <a:rPr lang="bg-BG" sz="2800" dirty="0" smtClean="0"/>
              <a:t>:</a:t>
            </a:r>
            <a:endParaRPr lang="bg-BG" sz="2800" dirty="0" smtClean="0"/>
          </a:p>
          <a:p>
            <a:pPr marL="457200" lvl="1" indent="-420688">
              <a:buFont typeface="Wingdings" panose="05000000000000000000" pitchFamily="2" charset="2"/>
              <a:buChar char="q"/>
            </a:pPr>
            <a:r>
              <a:rPr lang="bg-BG" sz="2400" dirty="0" smtClean="0"/>
              <a:t>Предлага </a:t>
            </a:r>
            <a:r>
              <a:rPr lang="bg-BG" sz="2400" b="1" dirty="0" smtClean="0"/>
              <a:t>анализ на </a:t>
            </a:r>
            <a:r>
              <a:rPr lang="en-US" sz="2400" b="1" dirty="0"/>
              <a:t>Facebook</a:t>
            </a:r>
            <a:r>
              <a:rPr lang="bg-BG" sz="2400" b="1" dirty="0" smtClean="0"/>
              <a:t> присъствието </a:t>
            </a:r>
            <a:r>
              <a:rPr lang="bg-BG" sz="2400" dirty="0" smtClean="0"/>
              <a:t>на общините </a:t>
            </a:r>
            <a:r>
              <a:rPr lang="bg-BG" sz="2400" b="1" dirty="0" smtClean="0"/>
              <a:t>по целия свят </a:t>
            </a:r>
            <a:endParaRPr lang="en-US" sz="2400" b="1" dirty="0" smtClean="0"/>
          </a:p>
          <a:p>
            <a:pPr marL="457200" lvl="1" indent="-420688">
              <a:buFont typeface="Wingdings" panose="05000000000000000000" pitchFamily="2" charset="2"/>
              <a:buChar char="q"/>
            </a:pPr>
            <a:r>
              <a:rPr lang="bg-BG" sz="2400" dirty="0" smtClean="0"/>
              <a:t>Разчита </a:t>
            </a:r>
            <a:r>
              <a:rPr lang="bg-BG" sz="2400" dirty="0" smtClean="0"/>
              <a:t>на </a:t>
            </a:r>
            <a:r>
              <a:rPr lang="en-US" sz="2400" b="1" i="1" dirty="0" smtClean="0"/>
              <a:t>crowdsourcing</a:t>
            </a:r>
            <a:r>
              <a:rPr lang="en-US" sz="2400" dirty="0" smtClean="0"/>
              <a:t> </a:t>
            </a:r>
            <a:r>
              <a:rPr lang="bg-BG" sz="2400" dirty="0" smtClean="0"/>
              <a:t>за събирането на информация</a:t>
            </a:r>
          </a:p>
          <a:p>
            <a:pPr marL="457200" lvl="1" indent="-420688">
              <a:buFont typeface="Wingdings" panose="05000000000000000000" pitchFamily="2" charset="2"/>
              <a:buChar char="q"/>
            </a:pPr>
            <a:r>
              <a:rPr lang="bg-BG" sz="2400" dirty="0" smtClean="0"/>
              <a:t>Събраната информация може да се </a:t>
            </a:r>
            <a:r>
              <a:rPr lang="bg-BG" sz="2400" dirty="0" smtClean="0"/>
              <a:t>използва </a:t>
            </a:r>
            <a:r>
              <a:rPr lang="bg-BG" sz="2400" dirty="0" smtClean="0"/>
              <a:t>в </a:t>
            </a:r>
            <a:r>
              <a:rPr lang="bg-BG" sz="2400" dirty="0" smtClean="0"/>
              <a:t>други </a:t>
            </a:r>
            <a:r>
              <a:rPr lang="bg-BG" sz="2400" dirty="0" smtClean="0"/>
              <a:t>анализи </a:t>
            </a:r>
            <a:r>
              <a:rPr lang="bg-BG" sz="2400" dirty="0" smtClean="0"/>
              <a:t>благодарение </a:t>
            </a:r>
            <a:r>
              <a:rPr lang="bg-BG" sz="2400" dirty="0" smtClean="0"/>
              <a:t>на реализирани функционалности, които позволяват </a:t>
            </a:r>
            <a:r>
              <a:rPr lang="en-US" sz="2400" b="1" i="1" dirty="0" smtClean="0"/>
              <a:t>open data </a:t>
            </a:r>
            <a:endParaRPr lang="bg-BG" sz="2400" b="1" i="1" dirty="0" smtClean="0"/>
          </a:p>
          <a:p>
            <a:pPr marL="457200" lvl="1" indent="-420688">
              <a:buFont typeface="Wingdings" panose="05000000000000000000" pitchFamily="2" charset="2"/>
              <a:buChar char="q"/>
            </a:pPr>
            <a:r>
              <a:rPr lang="bg-BG" sz="2400" dirty="0" smtClean="0"/>
              <a:t>Е внедрена в </a:t>
            </a:r>
            <a:r>
              <a:rPr lang="bg-BG" sz="2400" b="1" dirty="0" smtClean="0"/>
              <a:t>портал</a:t>
            </a:r>
            <a:r>
              <a:rPr lang="bg-BG" sz="2400" b="1" dirty="0" smtClean="0"/>
              <a:t>а за отворени данни</a:t>
            </a:r>
            <a:r>
              <a:rPr lang="bg-BG" sz="2400" dirty="0" smtClean="0"/>
              <a:t>: </a:t>
            </a:r>
            <a:r>
              <a:rPr lang="en-US" sz="2400" dirty="0" smtClean="0"/>
              <a:t>Open Data </a:t>
            </a:r>
            <a:r>
              <a:rPr lang="bg-BG" sz="2400" dirty="0" smtClean="0"/>
              <a:t>България</a:t>
            </a:r>
          </a:p>
          <a:p>
            <a:pPr marL="457200" lvl="1" indent="-420688">
              <a:buFont typeface="Wingdings" panose="05000000000000000000" pitchFamily="2" charset="2"/>
              <a:buChar char="q"/>
            </a:pPr>
            <a:r>
              <a:rPr lang="bg-BG" sz="2400" dirty="0" smtClean="0"/>
              <a:t>Е </a:t>
            </a:r>
            <a:r>
              <a:rPr lang="bg-BG" sz="2400" dirty="0" smtClean="0"/>
              <a:t>представена в една от най-важните конференции за електронно </a:t>
            </a:r>
            <a:r>
              <a:rPr lang="bg-BG" sz="2400" dirty="0" smtClean="0"/>
              <a:t>управление</a:t>
            </a:r>
            <a:r>
              <a:rPr lang="en-US" sz="2400" dirty="0" smtClean="0"/>
              <a:t>: </a:t>
            </a:r>
            <a:r>
              <a:rPr lang="en-US" sz="2400" b="1" dirty="0"/>
              <a:t>IFIP EGOV-</a:t>
            </a:r>
            <a:r>
              <a:rPr lang="en-US" sz="2400" b="1" dirty="0" err="1"/>
              <a:t>ePart</a:t>
            </a:r>
            <a:r>
              <a:rPr lang="en-US" sz="2400" b="1" dirty="0"/>
              <a:t> </a:t>
            </a:r>
            <a:r>
              <a:rPr lang="en-US" sz="2400" b="1" dirty="0" smtClean="0"/>
              <a:t>conference, </a:t>
            </a:r>
            <a:r>
              <a:rPr lang="bg-BG" sz="2400" b="1" dirty="0" smtClean="0"/>
              <a:t>Португалия, септември 2016г.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5797" t="1812" r="20639" b="51528"/>
          <a:stretch/>
        </p:blipFill>
        <p:spPr>
          <a:xfrm>
            <a:off x="0" y="0"/>
            <a:ext cx="12047621" cy="749629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793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Резервна информация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Модул за извличане на постове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825154" y="1845735"/>
            <a:ext cx="3330526" cy="4023360"/>
          </a:xfrm>
        </p:spPr>
        <p:txBody>
          <a:bodyPr>
            <a:normAutofit/>
          </a:bodyPr>
          <a:lstStyle/>
          <a:p>
            <a:pPr marL="280988" indent="-280988">
              <a:buFont typeface="Wingdings" panose="05000000000000000000" pitchFamily="2" charset="2"/>
              <a:buChar char="q"/>
            </a:pPr>
            <a:r>
              <a:rPr lang="bg-BG" dirty="0"/>
              <a:t>Използва </a:t>
            </a:r>
            <a:r>
              <a:rPr lang="en-US" dirty="0"/>
              <a:t>API </a:t>
            </a:r>
            <a:r>
              <a:rPr lang="bg-BG" dirty="0"/>
              <a:t>на </a:t>
            </a:r>
            <a:r>
              <a:rPr lang="en-US" dirty="0"/>
              <a:t>Facebook – Graph API, </a:t>
            </a:r>
            <a:r>
              <a:rPr lang="bg-BG" dirty="0"/>
              <a:t>за да извлече постовете на всички страници</a:t>
            </a:r>
          </a:p>
          <a:p>
            <a:pPr marL="280988" indent="-280988">
              <a:buFont typeface="Wingdings" panose="05000000000000000000" pitchFamily="2" charset="2"/>
              <a:buChar char="q"/>
            </a:pPr>
            <a:r>
              <a:rPr lang="bg-BG" dirty="0"/>
              <a:t>Предлага </a:t>
            </a:r>
            <a:r>
              <a:rPr lang="bg-BG" dirty="0" smtClean="0"/>
              <a:t>опции </a:t>
            </a:r>
            <a:r>
              <a:rPr lang="bg-BG" dirty="0"/>
              <a:t>за извличане </a:t>
            </a:r>
            <a:r>
              <a:rPr lang="bg-BG" dirty="0" smtClean="0"/>
              <a:t>на всички или само </a:t>
            </a:r>
            <a:r>
              <a:rPr lang="bg-BG" dirty="0"/>
              <a:t>на новите постове(тези, които не са извлечени при предишно пускане)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3681" y="1845735"/>
            <a:ext cx="7548382" cy="43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 от анализите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 smtClean="0"/>
              <a:t>Все още е голям броят на общините, които използват профил за своето представяне във </a:t>
            </a:r>
            <a:r>
              <a:rPr lang="en-US" smtClean="0"/>
              <a:t>Facebook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737360"/>
            <a:ext cx="4775199" cy="43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SMTP </a:t>
            </a:r>
            <a:r>
              <a:rPr lang="bg-BG" dirty="0" smtClean="0"/>
              <a:t>сървър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80" y="2149254"/>
            <a:ext cx="9733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system.net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mailSettings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smtp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socialpresence2016@gmail.com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deliveryMethod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Network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defaultCredentials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smtp.gmail.com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587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*****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socialpresence2016@gmail.com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enableSsl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smtp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mailSettings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system.net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Присъствие на общините във </a:t>
            </a:r>
            <a:r>
              <a:rPr lang="en-US" dirty="0"/>
              <a:t>Facebook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46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sz="2400" dirty="0" smtClean="0"/>
              <a:t>Роля на социалните мрежи</a:t>
            </a:r>
            <a:endParaRPr lang="bg-BG" sz="2400" dirty="0"/>
          </a:p>
          <a:p>
            <a:pPr marL="688068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sz="2400" dirty="0" smtClean="0"/>
              <a:t>Видове социални мрежи</a:t>
            </a:r>
            <a:endParaRPr lang="en-US" sz="2400" dirty="0" smtClean="0"/>
          </a:p>
          <a:p>
            <a:pPr marL="688068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sz="2400" dirty="0" smtClean="0"/>
              <a:t>Предимства на </a:t>
            </a:r>
            <a:r>
              <a:rPr lang="en-US" sz="2400" dirty="0" smtClean="0"/>
              <a:t>Facebook</a:t>
            </a:r>
            <a:endParaRPr lang="en-US" sz="2400" dirty="0"/>
          </a:p>
          <a:p>
            <a:pPr marL="39546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sz="2400" dirty="0" smtClean="0"/>
              <a:t>Присъствие на общините</a:t>
            </a:r>
            <a:endParaRPr lang="en-US" sz="2400" dirty="0" smtClean="0"/>
          </a:p>
          <a:p>
            <a:pPr marL="688068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sz="2400" dirty="0" smtClean="0"/>
              <a:t>Ползи</a:t>
            </a:r>
          </a:p>
          <a:p>
            <a:pPr marL="688068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sz="2400" dirty="0" smtClean="0"/>
              <a:t>Възможности за подобрение</a:t>
            </a:r>
          </a:p>
          <a:p>
            <a:pPr marL="688068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дипломната работа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342142" cy="4023360"/>
          </a:xfrm>
        </p:spPr>
        <p:txBody>
          <a:bodyPr/>
          <a:lstStyle/>
          <a:p>
            <a:endParaRPr lang="bg-BG" dirty="0" smtClean="0"/>
          </a:p>
          <a:p>
            <a:r>
              <a:rPr lang="bg-BG" sz="3200" b="1" dirty="0" smtClean="0"/>
              <a:t>Анализ</a:t>
            </a:r>
            <a:r>
              <a:rPr lang="bg-BG" sz="3200" dirty="0" smtClean="0"/>
              <a:t> на присъствието на общините във </a:t>
            </a:r>
            <a:r>
              <a:rPr lang="en-US" sz="3200" b="1" dirty="0"/>
              <a:t>F</a:t>
            </a:r>
            <a:r>
              <a:rPr lang="en-US" sz="3200" b="1" dirty="0" smtClean="0"/>
              <a:t>acebook</a:t>
            </a:r>
            <a:r>
              <a:rPr lang="en-US" sz="3200" dirty="0" smtClean="0"/>
              <a:t> </a:t>
            </a:r>
            <a:r>
              <a:rPr lang="bg-BG" sz="3200" dirty="0" smtClean="0"/>
              <a:t>чрез софтуерна система, която събира информация чрез </a:t>
            </a:r>
            <a:r>
              <a:rPr lang="bg-BG" sz="3200" b="1" dirty="0" smtClean="0"/>
              <a:t>автоматизация</a:t>
            </a:r>
            <a:r>
              <a:rPr lang="bg-BG" sz="3200" dirty="0" smtClean="0"/>
              <a:t> и </a:t>
            </a:r>
            <a:r>
              <a:rPr lang="en-US" sz="3200" b="1" i="1" dirty="0" smtClean="0"/>
              <a:t>crowdsourcing</a:t>
            </a:r>
            <a:endParaRPr lang="en-GB" sz="3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Предишни разработки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425" indent="-35242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sz="2400" dirty="0" smtClean="0"/>
              <a:t>Анализ на </a:t>
            </a:r>
            <a:r>
              <a:rPr lang="bg-BG" sz="2400" dirty="0" smtClean="0"/>
              <a:t>присъствието </a:t>
            </a:r>
            <a:r>
              <a:rPr lang="bg-BG" sz="2400" dirty="0" smtClean="0"/>
              <a:t>на общините във </a:t>
            </a:r>
            <a:r>
              <a:rPr lang="en-US" sz="2400" dirty="0" smtClean="0"/>
              <a:t>Facebook</a:t>
            </a:r>
            <a:r>
              <a:rPr lang="bg-BG" sz="2400" dirty="0" smtClean="0"/>
              <a:t>(2014г - доц. Камен Спасов и Магдалена Младенова) </a:t>
            </a:r>
            <a:r>
              <a:rPr lang="bg-BG" sz="2400" dirty="0" smtClean="0"/>
              <a:t>Т</a:t>
            </a:r>
            <a:r>
              <a:rPr lang="en-US" sz="2400" dirty="0" err="1" smtClean="0"/>
              <a:t>oDo</a:t>
            </a:r>
            <a:r>
              <a:rPr lang="bg-BG" sz="2400" dirty="0" smtClean="0"/>
              <a:t>: </a:t>
            </a:r>
            <a:r>
              <a:rPr lang="bg-BG" sz="2400" dirty="0" smtClean="0"/>
              <a:t>картинки</a:t>
            </a:r>
          </a:p>
          <a:p>
            <a:pPr marL="581025" lvl="2" indent="-39846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sz="2400" dirty="0" smtClean="0"/>
              <a:t>Подходи</a:t>
            </a:r>
          </a:p>
          <a:p>
            <a:pPr marL="581025" lvl="2" indent="-39846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sz="2400" dirty="0" smtClean="0"/>
              <a:t>Резултати</a:t>
            </a:r>
          </a:p>
          <a:p>
            <a:pPr marL="352425" indent="-35242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bg-BG" sz="2400" dirty="0" smtClean="0"/>
              <a:t>Ограничения на подхода</a:t>
            </a:r>
          </a:p>
          <a:p>
            <a:pPr>
              <a:buFont typeface="Wingdings" panose="05000000000000000000" pitchFamily="2" charset="2"/>
              <a:buChar char="q"/>
            </a:pPr>
            <a:endParaRPr lang="bg-BG" sz="28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възможности на системата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sz="2400" dirty="0"/>
              <a:t>Автентикация на идентичността на потребител</a:t>
            </a:r>
          </a:p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sz="2400" dirty="0"/>
              <a:t>Добавяне и лесно разглеждане на обща информация за общини или </a:t>
            </a:r>
            <a:r>
              <a:rPr lang="en-US" sz="2400" dirty="0"/>
              <a:t>Facebook </a:t>
            </a:r>
            <a:r>
              <a:rPr lang="bg-BG" sz="2400" dirty="0" smtClean="0"/>
              <a:t>присъствие</a:t>
            </a:r>
          </a:p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sz="2400" dirty="0" smtClean="0"/>
              <a:t>Известие </a:t>
            </a:r>
            <a:r>
              <a:rPr lang="bg-BG" sz="2400" dirty="0"/>
              <a:t>при въвеждане на нова информация</a:t>
            </a:r>
          </a:p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sz="2400" dirty="0"/>
              <a:t>Отворени данни</a:t>
            </a:r>
          </a:p>
          <a:p>
            <a:pPr marL="406400" indent="-406400">
              <a:buFont typeface="Wingdings" panose="05000000000000000000" pitchFamily="2" charset="2"/>
              <a:buChar char="q"/>
            </a:pPr>
            <a:r>
              <a:rPr lang="bg-BG" sz="2400" dirty="0"/>
              <a:t>Интеграция с други </a:t>
            </a:r>
            <a:r>
              <a:rPr lang="bg-BG" sz="2400" dirty="0" smtClean="0"/>
              <a:t>системи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възможности на </a:t>
            </a:r>
            <a:r>
              <a:rPr lang="bg-BG" dirty="0" smtClean="0"/>
              <a:t>системата(2)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404813">
              <a:buFont typeface="Wingdings" panose="05000000000000000000" pitchFamily="2" charset="2"/>
              <a:buChar char="q"/>
            </a:pPr>
            <a:r>
              <a:rPr lang="bg-BG" sz="2400" dirty="0" smtClean="0"/>
              <a:t>Постоянна </a:t>
            </a:r>
            <a:r>
              <a:rPr lang="bg-BG" sz="2400" dirty="0"/>
              <a:t>достъпност до системата</a:t>
            </a:r>
          </a:p>
          <a:p>
            <a:pPr marL="404813" indent="-404813">
              <a:buFont typeface="Wingdings" panose="05000000000000000000" pitchFamily="2" charset="2"/>
              <a:buChar char="q"/>
            </a:pPr>
            <a:r>
              <a:rPr lang="bg-BG" sz="2400" dirty="0"/>
              <a:t>Скалируемост </a:t>
            </a:r>
          </a:p>
          <a:p>
            <a:pPr marL="404813" indent="-404813">
              <a:buFont typeface="Wingdings" panose="05000000000000000000" pitchFamily="2" charset="2"/>
              <a:buChar char="q"/>
            </a:pPr>
            <a:r>
              <a:rPr lang="bg-BG" sz="2400" dirty="0"/>
              <a:t>Достъпност от различни устройства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системата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564" y="1846263"/>
            <a:ext cx="5627198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системата(2)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2"/>
          <a:stretch>
            <a:fillRect/>
          </a:stretch>
        </p:blipFill>
        <p:spPr bwMode="auto">
          <a:xfrm>
            <a:off x="3144253" y="2067277"/>
            <a:ext cx="5878513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8504" y="1917556"/>
            <a:ext cx="7955951" cy="43620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503</Words>
  <Application>Microsoft Office PowerPoint</Application>
  <PresentationFormat>Widescreen</PresentationFormat>
  <Paragraphs>90</Paragraphs>
  <Slides>16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Consolas</vt:lpstr>
      <vt:lpstr>Wingdings</vt:lpstr>
      <vt:lpstr>Retrospect</vt:lpstr>
      <vt:lpstr>1_Retrospect</vt:lpstr>
      <vt:lpstr>Picture</vt:lpstr>
      <vt:lpstr>Анализ на общинското присъствие във Facebook</vt:lpstr>
      <vt:lpstr>Присъствие на общините във Facebook</vt:lpstr>
      <vt:lpstr>Цел на дипломната работа</vt:lpstr>
      <vt:lpstr>Предишни разработки</vt:lpstr>
      <vt:lpstr>Основни възможности на системата</vt:lpstr>
      <vt:lpstr>Основни възможности на системата(2)</vt:lpstr>
      <vt:lpstr>Архитектура на системата</vt:lpstr>
      <vt:lpstr>Архитектура на системата(2)</vt:lpstr>
      <vt:lpstr>Реализация</vt:lpstr>
      <vt:lpstr>Резултати от анализите</vt:lpstr>
      <vt:lpstr>Заключение</vt:lpstr>
      <vt:lpstr>PowerPoint Presentation</vt:lpstr>
      <vt:lpstr>Резервна информация</vt:lpstr>
      <vt:lpstr>Модул за извличане на постове</vt:lpstr>
      <vt:lpstr>Резултати от анализите</vt:lpstr>
      <vt:lpstr>SMTP сървър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Анонимизация на клинична информация за пациенти</dc:title>
  <dc:creator>murfffi</dc:creator>
  <cp:lastModifiedBy>murfffi</cp:lastModifiedBy>
  <cp:revision>45</cp:revision>
  <dcterms:created xsi:type="dcterms:W3CDTF">2013-10-27T18:47:05Z</dcterms:created>
  <dcterms:modified xsi:type="dcterms:W3CDTF">2016-10-16T21:24:15Z</dcterms:modified>
</cp:coreProperties>
</file>