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8" r:id="rId7"/>
    <p:sldId id="267" r:id="rId8"/>
    <p:sldId id="270" r:id="rId9"/>
    <p:sldId id="269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416E0-9E72-4395-9B4D-B2449A7DD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93C3A0-1DB2-1146-F907-C7CE02A99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s-419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1D391B-5E17-F103-C512-511EE47B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3F55-A3E2-489E-8C20-8DE5F446D3F7}" type="datetimeFigureOut">
              <a:rPr lang="es-419" smtClean="0"/>
              <a:t>4/7/2023</a:t>
            </a:fld>
            <a:endParaRPr lang="es-419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024ABF-364B-D566-B1EA-BA02E515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AAEBCC-573A-93BE-B356-95129C10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F211-65DA-48B0-8099-64EEFF142DE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1777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C26ED-252A-2FB3-EEAD-EEAE870E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419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91A7CC-8CEF-250D-EC6A-2B5D2A309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419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1437FE-C559-4A47-6C11-83D1D04F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3F55-A3E2-489E-8C20-8DE5F446D3F7}" type="datetimeFigureOut">
              <a:rPr lang="es-419" smtClean="0"/>
              <a:t>4/7/2023</a:t>
            </a:fld>
            <a:endParaRPr lang="es-419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61DE99-B6FE-AC59-31A8-868AECB3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11FE8F-4018-E1AB-A144-AE4DA34F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F211-65DA-48B0-8099-64EEFF142DE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9416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4F0682-57D3-9362-37BC-3CFE3243E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419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24A522-5201-82CB-9520-7DAEF4DEB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419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F5B97D-AE5F-2723-033D-23FF4342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3F55-A3E2-489E-8C20-8DE5F446D3F7}" type="datetimeFigureOut">
              <a:rPr lang="es-419" smtClean="0"/>
              <a:t>4/7/2023</a:t>
            </a:fld>
            <a:endParaRPr lang="es-419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8743E4-3E1C-2CA9-0F31-8E2A4702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4C142F-8AF2-42EC-FC69-88F8806F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F211-65DA-48B0-8099-64EEFF142DE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9317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0C51C-DFB1-7BD1-912F-21EB9EB6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419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C25375-4AC0-6DFC-A53A-300E29737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419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5AD21F-0EAA-3334-FAE4-9D83A302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3F55-A3E2-489E-8C20-8DE5F446D3F7}" type="datetimeFigureOut">
              <a:rPr lang="es-419" smtClean="0"/>
              <a:t>4/7/2023</a:t>
            </a:fld>
            <a:endParaRPr lang="es-419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FCB366-8BEE-AFB2-85D8-1C561AD6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3F6EF1-A426-D21E-3696-118F326C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F211-65DA-48B0-8099-64EEFF142DE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9544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895BA-08E3-9D60-207D-9FD7A15C3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s-419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00635D-4385-8D0E-03F7-11B9842DB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C8114A-CA1C-221B-5A26-92F66E2D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3F55-A3E2-489E-8C20-8DE5F446D3F7}" type="datetimeFigureOut">
              <a:rPr lang="es-419" smtClean="0"/>
              <a:t>4/7/2023</a:t>
            </a:fld>
            <a:endParaRPr lang="es-419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DE95F9-4918-A4D7-88F7-262270EA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0FBCCF-0D2B-2804-6743-074EB4E6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F211-65DA-48B0-8099-64EEFF142DE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7946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92CDB-3DE2-AC84-0E36-27595AD1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419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3AD24-A7FC-357F-98B0-2DF770E5D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419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EE00D2-F45B-7561-A342-7219D8704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419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AE5C77-E54F-F166-704C-333C686B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3F55-A3E2-489E-8C20-8DE5F446D3F7}" type="datetimeFigureOut">
              <a:rPr lang="es-419" smtClean="0"/>
              <a:t>4/7/2023</a:t>
            </a:fld>
            <a:endParaRPr lang="es-419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8A697C-9057-8410-D0EF-A9FAF1E3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4FF048-8559-8E62-D28D-49527CBB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F211-65DA-48B0-8099-64EEFF142DE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7220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DD05C-D68D-4143-8C5F-B79192C3D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419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BF06F1-C71C-BD61-F549-DB0C1369B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513DF5-3877-00CF-3A5A-8B44CE381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419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21F187-11D5-E403-6827-F9C4328E7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A53803-338A-2870-68B5-2F1668CBE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419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C106DB-4197-B60B-E5A9-D64FF1A8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3F55-A3E2-489E-8C20-8DE5F446D3F7}" type="datetimeFigureOut">
              <a:rPr lang="es-419" smtClean="0"/>
              <a:t>4/7/2023</a:t>
            </a:fld>
            <a:endParaRPr lang="es-419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AC1704-BA66-5967-0FE9-0A215690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EA0E57-C015-BC3C-7757-03753161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F211-65DA-48B0-8099-64EEFF142DE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3281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02F98-5682-DE56-89CB-D47939D1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419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7A0203-33B4-3CBF-8E02-61B281F7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3F55-A3E2-489E-8C20-8DE5F446D3F7}" type="datetimeFigureOut">
              <a:rPr lang="es-419" smtClean="0"/>
              <a:t>4/7/2023</a:t>
            </a:fld>
            <a:endParaRPr lang="es-419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429565-966F-C349-7286-8EE739B2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217C1A-4CB3-61CD-0F69-4E52357B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F211-65DA-48B0-8099-64EEFF142DE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0335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D02F292-9538-CFA5-2977-7E703FE9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3F55-A3E2-489E-8C20-8DE5F446D3F7}" type="datetimeFigureOut">
              <a:rPr lang="es-419" smtClean="0"/>
              <a:t>4/7/2023</a:t>
            </a:fld>
            <a:endParaRPr lang="es-419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4A1C46-574C-0AD4-97EF-50E5AB64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7D9A1C-3F32-B1CA-ADF8-0E91D5AF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F211-65DA-48B0-8099-64EEFF142DE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9971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355CF-180E-E11F-F9D5-0730688F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419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9ED241-3C58-5CFD-27FE-AAFD877A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419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38CB6E-4A49-81BB-F0A5-225C85D90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037CB1-DD12-EDBF-2A98-EBE40F82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3F55-A3E2-489E-8C20-8DE5F446D3F7}" type="datetimeFigureOut">
              <a:rPr lang="es-419" smtClean="0"/>
              <a:t>4/7/2023</a:t>
            </a:fld>
            <a:endParaRPr lang="es-419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59D24E-E4A4-5309-498F-F374A63E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BABF23-4250-803E-9893-59FCD63C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F211-65DA-48B0-8099-64EEFF142DE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6489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E7E3C-45BB-830E-11B1-EE5A1024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419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A8E45C-A78F-8A9C-6A3E-C973EDA51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987FED-8EBE-BC85-6108-80DAE41D0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C99747-CE18-45A0-84CD-8685BB2D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3F55-A3E2-489E-8C20-8DE5F446D3F7}" type="datetimeFigureOut">
              <a:rPr lang="es-419" smtClean="0"/>
              <a:t>4/7/2023</a:t>
            </a:fld>
            <a:endParaRPr lang="es-419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57B12B-D02A-C118-0ED9-390CE92D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F6693F-8AA8-3486-92E3-ACC6E28B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F211-65DA-48B0-8099-64EEFF142DE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976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B78E7B5-9644-035E-F716-0BD9FE23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s-419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DF111A-AF7C-26F4-47C9-D8D6601FB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419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59551B-94A6-293C-D674-620984848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33F55-A3E2-489E-8C20-8DE5F446D3F7}" type="datetimeFigureOut">
              <a:rPr lang="es-419" smtClean="0"/>
              <a:t>4/7/2023</a:t>
            </a:fld>
            <a:endParaRPr lang="es-419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AC9A54-6173-D3B0-071F-F2220269B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6A01A9-98E7-90B7-9672-8FF1E48F3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6F211-65DA-48B0-8099-64EEFF142DE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9751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84797-128D-CF96-0449-65E59EC89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212" y="1347216"/>
            <a:ext cx="11317575" cy="2387600"/>
          </a:xfrm>
        </p:spPr>
        <p:txBody>
          <a:bodyPr>
            <a:noAutofit/>
          </a:bodyPr>
          <a:lstStyle/>
          <a:p>
            <a:r>
              <a:rPr lang="pt-BR" sz="4000" b="1" dirty="0"/>
              <a:t>Estudo Sobre CNN e Reconhecimento de Imagem Utilizando o </a:t>
            </a:r>
            <a:r>
              <a:rPr lang="pt-BR" sz="4000" b="1" dirty="0" err="1"/>
              <a:t>Dataset</a:t>
            </a:r>
            <a:r>
              <a:rPr lang="pt-BR" sz="4000" b="1" dirty="0"/>
              <a:t> FER2013 e Arquitetura Baseada em VGG16 Simplificada</a:t>
            </a:r>
            <a:endParaRPr lang="es-419" sz="40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5E0AD5-2A29-8F4C-B4A4-6F24BFCC62C6}"/>
              </a:ext>
            </a:extLst>
          </p:cNvPr>
          <p:cNvSpPr txBox="1"/>
          <p:nvPr/>
        </p:nvSpPr>
        <p:spPr>
          <a:xfrm>
            <a:off x="5681058" y="6165502"/>
            <a:ext cx="5953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Programa de Pós-Graduação em Engenharia Elétrica - UNESP</a:t>
            </a:r>
          </a:p>
          <a:p>
            <a:endParaRPr lang="es-419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B6837B-CD76-3ACA-08C6-0F6FE39102DE}"/>
              </a:ext>
            </a:extLst>
          </p:cNvPr>
          <p:cNvSpPr txBox="1"/>
          <p:nvPr/>
        </p:nvSpPr>
        <p:spPr>
          <a:xfrm>
            <a:off x="557133" y="6165502"/>
            <a:ext cx="381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Murillo Henrique Pestana de Carvalho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D4E3AC4-D507-31F8-10B9-35552191DE39}"/>
              </a:ext>
            </a:extLst>
          </p:cNvPr>
          <p:cNvCxnSpPr/>
          <p:nvPr/>
        </p:nvCxnSpPr>
        <p:spPr>
          <a:xfrm>
            <a:off x="437212" y="6105542"/>
            <a:ext cx="111351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881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F5E0AD5-2A29-8F4C-B4A4-6F24BFCC62C6}"/>
              </a:ext>
            </a:extLst>
          </p:cNvPr>
          <p:cNvSpPr txBox="1"/>
          <p:nvPr/>
        </p:nvSpPr>
        <p:spPr>
          <a:xfrm>
            <a:off x="5681058" y="6165502"/>
            <a:ext cx="5953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Programa de Pós-Graduação em Engenharia Elétrica - UNESP</a:t>
            </a:r>
          </a:p>
          <a:p>
            <a:endParaRPr lang="es-419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B6837B-CD76-3ACA-08C6-0F6FE39102DE}"/>
              </a:ext>
            </a:extLst>
          </p:cNvPr>
          <p:cNvSpPr txBox="1"/>
          <p:nvPr/>
        </p:nvSpPr>
        <p:spPr>
          <a:xfrm>
            <a:off x="557133" y="6165502"/>
            <a:ext cx="381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Murillo Henrique Pestana de Carvalho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D4E3AC4-D507-31F8-10B9-35552191DE39}"/>
              </a:ext>
            </a:extLst>
          </p:cNvPr>
          <p:cNvCxnSpPr/>
          <p:nvPr/>
        </p:nvCxnSpPr>
        <p:spPr>
          <a:xfrm>
            <a:off x="437212" y="6105542"/>
            <a:ext cx="111351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BBEE5BC7-52B2-1796-7D42-27BBCC6D6A00}"/>
              </a:ext>
            </a:extLst>
          </p:cNvPr>
          <p:cNvSpPr txBox="1">
            <a:spLocks/>
          </p:cNvSpPr>
          <p:nvPr/>
        </p:nvSpPr>
        <p:spPr>
          <a:xfrm>
            <a:off x="98164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Resultados</a:t>
            </a:r>
            <a:endParaRPr lang="es-419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DA92D4-2C56-7782-80CF-DE44CC943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5" y="1648047"/>
            <a:ext cx="10723809" cy="3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11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F5E0AD5-2A29-8F4C-B4A4-6F24BFCC62C6}"/>
              </a:ext>
            </a:extLst>
          </p:cNvPr>
          <p:cNvSpPr txBox="1"/>
          <p:nvPr/>
        </p:nvSpPr>
        <p:spPr>
          <a:xfrm>
            <a:off x="5681058" y="6165502"/>
            <a:ext cx="5953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Programa de Pós-Graduação em Engenharia Elétrica - UNESP</a:t>
            </a:r>
          </a:p>
          <a:p>
            <a:endParaRPr lang="es-419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B6837B-CD76-3ACA-08C6-0F6FE39102DE}"/>
              </a:ext>
            </a:extLst>
          </p:cNvPr>
          <p:cNvSpPr txBox="1"/>
          <p:nvPr/>
        </p:nvSpPr>
        <p:spPr>
          <a:xfrm>
            <a:off x="557133" y="6165502"/>
            <a:ext cx="381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Murillo Henrique Pestana de Carvalho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D4E3AC4-D507-31F8-10B9-35552191DE39}"/>
              </a:ext>
            </a:extLst>
          </p:cNvPr>
          <p:cNvCxnSpPr/>
          <p:nvPr/>
        </p:nvCxnSpPr>
        <p:spPr>
          <a:xfrm>
            <a:off x="437212" y="6105542"/>
            <a:ext cx="111351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BBEE5BC7-52B2-1796-7D42-27BBCC6D6A00}"/>
              </a:ext>
            </a:extLst>
          </p:cNvPr>
          <p:cNvSpPr txBox="1">
            <a:spLocks/>
          </p:cNvSpPr>
          <p:nvPr/>
        </p:nvSpPr>
        <p:spPr>
          <a:xfrm>
            <a:off x="98164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Resultados</a:t>
            </a:r>
            <a:endParaRPr lang="es-419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638D118-3F0E-8CBE-F0C2-49FB6547A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0" y="1895091"/>
            <a:ext cx="10012700" cy="306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5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F5E0AD5-2A29-8F4C-B4A4-6F24BFCC62C6}"/>
              </a:ext>
            </a:extLst>
          </p:cNvPr>
          <p:cNvSpPr txBox="1"/>
          <p:nvPr/>
        </p:nvSpPr>
        <p:spPr>
          <a:xfrm>
            <a:off x="5681058" y="6165502"/>
            <a:ext cx="5953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Programa de Pós-Graduação em Engenharia Elétrica - UNESP</a:t>
            </a:r>
          </a:p>
          <a:p>
            <a:endParaRPr lang="es-419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B6837B-CD76-3ACA-08C6-0F6FE39102DE}"/>
              </a:ext>
            </a:extLst>
          </p:cNvPr>
          <p:cNvSpPr txBox="1"/>
          <p:nvPr/>
        </p:nvSpPr>
        <p:spPr>
          <a:xfrm>
            <a:off x="557133" y="6165502"/>
            <a:ext cx="381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Murillo Henrique Pestana de Carvalho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D4E3AC4-D507-31F8-10B9-35552191DE39}"/>
              </a:ext>
            </a:extLst>
          </p:cNvPr>
          <p:cNvCxnSpPr/>
          <p:nvPr/>
        </p:nvCxnSpPr>
        <p:spPr>
          <a:xfrm>
            <a:off x="437212" y="6105542"/>
            <a:ext cx="111351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BBEE5BC7-52B2-1796-7D42-27BBCC6D6A00}"/>
              </a:ext>
            </a:extLst>
          </p:cNvPr>
          <p:cNvSpPr txBox="1">
            <a:spLocks/>
          </p:cNvSpPr>
          <p:nvPr/>
        </p:nvSpPr>
        <p:spPr>
          <a:xfrm>
            <a:off x="98164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Conclusões</a:t>
            </a:r>
            <a:endParaRPr lang="es-419" dirty="0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CE2E54A1-BB69-B32E-40CA-B67095CBF1E5}"/>
              </a:ext>
            </a:extLst>
          </p:cNvPr>
          <p:cNvSpPr txBox="1">
            <a:spLocks/>
          </p:cNvSpPr>
          <p:nvPr/>
        </p:nvSpPr>
        <p:spPr>
          <a:xfrm>
            <a:off x="981642" y="1772752"/>
            <a:ext cx="10515600" cy="395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Com a acurácia de 61% atingida seria possível atingir a classificação de 12º do desafio FER2013;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Comparando os treinamentos 1 e 5 pode-se verificar que a falta de aplicação de técnicas de aumento de dados de entrada fizeram falta para melhorar os resultados do modelo;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VGG16 atingiu bons resultados mesmo sem utilizar o recurso de pré-treinamento que ela disponibiliza, validando a literatura que demonstra que </a:t>
            </a:r>
            <a:r>
              <a:rPr lang="pt-BR" dirty="0" err="1"/>
              <a:t>CNNs</a:t>
            </a:r>
            <a:r>
              <a:rPr lang="pt-BR" dirty="0"/>
              <a:t> com mais do que duas camadas </a:t>
            </a:r>
            <a:r>
              <a:rPr lang="pt-BR" dirty="0" err="1"/>
              <a:t>convolucionais</a:t>
            </a:r>
            <a:r>
              <a:rPr lang="pt-BR" dirty="0"/>
              <a:t> apresentam melhores resultados para a classificação de imagens.</a:t>
            </a:r>
          </a:p>
        </p:txBody>
      </p:sp>
    </p:spTree>
    <p:extLst>
      <p:ext uri="{BB962C8B-B14F-4D97-AF65-F5344CB8AC3E}">
        <p14:creationId xmlns:p14="http://schemas.microsoft.com/office/powerpoint/2010/main" val="228462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F5E0AD5-2A29-8F4C-B4A4-6F24BFCC62C6}"/>
              </a:ext>
            </a:extLst>
          </p:cNvPr>
          <p:cNvSpPr txBox="1"/>
          <p:nvPr/>
        </p:nvSpPr>
        <p:spPr>
          <a:xfrm>
            <a:off x="5681058" y="6165502"/>
            <a:ext cx="5953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Programa de Pós-Graduação em Engenharia Elétrica - UNESP</a:t>
            </a:r>
          </a:p>
          <a:p>
            <a:endParaRPr lang="es-419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B6837B-CD76-3ACA-08C6-0F6FE39102DE}"/>
              </a:ext>
            </a:extLst>
          </p:cNvPr>
          <p:cNvSpPr txBox="1"/>
          <p:nvPr/>
        </p:nvSpPr>
        <p:spPr>
          <a:xfrm>
            <a:off x="557133" y="6165502"/>
            <a:ext cx="381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Murillo Henrique Pestana de Carvalho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D4E3AC4-D507-31F8-10B9-35552191DE39}"/>
              </a:ext>
            </a:extLst>
          </p:cNvPr>
          <p:cNvCxnSpPr/>
          <p:nvPr/>
        </p:nvCxnSpPr>
        <p:spPr>
          <a:xfrm>
            <a:off x="437212" y="6105542"/>
            <a:ext cx="111351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B6D6629-A433-07A3-B75B-169636DE0A5A}"/>
              </a:ext>
            </a:extLst>
          </p:cNvPr>
          <p:cNvSpPr txBox="1">
            <a:spLocks/>
          </p:cNvSpPr>
          <p:nvPr/>
        </p:nvSpPr>
        <p:spPr>
          <a:xfrm>
            <a:off x="838200" y="2087164"/>
            <a:ext cx="10515600" cy="395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 Estudar sobre as Redes Neurais </a:t>
            </a:r>
            <a:r>
              <a:rPr lang="pt-BR" dirty="0" err="1"/>
              <a:t>Convolucionais</a:t>
            </a:r>
            <a:r>
              <a:rPr lang="pt-BR" dirty="0"/>
              <a:t> em reconhecimento de imagens ao criar um modelo baseado na VGG16 para obter uma acurácia suficientemente grande para me classificar entre os 30 melhores participantes do antigo desafio FER2013 (49%)</a:t>
            </a:r>
            <a:endParaRPr lang="es-419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BEE5BC7-52B2-1796-7D42-27BBCC6D6A00}"/>
              </a:ext>
            </a:extLst>
          </p:cNvPr>
          <p:cNvSpPr txBox="1">
            <a:spLocks/>
          </p:cNvSpPr>
          <p:nvPr/>
        </p:nvSpPr>
        <p:spPr>
          <a:xfrm>
            <a:off x="98164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Objetivo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51572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F5E0AD5-2A29-8F4C-B4A4-6F24BFCC62C6}"/>
              </a:ext>
            </a:extLst>
          </p:cNvPr>
          <p:cNvSpPr txBox="1"/>
          <p:nvPr/>
        </p:nvSpPr>
        <p:spPr>
          <a:xfrm>
            <a:off x="5681058" y="6165502"/>
            <a:ext cx="5953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Programa de Pós-Graduação em Engenharia Elétrica - UNESP</a:t>
            </a:r>
          </a:p>
          <a:p>
            <a:endParaRPr lang="es-419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B6837B-CD76-3ACA-08C6-0F6FE39102DE}"/>
              </a:ext>
            </a:extLst>
          </p:cNvPr>
          <p:cNvSpPr txBox="1"/>
          <p:nvPr/>
        </p:nvSpPr>
        <p:spPr>
          <a:xfrm>
            <a:off x="557133" y="6165502"/>
            <a:ext cx="381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Murillo Henrique Pestana de Carvalho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D4E3AC4-D507-31F8-10B9-35552191DE39}"/>
              </a:ext>
            </a:extLst>
          </p:cNvPr>
          <p:cNvCxnSpPr/>
          <p:nvPr/>
        </p:nvCxnSpPr>
        <p:spPr>
          <a:xfrm>
            <a:off x="437212" y="6105542"/>
            <a:ext cx="111351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B6D6629-A433-07A3-B75B-169636DE0A5A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10515600" cy="395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FER2013</a:t>
            </a:r>
          </a:p>
          <a:p>
            <a:pPr algn="just"/>
            <a:r>
              <a:rPr lang="pt-BR" dirty="0"/>
              <a:t>	Desafio de reconhecimento de imagem para classificação de expressões faciais entre as categorias surpresa, medo, raiva, neutra, tristeza, aversão e alegria.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BEE5BC7-52B2-1796-7D42-27BBCC6D6A00}"/>
              </a:ext>
            </a:extLst>
          </p:cNvPr>
          <p:cNvSpPr txBox="1">
            <a:spLocks/>
          </p:cNvSpPr>
          <p:nvPr/>
        </p:nvSpPr>
        <p:spPr>
          <a:xfrm>
            <a:off x="98164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Introdução</a:t>
            </a:r>
            <a:endParaRPr lang="es-419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E80C1-52FA-71B0-744C-66644A0AB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362" y="2889687"/>
            <a:ext cx="8010160" cy="245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5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F5E0AD5-2A29-8F4C-B4A4-6F24BFCC62C6}"/>
              </a:ext>
            </a:extLst>
          </p:cNvPr>
          <p:cNvSpPr txBox="1"/>
          <p:nvPr/>
        </p:nvSpPr>
        <p:spPr>
          <a:xfrm>
            <a:off x="5681058" y="6165502"/>
            <a:ext cx="5953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Programa de Pós-Graduação em Engenharia Elétrica - UNESP</a:t>
            </a:r>
          </a:p>
          <a:p>
            <a:endParaRPr lang="es-419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B6837B-CD76-3ACA-08C6-0F6FE39102DE}"/>
              </a:ext>
            </a:extLst>
          </p:cNvPr>
          <p:cNvSpPr txBox="1"/>
          <p:nvPr/>
        </p:nvSpPr>
        <p:spPr>
          <a:xfrm>
            <a:off x="557133" y="6165502"/>
            <a:ext cx="381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Murillo Henrique Pestana de Carvalho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D4E3AC4-D507-31F8-10B9-35552191DE39}"/>
              </a:ext>
            </a:extLst>
          </p:cNvPr>
          <p:cNvCxnSpPr/>
          <p:nvPr/>
        </p:nvCxnSpPr>
        <p:spPr>
          <a:xfrm>
            <a:off x="437212" y="6105542"/>
            <a:ext cx="111351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B6D6629-A433-07A3-B75B-169636DE0A5A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10515600" cy="395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VGG16</a:t>
            </a:r>
          </a:p>
          <a:p>
            <a:pPr algn="just"/>
            <a:r>
              <a:rPr lang="pt-BR" dirty="0"/>
              <a:t>	Arquitetura sequencial de Rede Neural </a:t>
            </a:r>
            <a:r>
              <a:rPr lang="pt-BR" dirty="0" err="1"/>
              <a:t>Convolucional</a:t>
            </a:r>
            <a:r>
              <a:rPr lang="pt-BR" dirty="0"/>
              <a:t> (CNN) vencedora do desafio </a:t>
            </a:r>
            <a:r>
              <a:rPr lang="pt-BR" dirty="0" err="1"/>
              <a:t>ImageNet</a:t>
            </a:r>
            <a:r>
              <a:rPr lang="pt-BR" dirty="0"/>
              <a:t> de 2014, composta por 13 camadas de </a:t>
            </a:r>
            <a:r>
              <a:rPr lang="pt-BR" dirty="0" err="1"/>
              <a:t>convolucionais</a:t>
            </a:r>
            <a:r>
              <a:rPr lang="pt-BR" dirty="0"/>
              <a:t> e 3 camadas densas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BEE5BC7-52B2-1796-7D42-27BBCC6D6A00}"/>
              </a:ext>
            </a:extLst>
          </p:cNvPr>
          <p:cNvSpPr txBox="1">
            <a:spLocks/>
          </p:cNvSpPr>
          <p:nvPr/>
        </p:nvSpPr>
        <p:spPr>
          <a:xfrm>
            <a:off x="98164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Introdução</a:t>
            </a:r>
            <a:endParaRPr lang="es-419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5157528-E9F7-531C-4DDE-80D93B4FA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89849"/>
            <a:ext cx="4648200" cy="4381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93A8344-E698-AD8B-6D05-90DEE7848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59748"/>
            <a:ext cx="973836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7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F5E0AD5-2A29-8F4C-B4A4-6F24BFCC62C6}"/>
              </a:ext>
            </a:extLst>
          </p:cNvPr>
          <p:cNvSpPr txBox="1"/>
          <p:nvPr/>
        </p:nvSpPr>
        <p:spPr>
          <a:xfrm>
            <a:off x="5681058" y="6165502"/>
            <a:ext cx="5953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Programa de Pós-Graduação em Engenharia Elétrica - UNESP</a:t>
            </a:r>
          </a:p>
          <a:p>
            <a:endParaRPr lang="es-419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B6837B-CD76-3ACA-08C6-0F6FE39102DE}"/>
              </a:ext>
            </a:extLst>
          </p:cNvPr>
          <p:cNvSpPr txBox="1"/>
          <p:nvPr/>
        </p:nvSpPr>
        <p:spPr>
          <a:xfrm>
            <a:off x="557133" y="6165502"/>
            <a:ext cx="381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Murillo Henrique Pestana de Carvalho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D4E3AC4-D507-31F8-10B9-35552191DE39}"/>
              </a:ext>
            </a:extLst>
          </p:cNvPr>
          <p:cNvCxnSpPr/>
          <p:nvPr/>
        </p:nvCxnSpPr>
        <p:spPr>
          <a:xfrm>
            <a:off x="437212" y="6105542"/>
            <a:ext cx="111351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BBEE5BC7-52B2-1796-7D42-27BBCC6D6A00}"/>
              </a:ext>
            </a:extLst>
          </p:cNvPr>
          <p:cNvSpPr txBox="1">
            <a:spLocks/>
          </p:cNvSpPr>
          <p:nvPr/>
        </p:nvSpPr>
        <p:spPr>
          <a:xfrm>
            <a:off x="98164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Implementação</a:t>
            </a:r>
            <a:endParaRPr lang="es-419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40E596C-CF12-E07E-E54E-B19E151D2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68" y="2072936"/>
            <a:ext cx="8891429" cy="209523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9DFE230-6E8D-B630-DFC5-71D718585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35" y="4343232"/>
            <a:ext cx="8095238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F5E0AD5-2A29-8F4C-B4A4-6F24BFCC62C6}"/>
              </a:ext>
            </a:extLst>
          </p:cNvPr>
          <p:cNvSpPr txBox="1"/>
          <p:nvPr/>
        </p:nvSpPr>
        <p:spPr>
          <a:xfrm>
            <a:off x="5681058" y="6165502"/>
            <a:ext cx="5953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Programa de Pós-Graduação em Engenharia Elétrica - UNESP</a:t>
            </a:r>
          </a:p>
          <a:p>
            <a:endParaRPr lang="es-419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B6837B-CD76-3ACA-08C6-0F6FE39102DE}"/>
              </a:ext>
            </a:extLst>
          </p:cNvPr>
          <p:cNvSpPr txBox="1"/>
          <p:nvPr/>
        </p:nvSpPr>
        <p:spPr>
          <a:xfrm>
            <a:off x="557133" y="6165502"/>
            <a:ext cx="381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Murillo Henrique Pestana de Carvalho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D4E3AC4-D507-31F8-10B9-35552191DE39}"/>
              </a:ext>
            </a:extLst>
          </p:cNvPr>
          <p:cNvCxnSpPr/>
          <p:nvPr/>
        </p:nvCxnSpPr>
        <p:spPr>
          <a:xfrm>
            <a:off x="437212" y="6105542"/>
            <a:ext cx="111351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BBEE5BC7-52B2-1796-7D42-27BBCC6D6A00}"/>
              </a:ext>
            </a:extLst>
          </p:cNvPr>
          <p:cNvSpPr txBox="1">
            <a:spLocks/>
          </p:cNvSpPr>
          <p:nvPr/>
        </p:nvSpPr>
        <p:spPr>
          <a:xfrm>
            <a:off x="98164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Implementação</a:t>
            </a:r>
            <a:endParaRPr lang="es-419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3FE5999-9BC2-490C-B2A1-DE889A019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1472415"/>
            <a:ext cx="7096125" cy="4486275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E4AA065-4A78-70D1-4644-6D908C714032}"/>
              </a:ext>
            </a:extLst>
          </p:cNvPr>
          <p:cNvSpPr/>
          <p:nvPr/>
        </p:nvSpPr>
        <p:spPr>
          <a:xfrm>
            <a:off x="7790329" y="1927412"/>
            <a:ext cx="466165" cy="2510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EE9948F-C2A9-C3AC-9A94-68483C100C65}"/>
              </a:ext>
            </a:extLst>
          </p:cNvPr>
          <p:cNvSpPr/>
          <p:nvPr/>
        </p:nvSpPr>
        <p:spPr>
          <a:xfrm>
            <a:off x="8717195" y="1927412"/>
            <a:ext cx="466165" cy="2510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E17A0D4-7F79-7C4E-9600-7B00C91BC9E2}"/>
              </a:ext>
            </a:extLst>
          </p:cNvPr>
          <p:cNvSpPr/>
          <p:nvPr/>
        </p:nvSpPr>
        <p:spPr>
          <a:xfrm>
            <a:off x="3236258" y="5468470"/>
            <a:ext cx="887507" cy="2510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86822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F5E0AD5-2A29-8F4C-B4A4-6F24BFCC62C6}"/>
              </a:ext>
            </a:extLst>
          </p:cNvPr>
          <p:cNvSpPr txBox="1"/>
          <p:nvPr/>
        </p:nvSpPr>
        <p:spPr>
          <a:xfrm>
            <a:off x="5681058" y="6165502"/>
            <a:ext cx="5953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Programa de Pós-Graduação em Engenharia Elétrica - UNESP</a:t>
            </a:r>
          </a:p>
          <a:p>
            <a:endParaRPr lang="es-419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B6837B-CD76-3ACA-08C6-0F6FE39102DE}"/>
              </a:ext>
            </a:extLst>
          </p:cNvPr>
          <p:cNvSpPr txBox="1"/>
          <p:nvPr/>
        </p:nvSpPr>
        <p:spPr>
          <a:xfrm>
            <a:off x="557133" y="6165502"/>
            <a:ext cx="381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Murillo Henrique Pestana de Carvalho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D4E3AC4-D507-31F8-10B9-35552191DE39}"/>
              </a:ext>
            </a:extLst>
          </p:cNvPr>
          <p:cNvCxnSpPr/>
          <p:nvPr/>
        </p:nvCxnSpPr>
        <p:spPr>
          <a:xfrm>
            <a:off x="437212" y="6105542"/>
            <a:ext cx="111351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BBEE5BC7-52B2-1796-7D42-27BBCC6D6A00}"/>
              </a:ext>
            </a:extLst>
          </p:cNvPr>
          <p:cNvSpPr txBox="1">
            <a:spLocks/>
          </p:cNvSpPr>
          <p:nvPr/>
        </p:nvSpPr>
        <p:spPr>
          <a:xfrm>
            <a:off x="98164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Resultados</a:t>
            </a:r>
            <a:endParaRPr lang="es-419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304E090-7520-F7A7-3787-1FFADCA6E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385522"/>
            <a:ext cx="6838950" cy="4381500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FDF3EFA-0E78-345F-AC91-2952CC6AC786}"/>
              </a:ext>
            </a:extLst>
          </p:cNvPr>
          <p:cNvSpPr/>
          <p:nvPr/>
        </p:nvSpPr>
        <p:spPr>
          <a:xfrm>
            <a:off x="3487270" y="1792941"/>
            <a:ext cx="699247" cy="2510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2B42678-F9DB-7EFB-ADB0-3CA7DD6991DF}"/>
              </a:ext>
            </a:extLst>
          </p:cNvPr>
          <p:cNvSpPr/>
          <p:nvPr/>
        </p:nvSpPr>
        <p:spPr>
          <a:xfrm>
            <a:off x="8471646" y="5346972"/>
            <a:ext cx="699247" cy="2510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3304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F5E0AD5-2A29-8F4C-B4A4-6F24BFCC62C6}"/>
              </a:ext>
            </a:extLst>
          </p:cNvPr>
          <p:cNvSpPr txBox="1"/>
          <p:nvPr/>
        </p:nvSpPr>
        <p:spPr>
          <a:xfrm>
            <a:off x="5681058" y="6165502"/>
            <a:ext cx="5953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Programa de Pós-Graduação em Engenharia Elétrica - UNESP</a:t>
            </a:r>
          </a:p>
          <a:p>
            <a:endParaRPr lang="es-419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B6837B-CD76-3ACA-08C6-0F6FE39102DE}"/>
              </a:ext>
            </a:extLst>
          </p:cNvPr>
          <p:cNvSpPr txBox="1"/>
          <p:nvPr/>
        </p:nvSpPr>
        <p:spPr>
          <a:xfrm>
            <a:off x="557133" y="6165502"/>
            <a:ext cx="381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Murillo Henrique Pestana de Carvalho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D4E3AC4-D507-31F8-10B9-35552191DE39}"/>
              </a:ext>
            </a:extLst>
          </p:cNvPr>
          <p:cNvCxnSpPr/>
          <p:nvPr/>
        </p:nvCxnSpPr>
        <p:spPr>
          <a:xfrm>
            <a:off x="437212" y="6105542"/>
            <a:ext cx="111351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BBEE5BC7-52B2-1796-7D42-27BBCC6D6A00}"/>
              </a:ext>
            </a:extLst>
          </p:cNvPr>
          <p:cNvSpPr txBox="1">
            <a:spLocks/>
          </p:cNvSpPr>
          <p:nvPr/>
        </p:nvSpPr>
        <p:spPr>
          <a:xfrm>
            <a:off x="98164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Resultados</a:t>
            </a:r>
            <a:endParaRPr lang="es-419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199EF3-E929-F47D-9E68-E31D67625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" t="6311" r="13754"/>
          <a:stretch/>
        </p:blipFill>
        <p:spPr>
          <a:xfrm>
            <a:off x="3419005" y="1192596"/>
            <a:ext cx="5171607" cy="479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93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F5E0AD5-2A29-8F4C-B4A4-6F24BFCC62C6}"/>
              </a:ext>
            </a:extLst>
          </p:cNvPr>
          <p:cNvSpPr txBox="1"/>
          <p:nvPr/>
        </p:nvSpPr>
        <p:spPr>
          <a:xfrm>
            <a:off x="5681058" y="6165502"/>
            <a:ext cx="5953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Programa de Pós-Graduação em Engenharia Elétrica - UNESP</a:t>
            </a:r>
          </a:p>
          <a:p>
            <a:endParaRPr lang="es-419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B6837B-CD76-3ACA-08C6-0F6FE39102DE}"/>
              </a:ext>
            </a:extLst>
          </p:cNvPr>
          <p:cNvSpPr txBox="1"/>
          <p:nvPr/>
        </p:nvSpPr>
        <p:spPr>
          <a:xfrm>
            <a:off x="557133" y="6165502"/>
            <a:ext cx="381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Murillo Henrique Pestana de Carvalho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D4E3AC4-D507-31F8-10B9-35552191DE39}"/>
              </a:ext>
            </a:extLst>
          </p:cNvPr>
          <p:cNvCxnSpPr/>
          <p:nvPr/>
        </p:nvCxnSpPr>
        <p:spPr>
          <a:xfrm>
            <a:off x="437212" y="6105542"/>
            <a:ext cx="111351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BBEE5BC7-52B2-1796-7D42-27BBCC6D6A00}"/>
              </a:ext>
            </a:extLst>
          </p:cNvPr>
          <p:cNvSpPr txBox="1">
            <a:spLocks/>
          </p:cNvSpPr>
          <p:nvPr/>
        </p:nvSpPr>
        <p:spPr>
          <a:xfrm>
            <a:off x="98164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Resultados</a:t>
            </a:r>
            <a:endParaRPr lang="es-419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8245D45-8298-1C67-8F51-5E05BF614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0" t="6653" r="13369"/>
          <a:stretch/>
        </p:blipFill>
        <p:spPr>
          <a:xfrm>
            <a:off x="3501346" y="1190651"/>
            <a:ext cx="5156616" cy="4779979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C5D1760-9F44-6D81-B90D-8120741F5309}"/>
              </a:ext>
            </a:extLst>
          </p:cNvPr>
          <p:cNvSpPr/>
          <p:nvPr/>
        </p:nvSpPr>
        <p:spPr>
          <a:xfrm>
            <a:off x="3890682" y="2032119"/>
            <a:ext cx="618565" cy="5766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D9DA492-D1DD-506C-C9D4-95F47E326E3C}"/>
              </a:ext>
            </a:extLst>
          </p:cNvPr>
          <p:cNvSpPr/>
          <p:nvPr/>
        </p:nvSpPr>
        <p:spPr>
          <a:xfrm>
            <a:off x="6719668" y="2608727"/>
            <a:ext cx="618565" cy="5766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4894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366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Estudo Sobre CNN e Reconhecimento de Imagem Utilizando o Dataset FER2013 e Arquitetura Baseada em VGG16 Simplificada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Sobre CNN e Reconhecimento de Imagem Utilizando o Dataset FER2013 e Arquitetura Baseada em VGG16 Simplificada</dc:title>
  <dc:creator>murillo carvalho</dc:creator>
  <cp:lastModifiedBy>murillo carvalho</cp:lastModifiedBy>
  <cp:revision>1</cp:revision>
  <dcterms:created xsi:type="dcterms:W3CDTF">2023-07-04T17:48:48Z</dcterms:created>
  <dcterms:modified xsi:type="dcterms:W3CDTF">2023-07-04T19:32:43Z</dcterms:modified>
</cp:coreProperties>
</file>