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69" r:id="rId2"/>
    <p:sldId id="270" r:id="rId3"/>
    <p:sldId id="271" r:id="rId4"/>
    <p:sldId id="272" r:id="rId5"/>
    <p:sldId id="273" r:id="rId6"/>
    <p:sldId id="274" r:id="rId7"/>
    <p:sldId id="275" r:id="rId8"/>
    <p:sldId id="263" r:id="rId9"/>
    <p:sldId id="276"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38016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87751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8</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30301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4/21/2020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4/21/2020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4/21/2020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Neighborhood-Tabulation-Areas-NTA-/cpf4-rkh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a:t>
            </a:r>
            <a:r>
              <a:rPr lang="en-IN" b="1" dirty="0" err="1"/>
              <a:t>Neighborhoods</a:t>
            </a:r>
            <a:endParaRPr lang="en-US" dirty="0"/>
          </a:p>
        </p:txBody>
      </p:sp>
      <p:sp>
        <p:nvSpPr>
          <p:cNvPr id="5" name="Subtitle 4"/>
          <p:cNvSpPr>
            <a:spLocks noGrp="1"/>
          </p:cNvSpPr>
          <p:nvPr>
            <p:ph type="subTitle" idx="1"/>
          </p:nvPr>
        </p:nvSpPr>
        <p:spPr>
          <a:xfrm>
            <a:off x="8398668" y="5733256"/>
            <a:ext cx="3508646" cy="632048"/>
          </a:xfrm>
        </p:spPr>
        <p:txBody>
          <a:bodyPr>
            <a:normAutofit fontScale="77500" lnSpcReduction="20000"/>
          </a:bodyPr>
          <a:lstStyle/>
          <a:p>
            <a:r>
              <a:rPr lang="en-US" dirty="0"/>
              <a:t>By,</a:t>
            </a:r>
          </a:p>
          <a:p>
            <a:endParaRPr lang="en-US" dirty="0"/>
          </a:p>
          <a:p>
            <a:r>
              <a:rPr lang="en-US" dirty="0"/>
              <a:t>Murillo Henrique Pessoa de Lima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a:bodyPr>
          <a:lstStyle/>
          <a:p>
            <a:pPr algn="just">
              <a:lnSpc>
                <a:spcPct val="120000"/>
              </a:lnSpc>
            </a:pPr>
            <a:r>
              <a:rPr lang="en-US"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 And one of </a:t>
            </a:r>
            <a:r>
              <a:rPr lang="en-US" dirty="0" err="1"/>
              <a:t>thouse</a:t>
            </a:r>
            <a:r>
              <a:rPr lang="en-US" dirty="0"/>
              <a:t> immigrants, the </a:t>
            </a:r>
            <a:r>
              <a:rPr lang="en-US" dirty="0" err="1"/>
              <a:t>chinese</a:t>
            </a:r>
            <a:r>
              <a:rPr lang="en-US" dirty="0"/>
              <a:t> public is very strong, and then mostly like to choose places to live that reminds their hometown, and the food is a good way to do this and make them fell more </a:t>
            </a:r>
            <a:r>
              <a:rPr lang="en-US" dirty="0" err="1"/>
              <a:t>confortable</a:t>
            </a:r>
            <a:r>
              <a:rPr lang="en-US" dirty="0"/>
              <a:t> in a new city.</a:t>
            </a: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endParaRPr lang="en-US" dirty="0"/>
          </a:p>
          <a:p>
            <a:r>
              <a:rPr lang="en-US" dirty="0"/>
              <a:t>To find the answers to the following questions:</a:t>
            </a:r>
          </a:p>
          <a:p>
            <a:pPr marL="45720" indent="0">
              <a:buNone/>
            </a:pPr>
            <a:endParaRPr lang="en-US" dirty="0"/>
          </a:p>
          <a:p>
            <a:pPr lvl="1"/>
            <a:r>
              <a:rPr lang="en-US" dirty="0"/>
              <a:t>List and visualize greats Chinese restaurants Rating in New York</a:t>
            </a:r>
          </a:p>
          <a:p>
            <a:pPr lvl="1"/>
            <a:r>
              <a:rPr lang="en-US" dirty="0"/>
              <a:t>What are the bests location in New York City for Chinese Cuisine?</a:t>
            </a:r>
          </a:p>
          <a:p>
            <a:pPr lvl="1"/>
            <a:r>
              <a:rPr lang="en-US" dirty="0"/>
              <a:t>Clustering Neighborhoods by Average of Ratings Restaurants and Likes they received.</a:t>
            </a:r>
          </a:p>
          <a:p>
            <a:pPr lvl="1"/>
            <a:r>
              <a:rPr lang="en-US" dirty="0"/>
              <a:t>Which is the best place to stay if you prefer Chinese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endParaRPr lang="en-US" dirty="0"/>
          </a:p>
          <a:p>
            <a:r>
              <a:rPr lang="en-US" dirty="0"/>
              <a:t>For this project we need the following data:</a:t>
            </a:r>
          </a:p>
          <a:p>
            <a:r>
              <a:rPr lang="en-US" dirty="0"/>
              <a:t>New York City data that contains list Boroughs, Neighborhoods along with their latitude and </a:t>
            </a:r>
            <a:r>
              <a:rPr lang="en-US" dirty="0" err="1"/>
              <a:t>longitide</a:t>
            </a:r>
            <a:r>
              <a:rPr lang="en-US" dirty="0"/>
              <a:t>:</a:t>
            </a:r>
          </a:p>
          <a:p>
            <a:pPr lvl="1"/>
            <a:r>
              <a:rPr lang="en-US" dirty="0"/>
              <a:t>Data Source: </a:t>
            </a:r>
            <a:r>
              <a:rPr lang="en-US" dirty="0">
                <a:hlinkClick r:id="rId3"/>
              </a:rPr>
              <a:t>https://cocl.us/new_york_dataset</a:t>
            </a:r>
            <a:endParaRPr lang="en-US" dirty="0"/>
          </a:p>
          <a:p>
            <a:r>
              <a:rPr lang="en-US" dirty="0"/>
              <a:t>Chinese Restaurants in each neighborhood of New York City:</a:t>
            </a:r>
          </a:p>
          <a:p>
            <a:pPr lvl="1"/>
            <a:r>
              <a:rPr lang="en-US" dirty="0"/>
              <a:t>Data source: Foursquare API</a:t>
            </a:r>
          </a:p>
          <a:p>
            <a:r>
              <a:rPr lang="en-US" dirty="0" err="1"/>
              <a:t>GeoSpace</a:t>
            </a:r>
            <a:r>
              <a:rPr lang="en-US" dirty="0"/>
              <a:t> Data with boundaries of Neighborhoods that will help in </a:t>
            </a:r>
            <a:r>
              <a:rPr lang="en-US" dirty="0" err="1"/>
              <a:t>vizualise</a:t>
            </a:r>
            <a:r>
              <a:rPr lang="en-US" dirty="0"/>
              <a:t> </a:t>
            </a:r>
            <a:r>
              <a:rPr lang="en-US" dirty="0" err="1"/>
              <a:t>chropleth</a:t>
            </a:r>
            <a:r>
              <a:rPr lang="en-US" dirty="0"/>
              <a:t> map:</a:t>
            </a:r>
          </a:p>
          <a:p>
            <a:pPr lvl="1"/>
            <a:r>
              <a:rPr lang="en-US" dirty="0"/>
              <a:t>Data Source: </a:t>
            </a:r>
            <a:r>
              <a:rPr lang="en-US" dirty="0">
                <a:hlinkClick r:id="rId4"/>
              </a:rPr>
              <a:t>https://data.cityofnewyork.us/City-Government/Neighborhood-Tabulation-Areas-NTA-/cpf4-rkhq</a:t>
            </a:r>
            <a:endParaRPr lang="en-US" dirty="0"/>
          </a:p>
          <a:p>
            <a:pPr lvl="1"/>
            <a:endParaRPr lang="en-US"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US" dirty="0"/>
              <a:t>First </a:t>
            </a:r>
            <a:r>
              <a:rPr lang="en-US" dirty="0" err="1"/>
              <a:t>i</a:t>
            </a:r>
            <a:r>
              <a:rPr lang="en-US" dirty="0"/>
              <a:t> start collecting the New </a:t>
            </a:r>
            <a:r>
              <a:rPr lang="en-US" dirty="0" err="1"/>
              <a:t>Yrok</a:t>
            </a:r>
            <a:r>
              <a:rPr lang="en-US" dirty="0"/>
              <a:t> City Data Set and find all venues for each neighborhood using Foursquare API</a:t>
            </a:r>
          </a:p>
          <a:p>
            <a:pPr marL="502920" lvl="0" indent="-457200" algn="just">
              <a:buFont typeface="+mj-lt"/>
              <a:buAutoNum type="arabicPeriod"/>
            </a:pPr>
            <a:r>
              <a:rPr lang="en-US" dirty="0"/>
              <a:t>Next </a:t>
            </a:r>
            <a:r>
              <a:rPr lang="en-US" dirty="0" err="1"/>
              <a:t>i</a:t>
            </a:r>
            <a:r>
              <a:rPr lang="en-US" dirty="0"/>
              <a:t> filter all venues with Chinese Restaurant Category in New York by Borough and Neighborhood with Foursquare API, and get their </a:t>
            </a:r>
            <a:r>
              <a:rPr lang="en-US" dirty="0" err="1"/>
              <a:t>respectives</a:t>
            </a:r>
            <a:r>
              <a:rPr lang="en-US" dirty="0"/>
              <a:t> Ratings, Tips and Number of Likes</a:t>
            </a:r>
          </a:p>
          <a:p>
            <a:pPr marL="502920" lvl="0" indent="-457200" algn="just">
              <a:buFont typeface="+mj-lt"/>
              <a:buAutoNum type="arabicPeriod"/>
            </a:pPr>
            <a:r>
              <a:rPr lang="en-US" dirty="0"/>
              <a:t>Then </a:t>
            </a:r>
            <a:r>
              <a:rPr lang="en-US" dirty="0" err="1"/>
              <a:t>i</a:t>
            </a:r>
            <a:r>
              <a:rPr lang="en-US" dirty="0"/>
              <a:t> sort by the best Rating </a:t>
            </a:r>
            <a:r>
              <a:rPr lang="en-US" dirty="0" err="1"/>
              <a:t>chinese</a:t>
            </a:r>
            <a:r>
              <a:rPr lang="en-US" dirty="0"/>
              <a:t> restaurant in NY </a:t>
            </a:r>
            <a:r>
              <a:rPr lang="pt-BR" dirty="0"/>
              <a:t>And also by Like, </a:t>
            </a:r>
            <a:r>
              <a:rPr lang="en-US" dirty="0"/>
              <a:t>Then, the 10 top ratings by </a:t>
            </a:r>
            <a:r>
              <a:rPr lang="en-US" dirty="0" err="1"/>
              <a:t>Neighbhorhoods</a:t>
            </a:r>
            <a:r>
              <a:rPr lang="en-US" dirty="0"/>
              <a:t>, And the average of the Boroughs</a:t>
            </a:r>
          </a:p>
          <a:p>
            <a:pPr marL="502920" lvl="0" indent="-457200" algn="just">
              <a:buFont typeface="+mj-lt"/>
              <a:buAutoNum type="arabicPeriod"/>
            </a:pPr>
            <a:r>
              <a:rPr lang="en-US" dirty="0"/>
              <a:t>I use Folium to make a </a:t>
            </a:r>
            <a:r>
              <a:rPr lang="en-US" dirty="0" err="1"/>
              <a:t>chropleth</a:t>
            </a:r>
            <a:r>
              <a:rPr lang="en-US" dirty="0"/>
              <a:t> map by the </a:t>
            </a:r>
            <a:r>
              <a:rPr lang="en-US" dirty="0" err="1"/>
              <a:t>Avarage</a:t>
            </a:r>
            <a:r>
              <a:rPr lang="en-US" dirty="0"/>
              <a:t> Ratings of the Neighborhoods</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pic>
        <p:nvPicPr>
          <p:cNvPr id="2052" name="Picture 4" descr="Settings Window">
            <a:extLst>
              <a:ext uri="{FF2B5EF4-FFF2-40B4-BE49-F238E27FC236}">
                <a16:creationId xmlns:a16="http://schemas.microsoft.com/office/drawing/2014/main" id="{F05F9F58-EE84-453B-ABD6-80C67BBF5A3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51956" y="1268413"/>
            <a:ext cx="9084912"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US" dirty="0"/>
              <a:t>Finishing, </a:t>
            </a:r>
            <a:r>
              <a:rPr lang="en-US" dirty="0" err="1"/>
              <a:t>i</a:t>
            </a:r>
            <a:r>
              <a:rPr lang="en-US" dirty="0"/>
              <a:t> use the </a:t>
            </a:r>
            <a:r>
              <a:rPr lang="en-US" dirty="0" err="1"/>
              <a:t>Algoritm</a:t>
            </a:r>
            <a:r>
              <a:rPr lang="en-US" dirty="0"/>
              <a:t> of </a:t>
            </a:r>
            <a:r>
              <a:rPr lang="en-US" dirty="0" err="1"/>
              <a:t>KMeans</a:t>
            </a:r>
            <a:r>
              <a:rPr lang="en-US" dirty="0"/>
              <a:t> </a:t>
            </a:r>
            <a:r>
              <a:rPr lang="en-US" dirty="0" err="1"/>
              <a:t>Clusterization</a:t>
            </a:r>
            <a:r>
              <a:rPr lang="en-US" dirty="0"/>
              <a:t> to classify the Neighborhoods in 3 </a:t>
            </a:r>
            <a:r>
              <a:rPr lang="en-US" dirty="0" err="1"/>
              <a:t>differents</a:t>
            </a:r>
            <a:r>
              <a:rPr lang="en-US" dirty="0"/>
              <a:t> cluster by Rating and Likes means.</a:t>
            </a:r>
          </a:p>
          <a:p>
            <a:pPr marL="502920" lvl="0" indent="-457200" algn="just">
              <a:buFont typeface="+mj-lt"/>
              <a:buAutoNum type="arabicPeriod"/>
            </a:pPr>
            <a:r>
              <a:rPr lang="en-US" dirty="0"/>
              <a:t>Them, </a:t>
            </a:r>
            <a:r>
              <a:rPr lang="en-US" dirty="0" err="1"/>
              <a:t>i</a:t>
            </a:r>
            <a:r>
              <a:rPr lang="en-US" dirty="0"/>
              <a:t> plot this restaurants </a:t>
            </a:r>
            <a:r>
              <a:rPr lang="en-US" dirty="0" err="1"/>
              <a:t>ploted</a:t>
            </a:r>
            <a:r>
              <a:rPr lang="en-US" dirty="0"/>
              <a:t> in the follow map by their </a:t>
            </a:r>
            <a:r>
              <a:rPr lang="en-US" dirty="0" err="1"/>
              <a:t>clusterization</a:t>
            </a:r>
            <a:endParaRPr lang="en-US" dirty="0"/>
          </a:p>
          <a:p>
            <a:pPr marL="502920" lvl="0" indent="-457200" algn="just">
              <a:buFont typeface="+mj-lt"/>
              <a:buAutoNum type="arabicPeriod"/>
            </a:pPr>
            <a:endParaRPr lang="en-IN" dirty="0"/>
          </a:p>
        </p:txBody>
      </p:sp>
      <p:pic>
        <p:nvPicPr>
          <p:cNvPr id="3078" name="Picture 6" descr="Settings Window">
            <a:extLst>
              <a:ext uri="{FF2B5EF4-FFF2-40B4-BE49-F238E27FC236}">
                <a16:creationId xmlns:a16="http://schemas.microsoft.com/office/drawing/2014/main" id="{DC398417-9E7D-4209-9582-51F740F6B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972" y="2564904"/>
            <a:ext cx="7125040" cy="422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01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RESULTS:</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r>
              <a:rPr lang="en-US" dirty="0"/>
              <a:t>After all this, we can say that the best Chinese Restaurant is </a:t>
            </a:r>
            <a:r>
              <a:rPr lang="en-US" dirty="0" err="1"/>
              <a:t>Buddakan</a:t>
            </a:r>
            <a:r>
              <a:rPr lang="en-US" dirty="0"/>
              <a:t>, in Chelsea Neighborhood, with 9.2 Rating and 1487 Likes.</a:t>
            </a:r>
          </a:p>
          <a:p>
            <a:r>
              <a:rPr lang="en-US" dirty="0"/>
              <a:t>Also, the Neighborhood that has the bests rating Chinese Restaurants are Chelsea, </a:t>
            </a:r>
            <a:r>
              <a:rPr lang="en-US" dirty="0" err="1"/>
              <a:t>Greepoint</a:t>
            </a:r>
            <a:r>
              <a:rPr lang="en-US" dirty="0"/>
              <a:t>, North Side, Murray Hill and Civic Center (Top 5).</a:t>
            </a:r>
          </a:p>
          <a:p>
            <a:r>
              <a:rPr lang="en-US" dirty="0" err="1"/>
              <a:t>Analysing</a:t>
            </a:r>
            <a:r>
              <a:rPr lang="en-US" dirty="0"/>
              <a:t> the groups of Clusters, we can see that the </a:t>
            </a:r>
            <a:r>
              <a:rPr lang="en-US" dirty="0" err="1"/>
              <a:t>KMeans</a:t>
            </a:r>
            <a:r>
              <a:rPr lang="en-US" dirty="0"/>
              <a:t> </a:t>
            </a:r>
            <a:r>
              <a:rPr lang="en-US" dirty="0" err="1"/>
              <a:t>distingued</a:t>
            </a:r>
            <a:r>
              <a:rPr lang="en-US" dirty="0"/>
              <a:t> the clusters by this:</a:t>
            </a:r>
          </a:p>
          <a:p>
            <a:pPr lvl="1"/>
            <a:r>
              <a:rPr lang="en-US" dirty="0"/>
              <a:t>Cluster 0 : Is the normal Chinese Restaurants, contains restaurants with Rating less than 8 usually, with a Mean Rating in 7.1.</a:t>
            </a:r>
          </a:p>
          <a:p>
            <a:pPr lvl="1"/>
            <a:r>
              <a:rPr lang="en-US" dirty="0"/>
              <a:t>Cluster 1 : The bests and most </a:t>
            </a:r>
            <a:r>
              <a:rPr lang="en-US" dirty="0" err="1"/>
              <a:t>populer</a:t>
            </a:r>
            <a:r>
              <a:rPr lang="en-US" dirty="0"/>
              <a:t> Chinese Restaurants, with a high Rating (9.0) and a high number of Likes.</a:t>
            </a:r>
          </a:p>
          <a:p>
            <a:pPr lvl="1"/>
            <a:r>
              <a:rPr lang="en-US" dirty="0"/>
              <a:t>Cluster 2 : Also contains good Chinese Restaurants, with a Rating in 8.7, but </a:t>
            </a:r>
            <a:r>
              <a:rPr lang="en-US" dirty="0" err="1"/>
              <a:t>dont</a:t>
            </a:r>
            <a:r>
              <a:rPr lang="en-US" dirty="0"/>
              <a:t> usually get so much Likes, with we can conclude that is not so popular maybe.</a:t>
            </a:r>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1773932" y="2564904"/>
            <a:ext cx="8064896" cy="1728192"/>
          </a:xfrm>
        </p:spPr>
        <p:txBody>
          <a:bodyPr anchor="ctr">
            <a:normAutofit fontScale="92500"/>
          </a:bodyPr>
          <a:lstStyle/>
          <a:p>
            <a:pPr marL="45720" indent="0" algn="ctr">
              <a:buNone/>
            </a:pPr>
            <a:r>
              <a:rPr lang="en-US" dirty="0"/>
              <a:t>We can conclude that New York have a great number of Chinese Restaurants ( 406 ), but the best place with the best ratings and popular Chinese Restaurants to live, is in: </a:t>
            </a:r>
          </a:p>
          <a:p>
            <a:pPr marL="45720" indent="0" algn="ctr">
              <a:buNone/>
            </a:pPr>
            <a:r>
              <a:rPr lang="en-US" dirty="0"/>
              <a:t> Manhattan Borough.</a:t>
            </a:r>
          </a:p>
        </p:txBody>
      </p:sp>
    </p:spTree>
    <p:extLst>
      <p:ext uri="{BB962C8B-B14F-4D97-AF65-F5344CB8AC3E}">
        <p14:creationId xmlns:p14="http://schemas.microsoft.com/office/powerpoint/2010/main" val="142721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78</TotalTime>
  <Words>763</Words>
  <Application>Microsoft Office PowerPoint</Application>
  <PresentationFormat>Custom</PresentationFormat>
  <Paragraphs>58</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World country report presentation</vt:lpstr>
      <vt:lpstr>The Battle of Neighborhoods</vt:lpstr>
      <vt:lpstr>Introduction: </vt:lpstr>
      <vt:lpstr>Problem:</vt:lpstr>
      <vt:lpstr>Data Section:</vt:lpstr>
      <vt:lpstr>Methodology:</vt:lpstr>
      <vt:lpstr>Methodology:</vt:lpstr>
      <vt:lpstr>Methodology: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Murillo Henrique</cp:lastModifiedBy>
  <cp:revision>6</cp:revision>
  <dcterms:created xsi:type="dcterms:W3CDTF">2020-01-05T08:05:09Z</dcterms:created>
  <dcterms:modified xsi:type="dcterms:W3CDTF">2020-04-22T01:47:29Z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