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 Bold" charset="1" panose="00000800000000000000"/>
      <p:regular r:id="rId19"/>
    </p:embeddedFont>
    <p:embeddedFont>
      <p:font typeface="HK Grotesk Light" charset="1" panose="00000400000000000000"/>
      <p:regular r:id="rId20"/>
    </p:embeddedFont>
    <p:embeddedFont>
      <p:font typeface="HK Grotesk" charset="1" panose="000005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0316071" cy="3753025"/>
            <a:chOff x="0" y="0"/>
            <a:chExt cx="13754762" cy="50040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3754762" cy="251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40"/>
                </a:lnSpc>
              </a:pPr>
              <a:r>
                <a:rPr lang="en-US" sz="12919" spc="-387">
                  <a:solidFill>
                    <a:srgbClr val="FFFFFF"/>
                  </a:solidFill>
                  <a:latin typeface="HK Grotesk Bold"/>
                </a:rPr>
                <a:t>SustainTravel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208698"/>
              <a:ext cx="7714532" cy="1795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CONECTANDO VIAJANTES CONSCIENTES A DESTINOS SUSTENTÁVEIS.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9336068" cy="1865423"/>
            <a:chOff x="0" y="0"/>
            <a:chExt cx="12448091" cy="2487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2448091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Necessidades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8254"/>
              <a:ext cx="10622111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JADE CAMPOS - 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14378" y="4394945"/>
            <a:ext cx="8750390" cy="4863355"/>
            <a:chOff x="0" y="0"/>
            <a:chExt cx="11667187" cy="648447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83002"/>
              <a:ext cx="11667187" cy="5401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Acomodações com preços acessíveis;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Experiências de viagens conscientes;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Conexão com pessoas com os mesmos interesses;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Variedade de opções sustentáveis;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Transparência nas práticas sustentáveis.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1081086" cy="367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40"/>
              </a:lnSpc>
            </a:pPr>
            <a:r>
              <a:rPr lang="en-US" sz="12919" spc="-387">
                <a:solidFill>
                  <a:srgbClr val="FFFFFF"/>
                </a:solidFill>
                <a:latin typeface="HK Grotesk Bold"/>
              </a:rPr>
              <a:t>Business Model Canvas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330652" y="7061766"/>
            <a:ext cx="1928648" cy="2074362"/>
            <a:chOff x="0" y="0"/>
            <a:chExt cx="2571531" cy="2765816"/>
          </a:xfrm>
        </p:grpSpPr>
        <p:sp>
          <p:nvSpPr>
            <p:cNvPr name="AutoShape 5" id="5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2571531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11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512488" y="8464852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6"/>
                </a:lnTo>
                <a:lnTo>
                  <a:pt x="0" y="671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0652" y="7875611"/>
            <a:ext cx="1928648" cy="2074362"/>
            <a:chOff x="0" y="0"/>
            <a:chExt cx="2571531" cy="2765816"/>
          </a:xfrm>
        </p:grpSpPr>
        <p:sp>
          <p:nvSpPr>
            <p:cNvPr name="AutoShape 4" id="4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2571531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11681" y="268395"/>
            <a:ext cx="14864637" cy="8989905"/>
          </a:xfrm>
          <a:custGeom>
            <a:avLst/>
            <a:gdLst/>
            <a:ahLst/>
            <a:cxnLst/>
            <a:rect r="r" b="b" t="t" l="l"/>
            <a:pathLst>
              <a:path h="8989905" w="14864637">
                <a:moveTo>
                  <a:pt x="0" y="0"/>
                </a:moveTo>
                <a:lnTo>
                  <a:pt x="14864638" y="0"/>
                </a:lnTo>
                <a:lnTo>
                  <a:pt x="14864638" y="8989905"/>
                </a:lnTo>
                <a:lnTo>
                  <a:pt x="0" y="8989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8356" y="1114425"/>
            <a:ext cx="2795582" cy="4657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AWS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Cátedra UNESCO para Sustentabilidade do Oceano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FIAP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Oceans 2024 Brasil (O20)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Pacto Global da ONU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Rede Brasil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Select Soluções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Softtek</a:t>
            </a:r>
          </a:p>
          <a:p>
            <a:pPr algn="l"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UNESCO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30658" y="4725248"/>
            <a:ext cx="279558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App mobile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Website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73308" y="4168998"/>
            <a:ext cx="279558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Tecnologia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50959" y="1175485"/>
            <a:ext cx="279558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Promover o turismo sustentável.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3308" y="990600"/>
            <a:ext cx="2795582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Divulgação e venda de pacotes de viagens sustentáveis e confiáveis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Conscientização e incentivo para práticas ecológicas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30367" y="7471031"/>
            <a:ext cx="6246287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Comissão percentual aplicada a cada pacote de viagem fechado pelos clientes através da plataforma.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2713" y="7837511"/>
            <a:ext cx="624628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Serviços de hospedagem em nuvem.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30658" y="1484730"/>
            <a:ext cx="279558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App mobile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Website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SAC personalizado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26240" y="2377043"/>
            <a:ext cx="2795582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Jovens de 18 a 35 anos com forte interesse tanto em sustentabilidade quanto em viagens.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512488" y="9278698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11081086" cy="186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40"/>
              </a:lnSpc>
            </a:pPr>
            <a:r>
              <a:rPr lang="en-US" sz="12919" spc="-387">
                <a:solidFill>
                  <a:srgbClr val="FFFFFF"/>
                </a:solidFill>
                <a:latin typeface="HK Grotesk Bold"/>
              </a:rPr>
              <a:t>Obrigado!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330652" y="7061766"/>
            <a:ext cx="1928648" cy="2074362"/>
            <a:chOff x="0" y="0"/>
            <a:chExt cx="2571531" cy="2765816"/>
          </a:xfrm>
        </p:grpSpPr>
        <p:sp>
          <p:nvSpPr>
            <p:cNvPr name="AutoShape 5" id="5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2571531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13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512488" y="8464852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6"/>
                </a:lnTo>
                <a:lnTo>
                  <a:pt x="0" y="671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7308">
            <a:off x="-6906184" y="-1872346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03487" y="5654117"/>
            <a:ext cx="5360583" cy="1124078"/>
            <a:chOff x="0" y="0"/>
            <a:chExt cx="7147444" cy="149877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5569"/>
              <a:ext cx="7147444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YASMIN GONÇALVES COELHO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76902"/>
              <a:ext cx="7147444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RM 559147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627308">
            <a:off x="5445209" y="74878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8" id="8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87292" y="3014456"/>
            <a:ext cx="1868911" cy="186891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087292" y="5281701"/>
            <a:ext cx="1868911" cy="186891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84960" y="4226689"/>
            <a:ext cx="6210300" cy="975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3"/>
              </a:lnSpc>
            </a:pPr>
            <a:r>
              <a:rPr lang="en-US" sz="6787" spc="-203">
                <a:solidFill>
                  <a:srgbClr val="FFFFFF"/>
                </a:solidFill>
                <a:latin typeface="HK Grotesk Bold"/>
              </a:rPr>
              <a:t>Integrantes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003487" y="3501231"/>
            <a:ext cx="6548797" cy="1124078"/>
            <a:chOff x="0" y="0"/>
            <a:chExt cx="8731730" cy="149877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5569"/>
              <a:ext cx="8731730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DAVID MURILLO DE OLIVEIRA SOARES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76902"/>
              <a:ext cx="8731730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RM 559078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895740" y="858702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7" y="0"/>
                </a:lnTo>
                <a:lnTo>
                  <a:pt x="2782487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73472"/>
            <a:ext cx="11103251" cy="5093959"/>
            <a:chOff x="0" y="0"/>
            <a:chExt cx="14804334" cy="67919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4804334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Identificação do problema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96616"/>
              <a:ext cx="14804334" cy="4387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Existem desafios significativos para garantir que as atividades humanas nos oceanos sejam ecologicamente responsáveis, socialmente inclusivas e economicamente viáveis a longo prazo. É necessária a implementação de inovações tecnológicas que informem e alertem os moradores e as empresas que dependem dos oceanos como fonte de existência e subsistência sobre a saúde desse bem global. O objetivo é assegurar a sustentabilidade e promover uma gestão sustentável dos oceanos.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42343" y="7183858"/>
            <a:ext cx="616957" cy="2074362"/>
            <a:chOff x="0" y="0"/>
            <a:chExt cx="822610" cy="2765816"/>
          </a:xfrm>
        </p:grpSpPr>
        <p:sp>
          <p:nvSpPr>
            <p:cNvPr name="AutoShape 7" id="7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03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8799451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73472"/>
            <a:ext cx="10224298" cy="6510825"/>
            <a:chOff x="0" y="0"/>
            <a:chExt cx="13632397" cy="86811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3632397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Solução proposta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96616"/>
              <a:ext cx="13632397" cy="62763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Para enfrentar a problemática, nossa dupla propõe a implementação de uma plataforma multilateral que promova o turismo sustentável. Esta plataforma conectará turistas preocupados com a saúde do meio ambiente e que desejam adotar atitudes responsáveis durante suas viagens. Além disso, a plataforma permitirá que esses turistas encontrem acomodações sustentáveis, que oferecem conforto e praticam ações benéficas ao planeta, muitas vezes a preços mais acessíveis. Dessa forma, iremos incentivar viagens conscientes e responsáveis, promovendo a sustentabilidade ambiental.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42343" y="7183858"/>
            <a:ext cx="616957" cy="2074362"/>
            <a:chOff x="0" y="0"/>
            <a:chExt cx="822610" cy="2765816"/>
          </a:xfrm>
        </p:grpSpPr>
        <p:sp>
          <p:nvSpPr>
            <p:cNvPr name="AutoShape 7" id="7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8922662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6"/>
                </a:lnTo>
                <a:lnTo>
                  <a:pt x="0" y="671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8115300" cy="1865423"/>
            <a:chOff x="0" y="0"/>
            <a:chExt cx="10820400" cy="2487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0820400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Jade Campos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8254"/>
              <a:ext cx="9233182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22610" y="3875616"/>
            <a:ext cx="8034206" cy="4210747"/>
            <a:chOff x="0" y="0"/>
            <a:chExt cx="10712275" cy="561432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563"/>
              <a:ext cx="10712275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IDADE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09014"/>
              <a:ext cx="10712275" cy="584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Tem 35 anos de idade.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635583"/>
              <a:ext cx="10712275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LOCALIZAÇÃO GEOGRÁFICA &amp; ESTADO CIVIL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825917"/>
              <a:ext cx="10712275" cy="1788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Reside em uma casa de classe média no interior de São Paulo, com seu marido Flávio.</a:t>
              </a:r>
            </a:p>
            <a:p>
              <a:pPr algn="l">
                <a:lnSpc>
                  <a:spcPts val="358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022610" y="8221079"/>
            <a:ext cx="8034206" cy="3307482"/>
            <a:chOff x="0" y="0"/>
            <a:chExt cx="10712275" cy="440997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563"/>
              <a:ext cx="10712275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PROFISSÃO E RENDA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109014"/>
              <a:ext cx="10712275" cy="584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Bióloga marinha, com renda mensal de R$ 5.000,00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825917"/>
              <a:ext cx="10712275" cy="584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476812" y="858702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9336068" cy="2984476"/>
            <a:chOff x="0" y="0"/>
            <a:chExt cx="12448091" cy="39793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2448091" cy="3039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Interesses e comportamento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60326"/>
              <a:ext cx="10622111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JADE CAMPOS - 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263" y="5298210"/>
            <a:ext cx="8034206" cy="3960090"/>
            <a:chOff x="0" y="0"/>
            <a:chExt cx="10712275" cy="52801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0712275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SOBRE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83002"/>
              <a:ext cx="10712275" cy="4197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Jade Campos é uma bióloga marinha apaixonada por viagens e pelo meio ambiente. Com formação em Biologia Marinha, ela dedicou sua carreira a proteger os ecossistemas marinhos e a promover práticas de turismo que respeitem a natureza. Jade é vegana e defende um estilo de vida que minimiza o impacto ambiental.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476812" y="858702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07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10084"/>
            <a:ext cx="9336068" cy="1865423"/>
            <a:chOff x="0" y="0"/>
            <a:chExt cx="12448091" cy="2487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2448091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Valores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8254"/>
              <a:ext cx="10622111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JADE CAMPOS - 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1917" y="3094649"/>
            <a:ext cx="8750390" cy="2153560"/>
            <a:chOff x="0" y="0"/>
            <a:chExt cx="11667187" cy="287141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SUSTENTABILIDADE AMBIENTAL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83002"/>
              <a:ext cx="11667187" cy="1788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Jade é uma defensora da preservação ambiental, adora viajar e acredita que o turismo pode ser uma força positiva quando feito de maneira consciente.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14378" y="5648269"/>
            <a:ext cx="8750390" cy="1701928"/>
            <a:chOff x="0" y="0"/>
            <a:chExt cx="11667187" cy="226923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VIDA SAUDÁVEL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83002"/>
              <a:ext cx="11667187" cy="1186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Como vegana, ela promove uma alimentação e um estilo de vida que respeitam os animais e o meio ambiente.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14378" y="7750255"/>
            <a:ext cx="8750390" cy="1701928"/>
            <a:chOff x="0" y="0"/>
            <a:chExt cx="11667187" cy="226923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EDUCAÇÃO E CONSCIENTIZAÇÃO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83002"/>
              <a:ext cx="11667187" cy="1186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Jade ama educar outras pessoas sobre a importância da sustentabilidade e participa de palestras e workshops.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476812" y="858694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9336068" cy="1865423"/>
            <a:chOff x="0" y="0"/>
            <a:chExt cx="12448091" cy="2487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2448091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Desafios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8254"/>
              <a:ext cx="10622111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JADE CAMPOS - 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8317" y="4394945"/>
            <a:ext cx="8750390" cy="4863355"/>
            <a:chOff x="0" y="0"/>
            <a:chExt cx="11667187" cy="648447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DESAFIOS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83002"/>
              <a:ext cx="11667187" cy="5401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Encontrar acomodações sustentáveis: ela preza por viagens com acomodações ecológicas, sustentáveis e com zero desperdício, porém tem muita dificuldade ao buscar destinos sustentáveis.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Encontrar opções confiáveis: Jade enfrenta dificuldades para encontrar acomodações e serviços turísticos que realmente pratiquem ações sustentáveis e que sejam transparentes quanto às suas práticas.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476812" y="858702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000609"/>
            <a:ext cx="7202484" cy="7220470"/>
            <a:chOff x="0" y="0"/>
            <a:chExt cx="5594350" cy="560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3576320" y="342900"/>
                  </a:moveTo>
                  <a:cubicBezTo>
                    <a:pt x="4768850" y="509270"/>
                    <a:pt x="6264910" y="971550"/>
                    <a:pt x="5435600" y="3060700"/>
                  </a:cubicBezTo>
                  <a:cubicBezTo>
                    <a:pt x="4606290" y="5149850"/>
                    <a:pt x="2889250" y="5520690"/>
                    <a:pt x="2059940" y="5749290"/>
                  </a:cubicBezTo>
                  <a:cubicBezTo>
                    <a:pt x="1230630" y="5977890"/>
                    <a:pt x="256540" y="5434330"/>
                    <a:pt x="600710" y="4203700"/>
                  </a:cubicBezTo>
                  <a:cubicBezTo>
                    <a:pt x="901700" y="3126740"/>
                    <a:pt x="0" y="1772920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4"/>
              <a:stretch>
                <a:fillRect l="-17647" t="0" r="-330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362"/>
            <a:chOff x="0" y="0"/>
            <a:chExt cx="822610" cy="2765816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9336068" cy="1865423"/>
            <a:chOff x="0" y="0"/>
            <a:chExt cx="12448091" cy="248723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2448091" cy="1547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Objetivos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8254"/>
              <a:ext cx="10622111" cy="618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"/>
                </a:rPr>
                <a:t>JADE CAMPOS - PERSONA FICTÍCIA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1917" y="4846578"/>
            <a:ext cx="8750390" cy="4411722"/>
            <a:chOff x="0" y="0"/>
            <a:chExt cx="11667187" cy="588229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1667187" cy="608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OBJETIVOS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83002"/>
              <a:ext cx="11667187" cy="4799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Reduzir o Impacto Ambiental: Jade quer que suas viagens sejam o mais sustentável possível, minimizando sua pegada de carbono.</a:t>
              </a:r>
            </a:p>
            <a:p>
              <a:pPr algn="l">
                <a:lnSpc>
                  <a:spcPts val="3584"/>
                </a:lnSpc>
              </a:pPr>
            </a:p>
            <a:p>
              <a:pPr algn="l" marL="595333" indent="-297667" lvl="1">
                <a:lnSpc>
                  <a:spcPts val="3584"/>
                </a:lnSpc>
                <a:buFont typeface="Arial"/>
                <a:buChar char="•"/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Conhecer viajantes conscientes: Jade deseja se conectar com outras pessoas que compartilham suas preocupações ambientais e trocar dicas e experiências sobre viagens sustentáveis.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476812" y="8587025"/>
            <a:ext cx="2782488" cy="671275"/>
          </a:xfrm>
          <a:custGeom>
            <a:avLst/>
            <a:gdLst/>
            <a:ahLst/>
            <a:cxnLst/>
            <a:rect r="r" b="b" t="t" l="l"/>
            <a:pathLst>
              <a:path h="671275" w="2782488">
                <a:moveTo>
                  <a:pt x="0" y="0"/>
                </a:moveTo>
                <a:lnTo>
                  <a:pt x="2782488" y="0"/>
                </a:lnTo>
                <a:lnTo>
                  <a:pt x="2782488" y="671275"/>
                </a:lnTo>
                <a:lnTo>
                  <a:pt x="0" y="67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DAGHZldIgnI</dc:identifier>
  <dcterms:modified xsi:type="dcterms:W3CDTF">2011-08-01T06:04:30Z</dcterms:modified>
  <cp:revision>1</cp:revision>
  <dc:title>GLobal solution</dc:title>
</cp:coreProperties>
</file>