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>
      <p:cViewPr>
        <p:scale>
          <a:sx n="75" d="100"/>
          <a:sy n="75" d="100"/>
        </p:scale>
        <p:origin x="2616" y="8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26/05/2025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26/05/2025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26/05/2025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26/05/2025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ura.com.br/conteudo/laravel-criando-aplicacao-mvc?srsltid=AfmBOooI8YShJzr9vcYVr7RtM_9VtnAjtUMT7WtSRCajRUORnZzgvK_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Frameworks para desenvolvimento WEB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err="1" smtClean="0"/>
              <a:t>Python</a:t>
            </a:r>
            <a:r>
              <a:rPr lang="pt-BR" b="1" dirty="0" smtClean="0"/>
              <a:t> – </a:t>
            </a:r>
            <a:r>
              <a:rPr lang="pt-BR" b="1" dirty="0" err="1" smtClean="0"/>
              <a:t>Django</a:t>
            </a:r>
            <a:r>
              <a:rPr lang="pt-BR" b="1" dirty="0" smtClean="0"/>
              <a:t> (MTV)</a:t>
            </a:r>
            <a:br>
              <a:rPr lang="pt-BR" b="1" dirty="0" smtClean="0"/>
            </a:br>
            <a:r>
              <a:rPr lang="pt-BR" sz="2200" dirty="0" smtClean="0"/>
              <a:t>Padrão: </a:t>
            </a:r>
            <a:r>
              <a:rPr lang="pt-BR" sz="2200" b="1" dirty="0" smtClean="0"/>
              <a:t>MTV (</a:t>
            </a:r>
            <a:r>
              <a:rPr lang="pt-BR" sz="2200" b="1" dirty="0" err="1" smtClean="0"/>
              <a:t>Model-Template-View</a:t>
            </a:r>
            <a:r>
              <a:rPr lang="pt-BR" sz="2200" b="1" dirty="0" smtClean="0"/>
              <a:t>)</a:t>
            </a:r>
            <a:r>
              <a:rPr lang="pt-BR" sz="2200" dirty="0" smtClean="0"/>
              <a:t> – variação do MVC.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 err="1" smtClean="0"/>
              <a:t>View</a:t>
            </a:r>
            <a:r>
              <a:rPr lang="pt-BR" sz="2400" dirty="0" smtClean="0"/>
              <a:t> - é muito confundido com o </a:t>
            </a:r>
            <a:r>
              <a:rPr lang="pt-BR" sz="2400" dirty="0" err="1" smtClean="0"/>
              <a:t>Controller</a:t>
            </a:r>
            <a:r>
              <a:rPr lang="pt-BR" sz="2400" dirty="0" smtClean="0"/>
              <a:t> da arquitetura MVC, porém não tem relação. O papel desta camada é formatar os dados que são vindos do banco através da </a:t>
            </a:r>
            <a:r>
              <a:rPr lang="pt-BR" sz="2400" dirty="0" err="1" smtClean="0"/>
              <a:t>Model</a:t>
            </a:r>
            <a:r>
              <a:rPr lang="pt-BR" sz="2400" dirty="0" smtClean="0"/>
              <a:t> para visualização.</a:t>
            </a:r>
          </a:p>
          <a:p>
            <a:r>
              <a:rPr lang="pt-BR" sz="2400" u="sng" dirty="0" err="1" smtClean="0"/>
              <a:t>Template</a:t>
            </a:r>
            <a:r>
              <a:rPr lang="pt-BR" sz="2400" dirty="0" smtClean="0"/>
              <a:t> -  cuida da parte desta visualização para o usuário final. Ele é como o </a:t>
            </a:r>
            <a:r>
              <a:rPr lang="pt-BR" sz="2400" dirty="0" err="1" smtClean="0"/>
              <a:t>front-end</a:t>
            </a:r>
            <a:r>
              <a:rPr lang="pt-BR" sz="2400" dirty="0" smtClean="0"/>
              <a:t> da aplicação. Nesta arquitetura, esta camada fica armazenado os arquivos </a:t>
            </a:r>
            <a:r>
              <a:rPr lang="pt-BR" sz="2400" dirty="0" err="1" smtClean="0"/>
              <a:t>html</a:t>
            </a:r>
            <a:r>
              <a:rPr lang="pt-BR" sz="2400" dirty="0" smtClean="0"/>
              <a:t>, </a:t>
            </a:r>
            <a:r>
              <a:rPr lang="pt-BR" sz="2400" dirty="0" err="1" smtClean="0"/>
              <a:t>css</a:t>
            </a:r>
            <a:r>
              <a:rPr lang="pt-BR" sz="2400" dirty="0" smtClean="0"/>
              <a:t>, </a:t>
            </a:r>
            <a:r>
              <a:rPr lang="pt-BR" sz="2400" dirty="0" err="1" smtClean="0"/>
              <a:t>javascript</a:t>
            </a:r>
            <a:r>
              <a:rPr lang="pt-BR" sz="2400" dirty="0" smtClean="0"/>
              <a:t> </a:t>
            </a:r>
            <a:r>
              <a:rPr lang="pt-BR" sz="2400" dirty="0" err="1" smtClean="0"/>
              <a:t>extendidos</a:t>
            </a:r>
            <a:r>
              <a:rPr lang="pt-BR" sz="2400" dirty="0" smtClean="0"/>
              <a:t> e por conta disso auxilia numa velocidade maior de desenvolvimento e conforme o retorno da aplicação, ele </a:t>
            </a:r>
            <a:r>
              <a:rPr lang="pt-BR" sz="2400" dirty="0" err="1" smtClean="0"/>
              <a:t>renderiza</a:t>
            </a:r>
            <a:r>
              <a:rPr lang="pt-BR" sz="2400" dirty="0" smtClean="0"/>
              <a:t> seus arquivos HTML de sua aplicação no navegador. Como referência, esta camada seria como a camada </a:t>
            </a:r>
            <a:r>
              <a:rPr lang="pt-BR" sz="2400" dirty="0" err="1" smtClean="0"/>
              <a:t>View</a:t>
            </a:r>
            <a:r>
              <a:rPr lang="pt-BR" sz="2400" dirty="0" smtClean="0"/>
              <a:t> em uma estrutura MVC</a:t>
            </a:r>
            <a:endParaRPr lang="pt-BR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>
                <a:hlinkClick r:id="rId2"/>
              </a:rPr>
              <a:t>https://</a:t>
            </a:r>
            <a:r>
              <a:rPr lang="pt-BR" sz="1800" dirty="0" smtClean="0">
                <a:hlinkClick r:id="rId2"/>
              </a:rPr>
              <a:t>www.alura.com.br/conteudo/laravel-criando-aplicacao-mvc?srsltid=AfmBOooI8YShJzr9vcYVr7RtM_9VtnAjtUMT7WtSRCajRUORnZzgvK_a</a:t>
            </a:r>
            <a:endParaRPr lang="pt-BR" sz="1800" dirty="0" smtClean="0"/>
          </a:p>
          <a:p>
            <a:r>
              <a:rPr lang="pt-BR" sz="1800" dirty="0"/>
              <a:t>https://fkrihnif.medium.com/understanding-the-mvc-architecture-in-laravel-a-comprehensive-guide-8f620cc139b6</a:t>
            </a:r>
          </a:p>
        </p:txBody>
      </p:sp>
    </p:spTree>
    <p:extLst>
      <p:ext uri="{BB962C8B-B14F-4D97-AF65-F5344CB8AC3E}">
        <p14:creationId xmlns:p14="http://schemas.microsoft.com/office/powerpoint/2010/main" val="111129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PHP – </a:t>
            </a:r>
            <a:r>
              <a:rPr lang="pt-BR" dirty="0" err="1" smtClean="0"/>
              <a:t>Laravel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Compararemos o Padrão de design do </a:t>
            </a:r>
            <a:r>
              <a:rPr lang="pt-BR" dirty="0" err="1" smtClean="0"/>
              <a:t>framewor</a:t>
            </a:r>
            <a:r>
              <a:rPr lang="pt-BR" dirty="0" smtClean="0"/>
              <a:t> PHP mais utilizado, o </a:t>
            </a:r>
            <a:r>
              <a:rPr lang="pt-BR" dirty="0" err="1" smtClean="0"/>
              <a:t>Laravel</a:t>
            </a:r>
            <a:r>
              <a:rPr lang="pt-BR" dirty="0" smtClean="0"/>
              <a:t>, com outros frameworks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Entendendo a estrutura base do </a:t>
            </a:r>
            <a:r>
              <a:rPr lang="pt-BR" dirty="0" err="1" smtClean="0"/>
              <a:t>Laravel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err="1" smtClean="0"/>
              <a:t>Laravel</a:t>
            </a:r>
            <a:r>
              <a:rPr lang="pt-BR" sz="2400" dirty="0" smtClean="0"/>
              <a:t> é um poderoso framework PHP conhecido por sua sintaxe elegante e recursos amigáveis para desenvolvedores. Ao iniciar um novo projeto </a:t>
            </a:r>
            <a:r>
              <a:rPr lang="pt-BR" sz="2400" dirty="0" err="1" smtClean="0"/>
              <a:t>Laravel</a:t>
            </a:r>
            <a:r>
              <a:rPr lang="pt-BR" sz="2400" dirty="0" smtClean="0"/>
              <a:t>, a compreensão de sua estrutura básica é essencial para um desenvolvimento eficaz.</a:t>
            </a:r>
          </a:p>
          <a:p>
            <a:r>
              <a:rPr lang="pt-BR" sz="2400" dirty="0" smtClean="0"/>
              <a:t>O </a:t>
            </a:r>
            <a:r>
              <a:rPr lang="pt-BR" sz="2400" dirty="0" err="1" smtClean="0"/>
              <a:t>Laravel</a:t>
            </a:r>
            <a:r>
              <a:rPr lang="pt-BR" sz="2400" dirty="0" smtClean="0"/>
              <a:t> segue o padrão de arquitetura </a:t>
            </a:r>
            <a:r>
              <a:rPr lang="pt-BR" sz="2400" dirty="0" err="1" smtClean="0"/>
              <a:t>Model-View-Controller</a:t>
            </a:r>
            <a:r>
              <a:rPr lang="pt-BR" sz="2400" dirty="0" smtClean="0"/>
              <a:t> (MVC), iremos entender como o MVC é aplicado na estrutura do </a:t>
            </a:r>
            <a:r>
              <a:rPr lang="pt-BR" sz="2400" dirty="0" err="1" smtClean="0"/>
              <a:t>Laravel</a:t>
            </a:r>
            <a:r>
              <a:rPr lang="pt-BR" sz="2400" dirty="0" smtClean="0"/>
              <a:t> </a:t>
            </a:r>
            <a:endParaRPr lang="pt-BR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Modelo: Gerenciando dados e lógica de negócios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No </a:t>
            </a:r>
            <a:r>
              <a:rPr lang="pt-BR" sz="2400" dirty="0" err="1" smtClean="0"/>
              <a:t>Laravel</a:t>
            </a:r>
            <a:r>
              <a:rPr lang="pt-BR" sz="2400" dirty="0" smtClean="0"/>
              <a:t>, o Modelo é responsável por interagir com o banco de dados e encapsular operações relacionadas a dados. Ele serve como um intermediário entre a aplicação e o banco de dados, fornecendo uma interface orientada a objetos para trabalhar com dados. </a:t>
            </a:r>
            <a:endParaRPr lang="pt-BR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Visão: </a:t>
            </a:r>
            <a:r>
              <a:rPr lang="pt-BR" b="1" dirty="0" err="1" smtClean="0"/>
              <a:t>Renderização</a:t>
            </a:r>
            <a:r>
              <a:rPr lang="pt-BR" b="1" dirty="0" smtClean="0"/>
              <a:t> de interfaces de usuário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A </a:t>
            </a:r>
            <a:r>
              <a:rPr lang="pt-BR" sz="2400" dirty="0" err="1" smtClean="0"/>
              <a:t>View</a:t>
            </a:r>
            <a:r>
              <a:rPr lang="pt-BR" sz="2400" dirty="0" smtClean="0"/>
              <a:t> representa a interface do usuário (UI) do aplicativo. É responsável por apresentar dados ao usuário e receber a entrada do usuário. Em </a:t>
            </a:r>
            <a:r>
              <a:rPr lang="pt-BR" sz="2400" dirty="0" err="1" smtClean="0"/>
              <a:t>Laravel</a:t>
            </a:r>
            <a:r>
              <a:rPr lang="pt-BR" sz="2400" dirty="0" smtClean="0"/>
              <a:t>, as Visualizações são normalmente escritas usando o mecanismo de modelagem </a:t>
            </a:r>
            <a:r>
              <a:rPr lang="pt-BR" sz="2400" dirty="0" err="1" smtClean="0"/>
              <a:t>Blade</a:t>
            </a:r>
            <a:r>
              <a:rPr lang="pt-BR" sz="2400" dirty="0" smtClean="0"/>
              <a:t>, que fornece uma sintaxe limpa e concisa para criar componentes de interface do usuário dinâmicos e reutilizáveis.</a:t>
            </a:r>
            <a:endParaRPr lang="pt-BR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Controlador: Manuseio de pedidos do usuário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No </a:t>
            </a:r>
            <a:r>
              <a:rPr lang="pt-BR" sz="2400" dirty="0" err="1" smtClean="0"/>
              <a:t>Laravel</a:t>
            </a:r>
            <a:r>
              <a:rPr lang="pt-BR" sz="2400" dirty="0" smtClean="0"/>
              <a:t>, os Controladores são responsáveis pela definição de métodos, ou ações, que correspondem a diferentes solicitações de usuários. </a:t>
            </a:r>
            <a:r>
              <a:rPr lang="pt-BR" sz="2400" u="sng" dirty="0" smtClean="0"/>
              <a:t>Essas</a:t>
            </a:r>
            <a:r>
              <a:rPr lang="pt-BR" sz="2400" dirty="0" smtClean="0"/>
              <a:t> ações encapsulam a lógica necessária para lidar com solicitações específicas e gerenciar o fluxo de dados. Os controladores também facilitam a validação da entrada do usuário e realizam as verificações de autorização necessárias antes de interagir com o Modelo.</a:t>
            </a:r>
            <a:endParaRPr lang="pt-BR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O fluxo MVC em </a:t>
            </a:r>
            <a:r>
              <a:rPr lang="pt-BR" b="1" dirty="0" err="1" smtClean="0"/>
              <a:t>Laravel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Pedido de usuário: Quando um usuário interage com seu aplicativo </a:t>
            </a:r>
            <a:r>
              <a:rPr lang="pt-BR" sz="2400" dirty="0" err="1" smtClean="0"/>
              <a:t>Laravel</a:t>
            </a:r>
            <a:r>
              <a:rPr lang="pt-BR" sz="2400" dirty="0" smtClean="0"/>
              <a:t>, uma solicitação é enviada para o servidor.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err="1" smtClean="0"/>
              <a:t>Roteamento</a:t>
            </a:r>
            <a:r>
              <a:rPr lang="pt-BR" sz="2400" dirty="0" smtClean="0"/>
              <a:t>: O sistema de </a:t>
            </a:r>
            <a:r>
              <a:rPr lang="pt-BR" sz="2400" dirty="0" err="1" smtClean="0"/>
              <a:t>roteamento</a:t>
            </a:r>
            <a:r>
              <a:rPr lang="pt-BR" sz="2400" dirty="0" smtClean="0"/>
              <a:t> da </a:t>
            </a:r>
            <a:r>
              <a:rPr lang="pt-BR" sz="2400" dirty="0" err="1" smtClean="0"/>
              <a:t>Laravel</a:t>
            </a:r>
            <a:r>
              <a:rPr lang="pt-BR" sz="2400" dirty="0" smtClean="0"/>
              <a:t> direciona a solicitação de entrada para o método </a:t>
            </a:r>
            <a:r>
              <a:rPr lang="pt-BR" sz="2400" dirty="0" err="1" smtClean="0"/>
              <a:t>Controller</a:t>
            </a:r>
            <a:r>
              <a:rPr lang="pt-BR" sz="2400" dirty="0" smtClean="0"/>
              <a:t> apropriado com base nas rotas definidas.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Controlador: O método </a:t>
            </a:r>
            <a:r>
              <a:rPr lang="pt-BR" sz="2400" dirty="0" err="1" smtClean="0"/>
              <a:t>Controller</a:t>
            </a:r>
            <a:r>
              <a:rPr lang="pt-BR" sz="2400" dirty="0" smtClean="0"/>
              <a:t> recebe a solicitação e realiza a recuperação, validação e manipulação de dados necessários. Ele interage com o Modelo para buscar ou atualizar dados.</a:t>
            </a:r>
            <a:endParaRPr lang="pt-BR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O fluxo MVC em </a:t>
            </a:r>
            <a:r>
              <a:rPr lang="pt-BR" b="1" dirty="0" err="1" smtClean="0"/>
              <a:t>Laravel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pt-BR" sz="2400" dirty="0" smtClean="0"/>
              <a:t>Modelo: O Modelo lida com interações de banco de dados, como consultas ou atualização de registros, com base nas instruções do Controlador.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sz="2400" dirty="0" smtClean="0"/>
              <a:t>Preparação de dados: Os dados processados são então passados do Controlador para a Exibição apropriada.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sz="2400" dirty="0" err="1" smtClean="0"/>
              <a:t>View</a:t>
            </a:r>
            <a:r>
              <a:rPr lang="pt-BR" sz="2400" dirty="0" smtClean="0"/>
              <a:t>: recebe os dados e usa o mecanismo </a:t>
            </a:r>
            <a:r>
              <a:rPr lang="pt-BR" sz="2400" dirty="0" err="1" smtClean="0"/>
              <a:t>Blade</a:t>
            </a:r>
            <a:r>
              <a:rPr lang="pt-BR" sz="2400" dirty="0" smtClean="0"/>
              <a:t> para </a:t>
            </a:r>
            <a:r>
              <a:rPr lang="pt-BR" sz="2400" dirty="0" err="1" smtClean="0"/>
              <a:t>renderizar</a:t>
            </a:r>
            <a:r>
              <a:rPr lang="pt-BR" sz="2400" dirty="0" smtClean="0"/>
              <a:t> a saída HTML final, que é enviada de volta para o navegador do usuário.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sz="2400" dirty="0" smtClean="0"/>
              <a:t>Output: O HTML </a:t>
            </a:r>
            <a:r>
              <a:rPr lang="pt-BR" sz="2400" dirty="0" err="1" smtClean="0"/>
              <a:t>renderizado</a:t>
            </a:r>
            <a:r>
              <a:rPr lang="pt-BR" sz="2400" dirty="0" smtClean="0"/>
              <a:t>, juntamente com quaisquer estilos e scripts associados, é exibido para o usuário, completando o ciclo de solicitação-resposta.</a:t>
            </a:r>
            <a:endParaRPr lang="pt-BR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err="1" smtClean="0"/>
              <a:t>Python</a:t>
            </a:r>
            <a:r>
              <a:rPr lang="pt-BR" b="1" dirty="0" smtClean="0"/>
              <a:t> – </a:t>
            </a:r>
            <a:r>
              <a:rPr lang="pt-BR" b="1" dirty="0" err="1" smtClean="0"/>
              <a:t>Django</a:t>
            </a:r>
            <a:r>
              <a:rPr lang="pt-BR" b="1" dirty="0" smtClean="0"/>
              <a:t> (MTV)</a:t>
            </a:r>
            <a:br>
              <a:rPr lang="pt-BR" b="1" dirty="0" smtClean="0"/>
            </a:br>
            <a:r>
              <a:rPr lang="pt-BR" sz="2200" dirty="0" smtClean="0"/>
              <a:t>Padrão: </a:t>
            </a:r>
            <a:r>
              <a:rPr lang="pt-BR" sz="2200" b="1" dirty="0" smtClean="0"/>
              <a:t>MTV (</a:t>
            </a:r>
            <a:r>
              <a:rPr lang="pt-BR" sz="2200" b="1" dirty="0" err="1" smtClean="0"/>
              <a:t>Model-Template-View</a:t>
            </a:r>
            <a:r>
              <a:rPr lang="pt-BR" sz="2200" b="1" dirty="0" smtClean="0"/>
              <a:t>)</a:t>
            </a:r>
            <a:r>
              <a:rPr lang="pt-BR" sz="2200" dirty="0" smtClean="0"/>
              <a:t> – variação do MVC.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A arquitetura MTV é uma derivação do MVC. O que se altera é a nomenclatura de arquivos e quais as camadas interconectadas</a:t>
            </a:r>
          </a:p>
          <a:p>
            <a:r>
              <a:rPr lang="pt-BR" sz="2400" dirty="0" smtClean="0"/>
              <a:t>A definição de </a:t>
            </a:r>
            <a:r>
              <a:rPr lang="pt-BR" sz="2400" dirty="0" err="1" smtClean="0"/>
              <a:t>Model</a:t>
            </a:r>
            <a:r>
              <a:rPr lang="pt-BR" sz="2400" dirty="0" smtClean="0"/>
              <a:t> é a mesma para a arquitetura MVC e MTV, que é o arquivo que contém a estrutura lógica do projeto e funciona como um intermediário para manipular dados entre o banco de dados e a </a:t>
            </a:r>
            <a:r>
              <a:rPr lang="pt-BR" sz="2400" dirty="0" err="1" smtClean="0"/>
              <a:t>View</a:t>
            </a:r>
            <a:r>
              <a:rPr lang="pt-BR" sz="2400" dirty="0" smtClean="0"/>
              <a:t>. Dentro do arquivo </a:t>
            </a:r>
            <a:r>
              <a:rPr lang="pt-BR" sz="2400" dirty="0" err="1" smtClean="0"/>
              <a:t>Model</a:t>
            </a:r>
            <a:r>
              <a:rPr lang="pt-BR" sz="2400" dirty="0" smtClean="0"/>
              <a:t> é determinado quais tipos de dados, e como será armazenado dentro do seu banco e, como será exibido quando for requisitado pela </a:t>
            </a:r>
            <a:r>
              <a:rPr lang="pt-BR" sz="2400" dirty="0" err="1" smtClean="0"/>
              <a:t>View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693</Words>
  <Application>Microsoft Office PowerPoint</Application>
  <PresentationFormat>Apresentação na tela (4:3)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do Office</vt:lpstr>
      <vt:lpstr>Frameworks para desenvolvimento WEB</vt:lpstr>
      <vt:lpstr>PHP – Laravel </vt:lpstr>
      <vt:lpstr>Entendendo a estrutura base do Laravel</vt:lpstr>
      <vt:lpstr>Modelo: Gerenciando dados e lógica de negócios</vt:lpstr>
      <vt:lpstr>Visão: Renderização de interfaces de usuário</vt:lpstr>
      <vt:lpstr>Controlador: Manuseio de pedidos do usuário</vt:lpstr>
      <vt:lpstr>O fluxo MVC em Laravel</vt:lpstr>
      <vt:lpstr>O fluxo MVC em Laravel</vt:lpstr>
      <vt:lpstr>Python – Django (MTV) Padrão: MTV (Model-Template-View) – variação do MVC. </vt:lpstr>
      <vt:lpstr>Python – Django (MTV) Padrão: MTV (Model-Template-View) – variação do MVC. 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MARCEL</dc:creator>
  <cp:lastModifiedBy>Aluno</cp:lastModifiedBy>
  <cp:revision>8</cp:revision>
  <dcterms:created xsi:type="dcterms:W3CDTF">2025-04-30T13:31:30Z</dcterms:created>
  <dcterms:modified xsi:type="dcterms:W3CDTF">2025-05-27T00:07:20Z</dcterms:modified>
</cp:coreProperties>
</file>