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15/05/2025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what-is-pattern" TargetMode="External"/><Relationship Id="rId2" Type="http://schemas.openxmlformats.org/officeDocument/2006/relationships/hyperlink" Target="https://refactoring.guru/design-patterns/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r>
              <a:rPr lang="pt-BR" b="1" dirty="0" smtClean="0"/>
              <a:t> e MVC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2910" y="3886200"/>
            <a:ext cx="7715304" cy="1752600"/>
          </a:xfrm>
        </p:spPr>
        <p:txBody>
          <a:bodyPr anchor="ctr"/>
          <a:lstStyle/>
          <a:p>
            <a:r>
              <a:rPr lang="pt-BR" dirty="0" smtClean="0">
                <a:solidFill>
                  <a:schemeClr val="tx1"/>
                </a:solidFill>
              </a:rPr>
              <a:t>o que é cada um deles e como aplicá-los em um projeto de software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</a:t>
            </a:r>
            <a:r>
              <a:rPr lang="pt-BR" dirty="0" err="1" smtClean="0"/>
              <a:t>Observer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32898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/>
              <a:t>A estrutura básica do padrão é a seguinte: </a:t>
            </a:r>
          </a:p>
          <a:p>
            <a:r>
              <a:rPr lang="pt-BR" sz="2000" b="1" dirty="0" smtClean="0"/>
              <a:t>2. </a:t>
            </a:r>
            <a:r>
              <a:rPr lang="pt-BR" sz="2000" b="1" dirty="0" err="1" smtClean="0"/>
              <a:t>Observer</a:t>
            </a:r>
            <a:r>
              <a:rPr lang="pt-BR" sz="2000" b="1" dirty="0" smtClean="0"/>
              <a:t> (Observador)</a:t>
            </a:r>
          </a:p>
          <a:p>
            <a:r>
              <a:rPr lang="pt-BR" sz="2000" dirty="0" smtClean="0"/>
              <a:t>Define uma interface (ou contrato) com um método de atualização, como:</a:t>
            </a:r>
          </a:p>
          <a:p>
            <a:pPr lvl="1"/>
            <a:r>
              <a:rPr lang="pt-BR" sz="2000" dirty="0" smtClean="0"/>
              <a:t>atualizar() ou </a:t>
            </a:r>
            <a:r>
              <a:rPr lang="pt-BR" sz="2000" dirty="0" err="1" smtClean="0"/>
              <a:t>onNotify</a:t>
            </a:r>
            <a:r>
              <a:rPr lang="pt-BR" sz="2000" dirty="0" smtClean="0"/>
              <a:t>()</a:t>
            </a:r>
          </a:p>
          <a:p>
            <a:r>
              <a:rPr lang="pt-BR" sz="2000" dirty="0" smtClean="0"/>
              <a:t>Cada </a:t>
            </a:r>
            <a:r>
              <a:rPr lang="pt-BR" sz="2000" dirty="0" err="1" smtClean="0"/>
              <a:t>observer</a:t>
            </a:r>
            <a:r>
              <a:rPr lang="pt-BR" sz="2000" dirty="0" smtClean="0"/>
              <a:t> concreto implementa sua própria reação às mudanças do </a:t>
            </a:r>
            <a:r>
              <a:rPr lang="pt-BR" sz="2000" dirty="0" err="1" smtClean="0"/>
              <a:t>Subject</a:t>
            </a:r>
            <a:r>
              <a:rPr lang="pt-BR" sz="2000" dirty="0" smtClean="0"/>
              <a:t>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00562" y="1285860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/>
              <a:t>Observer</a:t>
            </a:r>
            <a:r>
              <a:rPr lang="pt-BR" sz="2400" dirty="0" smtClean="0"/>
              <a:t>.</a:t>
            </a:r>
            <a:r>
              <a:rPr lang="pt-BR" sz="2400" dirty="0" err="1" smtClean="0"/>
              <a:t>php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785926"/>
            <a:ext cx="468156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</a:t>
            </a:r>
            <a:r>
              <a:rPr lang="pt-BR" dirty="0" err="1" smtClean="0"/>
              <a:t>Observer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285861"/>
            <a:ext cx="8258204" cy="1571636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Fluxo Básico</a:t>
            </a:r>
          </a:p>
          <a:p>
            <a:r>
              <a:rPr lang="pt-BR" sz="2000" dirty="0" smtClean="0"/>
              <a:t>O </a:t>
            </a:r>
            <a:r>
              <a:rPr lang="pt-BR" sz="2000" dirty="0" err="1" smtClean="0"/>
              <a:t>Subject</a:t>
            </a:r>
            <a:r>
              <a:rPr lang="pt-BR" sz="2000" dirty="0" smtClean="0"/>
              <a:t> muda de estado.</a:t>
            </a:r>
          </a:p>
          <a:p>
            <a:r>
              <a:rPr lang="pt-BR" sz="2000" dirty="0" smtClean="0"/>
              <a:t>Chama </a:t>
            </a:r>
            <a:r>
              <a:rPr lang="pt-BR" sz="2000" dirty="0" err="1" smtClean="0"/>
              <a:t>notificarObservers</a:t>
            </a:r>
            <a:r>
              <a:rPr lang="pt-BR" sz="2000" dirty="0" smtClean="0"/>
              <a:t>().</a:t>
            </a:r>
          </a:p>
          <a:p>
            <a:r>
              <a:rPr lang="pt-BR" sz="2000" dirty="0" smtClean="0"/>
              <a:t>Cada </a:t>
            </a:r>
            <a:r>
              <a:rPr lang="pt-BR" sz="2000" dirty="0" err="1" smtClean="0"/>
              <a:t>observer</a:t>
            </a:r>
            <a:r>
              <a:rPr lang="pt-BR" sz="2000" dirty="0" smtClean="0"/>
              <a:t> na lista executa seu método de atualização </a:t>
            </a:r>
            <a:r>
              <a:rPr lang="pt-BR" sz="2000" dirty="0" smtClean="0"/>
              <a:t>(</a:t>
            </a:r>
            <a:r>
              <a:rPr lang="pt-BR" sz="2000" dirty="0" err="1" smtClean="0"/>
              <a:t>update</a:t>
            </a:r>
            <a:r>
              <a:rPr lang="pt-BR" sz="2000" dirty="0" smtClean="0"/>
              <a:t>()).</a:t>
            </a:r>
            <a:endParaRPr lang="pt-BR" sz="20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000372"/>
            <a:ext cx="25622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643314"/>
            <a:ext cx="4214842" cy="188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Conector de seta reta 9"/>
          <p:cNvCxnSpPr>
            <a:stCxn id="3074" idx="3"/>
            <a:endCxn id="3076" idx="1"/>
          </p:cNvCxnSpPr>
          <p:nvPr/>
        </p:nvCxnSpPr>
        <p:spPr>
          <a:xfrm flipV="1">
            <a:off x="3133697" y="4584329"/>
            <a:ext cx="1438303" cy="1148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hlinkClick r:id="rId2"/>
              </a:rPr>
              <a:t>https://refactoring.guru/design-patterns/php</a:t>
            </a:r>
            <a:endParaRPr lang="pt-BR" sz="2000" dirty="0" smtClean="0"/>
          </a:p>
          <a:p>
            <a:r>
              <a:rPr lang="pt-BR" sz="2000" dirty="0" smtClean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refactoring.guru/design-patterns/what-is-pattern</a:t>
            </a:r>
            <a:endParaRPr lang="pt-BR" sz="2000" dirty="0" smtClean="0"/>
          </a:p>
          <a:p>
            <a:r>
              <a:rPr lang="pt-BR" sz="2000" dirty="0" smtClean="0"/>
              <a:t>https://refactoring.guru/pt-br/design-patterns/observer</a:t>
            </a:r>
            <a:endParaRPr lang="pt-B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são Design </a:t>
            </a:r>
            <a:r>
              <a:rPr lang="pt-BR" dirty="0" err="1" smtClean="0"/>
              <a:t>Patterns</a:t>
            </a:r>
            <a:r>
              <a:rPr lang="pt-BR" dirty="0" smtClean="0"/>
              <a:t>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Padrões de design</a:t>
            </a:r>
            <a:r>
              <a:rPr lang="pt-BR" sz="2400" dirty="0" smtClean="0"/>
              <a:t> são soluções típicas para problemas comuns em design de software. Eles são como projetos pré-fabricados que você pode personalizar para resolver um problema de design recorrente em seu código.</a:t>
            </a:r>
          </a:p>
          <a:p>
            <a:pPr>
              <a:buNone/>
            </a:pPr>
            <a:endParaRPr lang="pt-BR" sz="2400" dirty="0" smtClean="0"/>
          </a:p>
          <a:p>
            <a:r>
              <a:rPr lang="pt-BR" sz="2400" dirty="0" smtClean="0"/>
              <a:t>O padrão não é um código específico, mas um conceito geral para resolver um problema em particular. Você pode seguir os detalhes do padrão e implementar uma solução que se adapte às realidades do seu próprio programa.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Design </a:t>
            </a:r>
            <a:r>
              <a:rPr lang="pt-BR" dirty="0" err="1" smtClean="0"/>
              <a:t>Patterns</a:t>
            </a:r>
            <a:r>
              <a:rPr lang="pt-BR" dirty="0" smtClean="0"/>
              <a:t>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Uma analogia com um algoritmo é uma receita de culinária: ambos têm passos claros para alcançar um objetivo. Por outro lado, </a:t>
            </a:r>
            <a:r>
              <a:rPr lang="pt-BR" sz="2400" b="1" dirty="0" smtClean="0"/>
              <a:t>um padrão é mais como um modelo</a:t>
            </a:r>
            <a:r>
              <a:rPr lang="pt-BR" sz="2400" dirty="0" smtClean="0"/>
              <a:t>: você pode ver qual é o resultado e suas características, mas a ordem exata de implementação depende de você.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 que consiste um </a:t>
            </a:r>
            <a:r>
              <a:rPr lang="pt-BR" dirty="0" err="1" smtClean="0"/>
              <a:t>pattern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/>
              <a:t>	A maioria dos padrões é descrita muito formalmente para que as pessoas possam </a:t>
            </a:r>
            <a:r>
              <a:rPr lang="pt-BR" sz="2000" u="sng" dirty="0" smtClean="0"/>
              <a:t>reproduzi-los</a:t>
            </a:r>
            <a:r>
              <a:rPr lang="pt-BR" sz="2000" dirty="0" smtClean="0"/>
              <a:t> em muitos contextos. Aqui estão as seções que geralmente estão presentes em uma descrição de padrão:</a:t>
            </a:r>
          </a:p>
          <a:p>
            <a:pPr>
              <a:buNone/>
            </a:pPr>
            <a:endParaRPr lang="pt-BR" sz="2000" dirty="0" smtClean="0"/>
          </a:p>
          <a:p>
            <a:r>
              <a:rPr lang="pt-BR" sz="2200" b="1" dirty="0" smtClean="0"/>
              <a:t>A intenção</a:t>
            </a:r>
            <a:r>
              <a:rPr lang="pt-BR" sz="2200" dirty="0" smtClean="0"/>
              <a:t> do padrão descreve brevemente tanto o problema quanto a solução.</a:t>
            </a:r>
          </a:p>
          <a:p>
            <a:r>
              <a:rPr lang="pt-BR" sz="2200" b="1" dirty="0" smtClean="0"/>
              <a:t>A motivação</a:t>
            </a:r>
            <a:r>
              <a:rPr lang="pt-BR" sz="2200" dirty="0" smtClean="0"/>
              <a:t> explica ainda mais o problema e a solução que o padrão possibilita.</a:t>
            </a:r>
          </a:p>
          <a:p>
            <a:r>
              <a:rPr lang="pt-BR" sz="2200" b="1" dirty="0" smtClean="0"/>
              <a:t>A estrutura</a:t>
            </a:r>
            <a:r>
              <a:rPr lang="pt-BR" sz="2200" dirty="0" smtClean="0"/>
              <a:t> das classes mostra cada parte do padrão e como elas estão relacionadas.</a:t>
            </a:r>
          </a:p>
          <a:p>
            <a:r>
              <a:rPr lang="pt-BR" sz="2200" b="1" dirty="0" smtClean="0"/>
              <a:t>O exemplo</a:t>
            </a:r>
            <a:r>
              <a:rPr lang="pt-BR" sz="2200" dirty="0" smtClean="0"/>
              <a:t> de </a:t>
            </a:r>
            <a:r>
              <a:rPr lang="pt-BR" sz="2200" b="1" dirty="0" smtClean="0"/>
              <a:t>código</a:t>
            </a:r>
            <a:r>
              <a:rPr lang="pt-BR" sz="2200" dirty="0" smtClean="0"/>
              <a:t> em uma das linguagens de programação populares torna mais fácil entender a </a:t>
            </a:r>
            <a:r>
              <a:rPr lang="pt-BR" sz="2200" dirty="0" err="1" smtClean="0"/>
              <a:t>ideia</a:t>
            </a:r>
            <a:r>
              <a:rPr lang="pt-BR" sz="2200" dirty="0" smtClean="0"/>
              <a:t> por trás do padrão.</a:t>
            </a:r>
            <a:endParaRPr lang="pt-BR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Classificações de design </a:t>
            </a:r>
            <a:r>
              <a:rPr lang="pt-BR" dirty="0" err="1" smtClean="0"/>
              <a:t>patterns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sz="2400" dirty="0" smtClean="0"/>
              <a:t>	Os padrões de design diferem por sua complexidade, nível de detalhe e escala de aplicabilidade para todo o sistema que está sendo projetado. </a:t>
            </a:r>
          </a:p>
          <a:p>
            <a:pPr>
              <a:buNone/>
            </a:pPr>
            <a:endParaRPr lang="pt-BR" sz="2400" dirty="0" smtClean="0"/>
          </a:p>
          <a:p>
            <a:r>
              <a:rPr lang="pt-BR" sz="2400" dirty="0" smtClean="0"/>
              <a:t>Os padrões mais básicos e de baixo nível são </a:t>
            </a:r>
            <a:r>
              <a:rPr lang="pt-BR" sz="2400" dirty="0" err="1" smtClean="0"/>
              <a:t>frequentemente</a:t>
            </a:r>
            <a:r>
              <a:rPr lang="pt-BR" sz="2400" dirty="0" smtClean="0"/>
              <a:t> chamados de </a:t>
            </a:r>
            <a:r>
              <a:rPr lang="pt-BR" sz="2400" i="1" dirty="0" smtClean="0"/>
              <a:t>idioms</a:t>
            </a:r>
            <a:r>
              <a:rPr lang="pt-BR" sz="2400" dirty="0" smtClean="0"/>
              <a:t> </a:t>
            </a:r>
            <a:r>
              <a:rPr lang="pt-BR" sz="2400" i="1" dirty="0" smtClean="0"/>
              <a:t>(</a:t>
            </a:r>
            <a:r>
              <a:rPr lang="pt-BR" sz="2400" dirty="0" smtClean="0"/>
              <a:t>expressões idiomáticas </a:t>
            </a:r>
            <a:r>
              <a:rPr lang="pt-BR" sz="2400" i="1" dirty="0" smtClean="0"/>
              <a:t>)</a:t>
            </a:r>
            <a:r>
              <a:rPr lang="pt-BR" sz="2400" dirty="0" smtClean="0"/>
              <a:t>. Eles geralmente se aplicam apenas a uma única linguagem de programação.</a:t>
            </a:r>
          </a:p>
          <a:p>
            <a:r>
              <a:rPr lang="pt-BR" sz="2400" dirty="0" smtClean="0"/>
              <a:t>Os padrões mais universais e de alto nível são </a:t>
            </a:r>
            <a:r>
              <a:rPr lang="pt-BR" sz="2400" i="1" dirty="0" smtClean="0"/>
              <a:t>os </a:t>
            </a:r>
            <a:r>
              <a:rPr lang="pt-BR" sz="2400" i="1" dirty="0" err="1" smtClean="0"/>
              <a:t>architectural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patterns</a:t>
            </a:r>
            <a:r>
              <a:rPr lang="pt-BR" sz="2400" dirty="0" smtClean="0"/>
              <a:t> (padrões arquitetônicos</a:t>
            </a:r>
            <a:r>
              <a:rPr lang="pt-BR" sz="2400" i="1" dirty="0" smtClean="0"/>
              <a:t>)</a:t>
            </a:r>
            <a:r>
              <a:rPr lang="pt-BR" sz="2400" dirty="0" smtClean="0"/>
              <a:t>. Os desenvolvedores podem implementar esses padrões em praticamente qualquer idioma. Ao contrário de outros padrões, eles podem ser usados para projetar a arquitetura de uma aplicação inteira.</a:t>
            </a: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78"/>
          </a:xfrm>
        </p:spPr>
        <p:txBody>
          <a:bodyPr>
            <a:normAutofit/>
          </a:bodyPr>
          <a:lstStyle/>
          <a:p>
            <a:r>
              <a:rPr lang="pt-BR" dirty="0" smtClean="0"/>
              <a:t>Classificações de design </a:t>
            </a:r>
            <a:r>
              <a:rPr lang="pt-BR" dirty="0" err="1" smtClean="0"/>
              <a:t>patterns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Os padrões de design podem ser divididos em três tipos: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800" dirty="0" smtClean="0"/>
          </a:p>
          <a:p>
            <a:r>
              <a:rPr lang="pt-BR" sz="2400" b="1" dirty="0" err="1" smtClean="0"/>
              <a:t>Creational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patterns</a:t>
            </a:r>
            <a:r>
              <a:rPr lang="pt-BR" sz="2400" b="1" dirty="0" smtClean="0"/>
              <a:t> - </a:t>
            </a:r>
            <a:r>
              <a:rPr lang="pt-BR" sz="2400" dirty="0" smtClean="0"/>
              <a:t>Os padrões </a:t>
            </a:r>
            <a:r>
              <a:rPr lang="pt-BR" sz="2400" dirty="0" err="1" smtClean="0"/>
              <a:t>criacionais</a:t>
            </a:r>
            <a:r>
              <a:rPr lang="pt-BR" sz="2400" dirty="0" smtClean="0"/>
              <a:t> fornecem mecanismos de criação de objetos que aumentam a flexibilidade e a reutilização do código existente.</a:t>
            </a:r>
          </a:p>
          <a:p>
            <a:r>
              <a:rPr lang="pt-BR" sz="2400" b="1" dirty="0" err="1" smtClean="0"/>
              <a:t>Structural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patterns</a:t>
            </a:r>
            <a:r>
              <a:rPr lang="pt-BR" sz="2400" b="1" dirty="0" smtClean="0"/>
              <a:t> - </a:t>
            </a:r>
            <a:r>
              <a:rPr lang="pt-BR" sz="2400" dirty="0" smtClean="0"/>
              <a:t>Os padrões estruturais explicam como montar objetos e classes em estruturas maiores, mantendo essas estruturas flexíveis e eficientes.</a:t>
            </a:r>
          </a:p>
          <a:p>
            <a:r>
              <a:rPr lang="pt-BR" sz="2400" b="1" dirty="0" err="1" smtClean="0"/>
              <a:t>Behavioral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patterns</a:t>
            </a:r>
            <a:r>
              <a:rPr lang="pt-BR" sz="2400" dirty="0" smtClean="0"/>
              <a:t> - Padrões comportamentais cuidam da comunicação eficaz e da atribuição de responsabilidades entre os objetos.</a:t>
            </a:r>
            <a:endParaRPr lang="pt-B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prático de um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Neste exemplo, utilizaremos o padrão de design comportamental </a:t>
            </a:r>
            <a:r>
              <a:rPr lang="pt-BR" sz="2400" b="1" dirty="0" err="1" smtClean="0"/>
              <a:t>Observer</a:t>
            </a:r>
            <a:r>
              <a:rPr lang="pt-BR" sz="2400" dirty="0" smtClean="0"/>
              <a:t>, também conhecido como </a:t>
            </a:r>
            <a:r>
              <a:rPr lang="pt-BR" sz="2400" dirty="0" err="1" smtClean="0"/>
              <a:t>Listener</a:t>
            </a:r>
            <a:r>
              <a:rPr lang="pt-BR" sz="2400" dirty="0" smtClean="0"/>
              <a:t> </a:t>
            </a:r>
            <a:r>
              <a:rPr lang="pt-BR" sz="2400" dirty="0" smtClean="0"/>
              <a:t>ou </a:t>
            </a:r>
            <a:r>
              <a:rPr lang="pt-BR" sz="2400" dirty="0" err="1" smtClean="0"/>
              <a:t>Event-Subscriber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O </a:t>
            </a:r>
            <a:r>
              <a:rPr lang="pt-BR" sz="2400" b="1" dirty="0" err="1" smtClean="0"/>
              <a:t>Observer</a:t>
            </a:r>
            <a:r>
              <a:rPr lang="pt-BR" sz="2400" dirty="0" smtClean="0"/>
              <a:t> é um padrão de projeto comportamental que permite que você defina um mecanismo de assinatura para notificar múltiplos objetos sobre quaisquer eventos que aconteçam com o objeto que eles estão observando.</a:t>
            </a:r>
            <a:endParaRPr lang="pt-BR" sz="2400" dirty="0" smtClean="0"/>
          </a:p>
          <a:p>
            <a:r>
              <a:rPr lang="pt-BR" sz="2400" dirty="0" smtClean="0"/>
              <a:t>O código exemplo está em </a:t>
            </a:r>
            <a:r>
              <a:rPr lang="pt-BR" sz="2400" b="1" dirty="0" smtClean="0"/>
              <a:t>scripts/</a:t>
            </a:r>
            <a:r>
              <a:rPr lang="pt-BR" sz="2400" b="1" dirty="0" err="1" smtClean="0"/>
              <a:t>observer</a:t>
            </a:r>
            <a:r>
              <a:rPr lang="pt-BR" sz="2400" b="1" dirty="0" smtClean="0"/>
              <a:t>.</a:t>
            </a:r>
            <a:r>
              <a:rPr lang="pt-BR" sz="2400" b="1" dirty="0" err="1" smtClean="0"/>
              <a:t>php</a:t>
            </a:r>
            <a:endParaRPr lang="pt-BR" sz="2400" b="1" dirty="0" smtClean="0"/>
          </a:p>
          <a:p>
            <a:r>
              <a:rPr lang="pt-BR" sz="2400" dirty="0" smtClean="0"/>
              <a:t>Neste exemplo, é simulado um sistema simples de notificação para uma carteira de ações .</a:t>
            </a: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</a:t>
            </a:r>
            <a:r>
              <a:rPr lang="pt-BR" dirty="0" err="1" smtClean="0"/>
              <a:t>Observer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Imagine que você tem dois tipos de objetos: um Cliente e uma Loja. O cliente está muito interessado em uma marca particular de um produto </a:t>
            </a:r>
          </a:p>
          <a:p>
            <a:r>
              <a:rPr lang="pt-BR" sz="2400" dirty="0" smtClean="0"/>
              <a:t>O cliente pode visitar a loja todos os dias e checar a disponibilidade do produto. Mas enquanto o produto ainda está a caminho, a maioria desses visitas serão em vão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O padrão </a:t>
            </a:r>
            <a:r>
              <a:rPr lang="pt-BR" sz="2400" dirty="0" err="1" smtClean="0"/>
              <a:t>Observer</a:t>
            </a:r>
            <a:r>
              <a:rPr lang="pt-BR" sz="2400" dirty="0" smtClean="0"/>
              <a:t> sugere que você adicione um mecanismo de assinatura para a classe </a:t>
            </a:r>
            <a:r>
              <a:rPr lang="pt-BR" sz="2400" dirty="0" smtClean="0"/>
              <a:t>Loja (nesse exemplo) para </a:t>
            </a:r>
            <a:r>
              <a:rPr lang="pt-BR" sz="2400" dirty="0" smtClean="0"/>
              <a:t>que objetos individuais possam assinar ou </a:t>
            </a:r>
            <a:r>
              <a:rPr lang="pt-BR" sz="2400" dirty="0" err="1" smtClean="0"/>
              <a:t>desassinar</a:t>
            </a:r>
            <a:r>
              <a:rPr lang="pt-BR" sz="2400" dirty="0" smtClean="0"/>
              <a:t> uma corrente de eventos vindo daquela </a:t>
            </a:r>
            <a:r>
              <a:rPr lang="pt-BR" sz="2400" dirty="0" smtClean="0"/>
              <a:t>Loja.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</a:t>
            </a:r>
            <a:r>
              <a:rPr lang="pt-BR" dirty="0" err="1" smtClean="0"/>
              <a:t>Observer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/>
              <a:t>A estrutura básica do padrão é a seguinte: </a:t>
            </a:r>
          </a:p>
          <a:p>
            <a:r>
              <a:rPr lang="pt-BR" sz="2000" b="1" dirty="0" smtClean="0"/>
              <a:t>1. </a:t>
            </a:r>
            <a:r>
              <a:rPr lang="pt-BR" sz="2000" b="1" dirty="0" err="1" smtClean="0"/>
              <a:t>Subject</a:t>
            </a:r>
            <a:r>
              <a:rPr lang="pt-BR" sz="2000" b="1" dirty="0" smtClean="0"/>
              <a:t> (Observado)</a:t>
            </a:r>
          </a:p>
          <a:p>
            <a:r>
              <a:rPr lang="pt-BR" sz="2000" dirty="0" smtClean="0"/>
              <a:t>Mantém uma lista de </a:t>
            </a:r>
            <a:r>
              <a:rPr lang="pt-BR" sz="2000" dirty="0" err="1" smtClean="0"/>
              <a:t>observers</a:t>
            </a:r>
            <a:r>
              <a:rPr lang="pt-BR" sz="2000" dirty="0" smtClean="0"/>
              <a:t> inscritos.</a:t>
            </a:r>
          </a:p>
          <a:p>
            <a:r>
              <a:rPr lang="pt-BR" sz="2000" dirty="0" smtClean="0"/>
              <a:t>Oferece métodos para:</a:t>
            </a:r>
          </a:p>
          <a:p>
            <a:pPr lvl="1"/>
            <a:r>
              <a:rPr lang="pt-BR" sz="1800" dirty="0" err="1" smtClean="0"/>
              <a:t>adicionarObserver</a:t>
            </a:r>
            <a:r>
              <a:rPr lang="pt-BR" sz="1800" dirty="0" smtClean="0"/>
              <a:t>()</a:t>
            </a:r>
          </a:p>
          <a:p>
            <a:pPr lvl="1"/>
            <a:r>
              <a:rPr lang="pt-BR" sz="1800" dirty="0" err="1" smtClean="0"/>
              <a:t>removerObserver</a:t>
            </a:r>
            <a:r>
              <a:rPr lang="pt-BR" sz="1800" dirty="0" smtClean="0"/>
              <a:t>()</a:t>
            </a:r>
          </a:p>
          <a:p>
            <a:pPr lvl="1"/>
            <a:r>
              <a:rPr lang="pt-BR" sz="1800" dirty="0" err="1" smtClean="0"/>
              <a:t>notificarObservers</a:t>
            </a:r>
            <a:r>
              <a:rPr lang="pt-BR" sz="1800" dirty="0" smtClean="0"/>
              <a:t>() (aciona a atualização em todos os </a:t>
            </a:r>
            <a:r>
              <a:rPr lang="pt-BR" sz="1800" dirty="0" err="1" smtClean="0"/>
              <a:t>observers</a:t>
            </a:r>
            <a:r>
              <a:rPr lang="pt-BR" sz="1800" dirty="0" smtClean="0"/>
              <a:t>).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714488"/>
            <a:ext cx="439951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4500562" y="1285860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/>
              <a:t>Observer</a:t>
            </a:r>
            <a:r>
              <a:rPr lang="pt-BR" sz="2400" dirty="0" smtClean="0"/>
              <a:t>.</a:t>
            </a:r>
            <a:r>
              <a:rPr lang="pt-BR" sz="2400" dirty="0" err="1" smtClean="0"/>
              <a:t>php</a:t>
            </a:r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521</Words>
  <PresentationFormat>Apresentação na tela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Design Patterns e MVC</vt:lpstr>
      <vt:lpstr>O que são Design Patterns? </vt:lpstr>
      <vt:lpstr>O que são Design Patterns? </vt:lpstr>
      <vt:lpstr>Em que consiste um pattern?</vt:lpstr>
      <vt:lpstr>Classificações de design patterns</vt:lpstr>
      <vt:lpstr>Classificações de design patterns Os padrões de design podem ser divididos em três tipos: </vt:lpstr>
      <vt:lpstr>Exemplo prático de um design pattern</vt:lpstr>
      <vt:lpstr>Objetivo do Observer</vt:lpstr>
      <vt:lpstr>Estrutura do Observer</vt:lpstr>
      <vt:lpstr>Estrutura do Observer</vt:lpstr>
      <vt:lpstr>Estrutura do Observer</vt:lpstr>
      <vt:lpstr>Referências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MARCEL</dc:creator>
  <cp:lastModifiedBy>MARCEL</cp:lastModifiedBy>
  <cp:revision>45</cp:revision>
  <dcterms:created xsi:type="dcterms:W3CDTF">2025-04-30T13:31:30Z</dcterms:created>
  <dcterms:modified xsi:type="dcterms:W3CDTF">2025-05-15T19:19:09Z</dcterms:modified>
</cp:coreProperties>
</file>