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1" r:id="rId9"/>
    <p:sldId id="262" r:id="rId10"/>
    <p:sldId id="25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CF-B59D-4C56-B9C1-238B20ED972F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CBCF-FEB2-4535-9FEA-F7D952D45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99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CF-B59D-4C56-B9C1-238B20ED972F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CBCF-FEB2-4535-9FEA-F7D952D45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83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CF-B59D-4C56-B9C1-238B20ED972F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CBCF-FEB2-4535-9FEA-F7D952D45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43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CF-B59D-4C56-B9C1-238B20ED972F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CBCF-FEB2-4535-9FEA-F7D952D45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4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CF-B59D-4C56-B9C1-238B20ED972F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CBCF-FEB2-4535-9FEA-F7D952D45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97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CF-B59D-4C56-B9C1-238B20ED972F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CBCF-FEB2-4535-9FEA-F7D952D45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23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CF-B59D-4C56-B9C1-238B20ED972F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CBCF-FEB2-4535-9FEA-F7D952D45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16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CF-B59D-4C56-B9C1-238B20ED972F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CBCF-FEB2-4535-9FEA-F7D952D45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01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CF-B59D-4C56-B9C1-238B20ED972F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CBCF-FEB2-4535-9FEA-F7D952D45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55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CF-B59D-4C56-B9C1-238B20ED972F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CBCF-FEB2-4535-9FEA-F7D952D45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3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86CF-B59D-4C56-B9C1-238B20ED972F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0CBCF-FEB2-4535-9FEA-F7D952D45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40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286CF-B59D-4C56-B9C1-238B20ED972F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0CBCF-FEB2-4535-9FEA-F7D952D45F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8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-freecodecamp-org.translate.goog/news/what-is-an-orm-the-meaning-of-object-relational-mapping-database-tools/?_x_tr_sl=en&amp;_x_tr_tl=pt&amp;_x_tr_hl=pt&amp;_x_tr_pto=t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-freecodecamp-org.translate.goog/news/what-is-a-relational-database-rdbms-definition/?_x_tr_sl=en&amp;_x_tr_tl=pt&amp;_x_tr_hl=pt&amp;_x_tr_pto=t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ORM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Mapeamento Relacional de Objetos </a:t>
            </a:r>
          </a:p>
        </p:txBody>
      </p:sp>
    </p:spTree>
    <p:extLst>
      <p:ext uri="{BB962C8B-B14F-4D97-AF65-F5344CB8AC3E}">
        <p14:creationId xmlns:p14="http://schemas.microsoft.com/office/powerpoint/2010/main" val="3398474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>
                <a:hlinkClick r:id="rId2"/>
              </a:rPr>
              <a:t>https://www-freecodecamp-org.translate.goog/news/what-is-an-orm-the-meaning-of-object-relational-mapping-database-tools/?_x_tr_sl=en&amp;_x_tr_tl=pt&amp;_x_tr_hl=pt&amp;_x_tr_pto=tc</a:t>
            </a:r>
            <a:endParaRPr lang="pt-BR" sz="1800" dirty="0" smtClean="0"/>
          </a:p>
          <a:p>
            <a:r>
              <a:rPr lang="pt-BR" sz="1800" dirty="0" smtClean="0"/>
              <a:t>https://renan04-marques.medium.com/oque-é-orm-3432889661f6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93713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/>
          <a:lstStyle/>
          <a:p>
            <a:r>
              <a:rPr lang="pt-BR" dirty="0"/>
              <a:t>Mapeamento Relacional de Objetos (ORM) é uma técnica usada para criar uma "ponte" entre programas orientados a objetos e, na maioria dos casos, </a:t>
            </a:r>
            <a:r>
              <a:rPr lang="pt-BR" u="sng" dirty="0">
                <a:hlinkClick r:id="rId2"/>
              </a:rPr>
              <a:t>bancos de dados relacionais</a:t>
            </a:r>
            <a:r>
              <a:rPr lang="pt-BR" dirty="0"/>
              <a:t> .</a:t>
            </a:r>
          </a:p>
        </p:txBody>
      </p:sp>
      <p:pic>
        <p:nvPicPr>
          <p:cNvPr id="1028" name="Picture 4" descr="Decoding ORM: A Deep Dive into Object-Relational Mapping | by Ibrahim H.  Al-Yazouri | Med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47" b="18037"/>
          <a:stretch/>
        </p:blipFill>
        <p:spPr bwMode="auto">
          <a:xfrm>
            <a:off x="1357312" y="3001963"/>
            <a:ext cx="94773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87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O ORM faz o mapeamento da sua classe para o banco de dados e cada ORM tem suas particularidades para gerar o SQL referente a inserção do objeto que corresponde a uma tabela no banco de dados e realizar a operação.</a:t>
            </a:r>
            <a:endParaRPr lang="pt-BR" sz="2400" dirty="0"/>
          </a:p>
        </p:txBody>
      </p:sp>
      <p:pic>
        <p:nvPicPr>
          <p:cNvPr id="2050" name="Picture 2" descr="Figura 1.2 modelo de conversão de dados através de um 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225799"/>
            <a:ext cx="666750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88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Ocorre </a:t>
            </a:r>
            <a:r>
              <a:rPr lang="pt-BR" dirty="0"/>
              <a:t>conversão de classes para tabelas e vice-versa assim como as demais informações quando utilizamos um </a:t>
            </a:r>
            <a:r>
              <a:rPr lang="pt-BR" i="1" dirty="0"/>
              <a:t>framework</a:t>
            </a:r>
            <a:r>
              <a:rPr lang="pt-BR" dirty="0"/>
              <a:t> ORM em nossa aplicação. Isso facilita o</a:t>
            </a:r>
            <a:r>
              <a:rPr lang="pt-BR" dirty="0" smtClean="0"/>
              <a:t> </a:t>
            </a:r>
            <a:r>
              <a:rPr lang="pt-BR" dirty="0"/>
              <a:t>desenvolvimento e evita a necessidade </a:t>
            </a:r>
            <a:r>
              <a:rPr lang="pt-BR" dirty="0" smtClean="0"/>
              <a:t>de</a:t>
            </a:r>
            <a:r>
              <a:rPr lang="pt-BR" dirty="0"/>
              <a:t> </a:t>
            </a:r>
            <a:r>
              <a:rPr lang="pt-BR" i="1" dirty="0"/>
              <a:t>queries</a:t>
            </a:r>
            <a:r>
              <a:rPr lang="pt-BR" dirty="0"/>
              <a:t> (consultas) no </a:t>
            </a:r>
            <a:r>
              <a:rPr lang="pt-BR" dirty="0" smtClean="0"/>
              <a:t>código ou no banco de dados.</a:t>
            </a:r>
          </a:p>
          <a:p>
            <a:r>
              <a:rPr lang="pt-BR" dirty="0"/>
              <a:t>Os </a:t>
            </a:r>
            <a:r>
              <a:rPr lang="pt-BR" dirty="0" err="1"/>
              <a:t>ORMs</a:t>
            </a:r>
            <a:r>
              <a:rPr lang="pt-BR" dirty="0"/>
              <a:t> usam dois padrões principais e diversas estratégias (que podem ser combinadas com um ou ambos os padrões) para mapear objetos de aplicativo para estruturas de banco de dados 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6925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407886"/>
            <a:ext cx="10515600" cy="853167"/>
          </a:xfrm>
        </p:spPr>
        <p:txBody>
          <a:bodyPr>
            <a:normAutofit fontScale="90000"/>
          </a:bodyPr>
          <a:lstStyle/>
          <a:p>
            <a:pPr fontAlgn="base"/>
            <a:r>
              <a:rPr lang="pt-BR" b="1" dirty="0" smtClean="0"/>
              <a:t>Padrão de registro ativo </a:t>
            </a:r>
            <a:br>
              <a:rPr lang="pt-BR" b="1" dirty="0" smtClean="0"/>
            </a:br>
            <a:r>
              <a:rPr lang="pt-BR" sz="3600" i="1" dirty="0"/>
              <a:t>Active </a:t>
            </a:r>
            <a:r>
              <a:rPr lang="pt-BR" sz="3600" i="1" dirty="0" err="1"/>
              <a:t>record</a:t>
            </a:r>
            <a:r>
              <a:rPr lang="pt-BR" sz="3600" i="1" dirty="0"/>
              <a:t> </a:t>
            </a:r>
            <a:r>
              <a:rPr lang="pt-BR" sz="3600" i="1" dirty="0" err="1"/>
              <a:t>pattern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sz="2400" dirty="0" smtClean="0"/>
              <a:t>Um </a:t>
            </a:r>
            <a:r>
              <a:rPr lang="pt-BR" sz="2400" dirty="0"/>
              <a:t>padrão de registro ativo vincula um aplicativo a um esquema de banco de dados. Ele equipara tabelas a classes, linhas a objetos e colunas a atributos. Chaves estrangeiras (atributos que se referem a chaves primárias ou </a:t>
            </a:r>
            <a:r>
              <a:rPr lang="pt-BR" sz="2400" dirty="0" err="1"/>
              <a:t>IDs</a:t>
            </a:r>
            <a:r>
              <a:rPr lang="pt-BR" sz="2400" dirty="0"/>
              <a:t> de linha exclusivos em outra tabela) representam relacionamentos: elas servem como um equivalente a referências entre objetos no código.</a:t>
            </a:r>
          </a:p>
          <a:p>
            <a:pPr fontAlgn="base"/>
            <a:r>
              <a:rPr lang="pt-BR" sz="2400" dirty="0"/>
              <a:t>Cada classe fornece os métodos básicos para operações CRUD (criar, ler, atualizar, excluir), de modo que a classe é responsável por atualizar ou excluir a si mesma.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405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407886"/>
            <a:ext cx="10515600" cy="853167"/>
          </a:xfrm>
        </p:spPr>
        <p:txBody>
          <a:bodyPr>
            <a:normAutofit fontScale="90000"/>
          </a:bodyPr>
          <a:lstStyle/>
          <a:p>
            <a:pPr fontAlgn="base"/>
            <a:r>
              <a:rPr lang="pt-BR" b="1" dirty="0" smtClean="0"/>
              <a:t>Padrão de registro ativo </a:t>
            </a:r>
            <a:br>
              <a:rPr lang="pt-BR" b="1" dirty="0" smtClean="0"/>
            </a:br>
            <a:r>
              <a:rPr lang="pt-BR" sz="3600" i="1" dirty="0"/>
              <a:t>Active </a:t>
            </a:r>
            <a:r>
              <a:rPr lang="pt-BR" sz="3600" i="1" dirty="0" err="1"/>
              <a:t>record</a:t>
            </a:r>
            <a:r>
              <a:rPr lang="pt-BR" sz="3600" i="1" dirty="0"/>
              <a:t> </a:t>
            </a:r>
            <a:r>
              <a:rPr lang="pt-BR" sz="3600" i="1" dirty="0" err="1"/>
              <a:t>pattern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sz="2400" dirty="0"/>
              <a:t>Quando um aplicativo altera um objeto, o banco de dados atualiza automaticamente as tabelas correspondentes a essas alterações. E vice-versa, as alterações em um banco de dados são refletidas no código. Na verdade, não há uma camada adicional entre a lógica e o banco de dados. No entanto, um registro ativo ainda abstrai o mapeamento e gera SQL, que são características marcantes do ORM.</a:t>
            </a:r>
          </a:p>
        </p:txBody>
      </p:sp>
    </p:spTree>
    <p:extLst>
      <p:ext uri="{BB962C8B-B14F-4D97-AF65-F5344CB8AC3E}">
        <p14:creationId xmlns:p14="http://schemas.microsoft.com/office/powerpoint/2010/main" val="223826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132115"/>
            <a:ext cx="10515600" cy="853167"/>
          </a:xfrm>
        </p:spPr>
        <p:txBody>
          <a:bodyPr>
            <a:normAutofit fontScale="90000"/>
          </a:bodyPr>
          <a:lstStyle/>
          <a:p>
            <a:pPr fontAlgn="base"/>
            <a:r>
              <a:rPr lang="pt-BR" b="1" dirty="0"/>
              <a:t>Padrão do </a:t>
            </a:r>
            <a:r>
              <a:rPr lang="pt-BR" b="1" dirty="0" err="1"/>
              <a:t>mapeador</a:t>
            </a:r>
            <a:r>
              <a:rPr lang="pt-BR" b="1" dirty="0"/>
              <a:t> </a:t>
            </a:r>
            <a:r>
              <a:rPr lang="pt-BR" b="1" dirty="0" err="1" smtClean="0"/>
              <a:t>Datta</a:t>
            </a:r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sz="3600" i="1" dirty="0" err="1"/>
              <a:t>Datta</a:t>
            </a:r>
            <a:r>
              <a:rPr lang="pt-BR" sz="3600" i="1" dirty="0"/>
              <a:t> </a:t>
            </a:r>
            <a:r>
              <a:rPr lang="pt-BR" sz="3600" i="1" dirty="0" err="1"/>
              <a:t>mapper</a:t>
            </a:r>
            <a:r>
              <a:rPr lang="pt-BR" sz="3600" i="1" dirty="0"/>
              <a:t> </a:t>
            </a:r>
            <a:r>
              <a:rPr lang="pt-BR" sz="3600" i="1" dirty="0" err="1"/>
              <a:t>pattern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sz="2400" dirty="0" smtClean="0"/>
              <a:t>Um </a:t>
            </a:r>
            <a:r>
              <a:rPr lang="pt-BR" sz="2400" i="1" dirty="0" err="1" smtClean="0"/>
              <a:t>Datta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mapper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pattern</a:t>
            </a:r>
            <a:r>
              <a:rPr lang="pt-BR" sz="2400" i="1" dirty="0" smtClean="0"/>
              <a:t> </a:t>
            </a:r>
            <a:r>
              <a:rPr lang="pt-BR" sz="2400" dirty="0" smtClean="0"/>
              <a:t>separa classes e objetos da estrutura do banco de dados e não segue </a:t>
            </a:r>
            <a:r>
              <a:rPr lang="pt-BR" sz="2400" u="sng" dirty="0" smtClean="0"/>
              <a:t>necessariamente</a:t>
            </a:r>
            <a:r>
              <a:rPr lang="pt-BR" sz="2400" dirty="0" smtClean="0"/>
              <a:t> a regra "um objeto = uma linha na tabela". Um objeto pode corresponder a várias tabelas, enquanto os programadores especificam como os objetos são serializados, </a:t>
            </a:r>
            <a:r>
              <a:rPr lang="pt-BR" sz="2400" dirty="0" err="1" smtClean="0"/>
              <a:t>desserializados</a:t>
            </a:r>
            <a:r>
              <a:rPr lang="pt-BR" sz="2400" dirty="0" smtClean="0"/>
              <a:t> e conectados ao banco de dados. Todas as operações do banco de dados são separadas dos objetos. </a:t>
            </a:r>
          </a:p>
          <a:p>
            <a:pPr fontAlgn="base"/>
            <a:r>
              <a:rPr lang="pt-BR" sz="2400" dirty="0" smtClean="0"/>
              <a:t>Você pode trabalhar com coleções de tabelas e atualizá-las simultaneamente. Tudo isso dá aos programadores mais controle e flexibilidade, mas exige mais esforço.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5916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Aumento da produtividade.</a:t>
            </a:r>
          </a:p>
          <a:p>
            <a:r>
              <a:rPr lang="pt-BR" dirty="0"/>
              <a:t>Menor risco de erros com SQL mal </a:t>
            </a:r>
            <a:r>
              <a:rPr lang="pt-BR" dirty="0" smtClean="0"/>
              <a:t>estruturado.</a:t>
            </a:r>
            <a:endParaRPr lang="pt-BR" dirty="0"/>
          </a:p>
          <a:p>
            <a:r>
              <a:rPr lang="pt-BR" dirty="0"/>
              <a:t>Integração natural </a:t>
            </a:r>
            <a:r>
              <a:rPr lang="pt-BR" dirty="0" smtClean="0"/>
              <a:t>com POO.</a:t>
            </a:r>
            <a:endParaRPr lang="pt-BR" dirty="0"/>
          </a:p>
          <a:p>
            <a:r>
              <a:rPr lang="pt-BR" dirty="0"/>
              <a:t>Facilita testes e manutenção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180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Menor </a:t>
            </a:r>
            <a:r>
              <a:rPr lang="pt-BR" u="sng" dirty="0" smtClean="0"/>
              <a:t>controle</a:t>
            </a:r>
            <a:r>
              <a:rPr lang="pt-BR" dirty="0" smtClean="0"/>
              <a:t> sobre o SQL gerado.</a:t>
            </a:r>
          </a:p>
          <a:p>
            <a:r>
              <a:rPr lang="pt-BR" dirty="0" smtClean="0"/>
              <a:t>Pode gerar consultas ineficientes se mal configurado.</a:t>
            </a:r>
          </a:p>
          <a:p>
            <a:r>
              <a:rPr lang="pt-BR" dirty="0" smtClean="0"/>
              <a:t>Nem sempre é ideal para cenários altamente complexos.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7591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328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ORM</vt:lpstr>
      <vt:lpstr>Apresentação do PowerPoint</vt:lpstr>
      <vt:lpstr>Como funciona:</vt:lpstr>
      <vt:lpstr>Como funciona:</vt:lpstr>
      <vt:lpstr>Padrão de registro ativo  Active record pattern   </vt:lpstr>
      <vt:lpstr>Padrão de registro ativo  Active record pattern   </vt:lpstr>
      <vt:lpstr>Padrão do mapeador Datta Datta mapper pattern  </vt:lpstr>
      <vt:lpstr>Vantagens</vt:lpstr>
      <vt:lpstr>Desvantagens</vt:lpstr>
      <vt:lpstr>Referências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</dc:title>
  <dc:creator>Aluno</dc:creator>
  <cp:lastModifiedBy>Aluno</cp:lastModifiedBy>
  <cp:revision>5</cp:revision>
  <dcterms:created xsi:type="dcterms:W3CDTF">2025-05-26T22:31:05Z</dcterms:created>
  <dcterms:modified xsi:type="dcterms:W3CDTF">2025-05-26T23:31:34Z</dcterms:modified>
</cp:coreProperties>
</file>