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1" r:id="rId6"/>
    <p:sldId id="287" r:id="rId7"/>
    <p:sldId id="289" r:id="rId8"/>
    <p:sldId id="288" r:id="rId9"/>
    <p:sldId id="290" r:id="rId10"/>
    <p:sldId id="291" r:id="rId11"/>
    <p:sldId id="292" r:id="rId12"/>
    <p:sldId id="293" r:id="rId13"/>
    <p:sldId id="295" r:id="rId14"/>
    <p:sldId id="297" r:id="rId15"/>
    <p:sldId id="298" r:id="rId16"/>
    <p:sldId id="299" r:id="rId17"/>
    <p:sldId id="300" r:id="rId18"/>
    <p:sldId id="320" r:id="rId19"/>
    <p:sldId id="294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6" r:id="rId37"/>
    <p:sldId id="318" r:id="rId38"/>
    <p:sldId id="319" r:id="rId39"/>
  </p:sldIdLst>
  <p:sldSz cx="9144000" cy="5143500" type="screen16x9"/>
  <p:notesSz cx="6858000" cy="9144000"/>
  <p:embeddedFontLst>
    <p:embeddedFont>
      <p:font typeface="Lora" panose="020B0604020202020204" charset="0"/>
      <p:regular r:id="rId41"/>
      <p:bold r:id="rId42"/>
      <p:italic r:id="rId43"/>
      <p:boldItalic r:id="rId44"/>
    </p:embeddedFont>
    <p:embeddedFont>
      <p:font typeface="Quattrocento Sans" panose="020B0604020202020204" charset="0"/>
      <p:regular r:id="rId45"/>
      <p:bold r:id="rId46"/>
      <p:italic r:id="rId47"/>
      <p:boldItalic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36AF2B-AB2C-42D8-9618-AAB885CF9A62}">
  <a:tblStyle styleId="{7F36AF2B-AB2C-42D8-9618-AAB885CF9A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19" autoAdjust="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1DBDF-7D74-4656-B2B4-561B84B68D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FAD577-4B0B-4B91-9B86-4A4B72AB2126}" type="pres">
      <dgm:prSet presAssocID="{0F51DBDF-7D74-4656-B2B4-561B84B68DBB}" presName="Name0" presStyleCnt="0">
        <dgm:presLayoutVars>
          <dgm:dir/>
          <dgm:resizeHandles val="exact"/>
        </dgm:presLayoutVars>
      </dgm:prSet>
      <dgm:spPr/>
    </dgm:pt>
  </dgm:ptLst>
  <dgm:cxnLst>
    <dgm:cxn modelId="{4B22D833-1118-4284-A892-A4DA2567E7F5}" type="presOf" srcId="{0F51DBDF-7D74-4656-B2B4-561B84B68DBB}" destId="{5AFAD577-4B0B-4B91-9B86-4A4B72AB212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00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807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77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331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9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80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630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979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871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57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474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156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202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966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5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090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109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105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741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23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995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483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636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472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046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495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6947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162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25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Coisa de nerds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dium-content-serif-font"/>
              </a:rPr>
              <a:t>aficcionados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 querendo que máquinas façam muito mais do que deveriam e até 2012, a realidade era um pouco de ambas.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Máquinas de IA genéricas ficaram nos filmes e na ficção cientifica por um bom motivo; ainda não conseguimos criar algo do tipo, pelo menos não ainda.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91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10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3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pt_br/insights/analytics/inteligencia-artificial.html#worl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crypted-tbn0.gstatic.com/images?q=tbn%3AANd9GcRIs8vxev-bYxZ-HGcy-eas7mYOENi79PFFcg&amp;usqp=CA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scielo.br%2Fscielo.php%3Fscript%3Dsci_arttext%26pid%3DS0303-76572019000101401&amp;psig=AOvVaw2OBPWJ1Ir9KkFu945i6Co5&amp;ust=1593373274928000&amp;source=images&amp;cd=vfe&amp;ved=0CAIQjRxqFwoTCNCDzpjgouoCFQAAAAAdAAAAABA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d=Z0mvDwAAQBAJ&amp;pg=PA15&amp;lpg=PA15&amp;dq=Figura+1-12.+Aprendizado+por+refor%C3%A7o&amp;source=bl&amp;ots=B0AEkqajAU&amp;sig=ACfU3U33wYtcncQy_bFlnIeb9RHOKhgOIg&amp;hl=pt-BR&amp;sa=X&amp;ved=2ahUKEwitupCOw53qAhVrH7kGHcCiAF8Q6AEwCnoECAsQAQ#v=onepage&amp;q&amp;f=fals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gif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sigmoidal.ai%2Fredes-neurais-python-keras-2%2F&amp;psig=AOvVaw2A0Da0eACtgNNOFhe2a2kQ&amp;ust=1593373477277000&amp;source=images&amp;cd=vfe&amp;ved=0CAIQjRxqFwoTCOC_sffgouoCFQAAAAAdAAAAABA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pngwing.com%2Fpt%2Ffree-png-hnbdj&amp;psig=AOvVaw22AHxH5JnQyKYbYKXOgPyD&amp;ust=1593373604909000&amp;source=images&amp;cd=vfe&amp;ved=0CAIQjRxqFwoTCPCl4bjhouoCFQAAAAAdAAAAABAE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s://books.google.com.br/books/about/Intelig%C3%AAncia_artificial.html?hl=pt-BR&amp;id=4DwelAEACAAJ&amp;redir_esc=y" TargetMode="Externa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/about/Intelig%C3%AAncia_artificial.html?hl=pt-BR&amp;id=4DwelAEACAAJ&amp;redir_esc=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sigmoidal.ai%2Fredes-neurais-python-keras-2%2F&amp;psig=AOvVaw2A0Da0eACtgNNOFhe2a2kQ&amp;ust=1593373477277000&amp;source=images&amp;cd=vfe&amp;ved=0CAIQjRxqFwoTCOC_sffgouoCFQAAAAAdAAAAABA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movinstitute.org/neural-network-zo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lIYr1slA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" TargetMode="External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Relationship Id="rId9" Type="http://schemas.openxmlformats.org/officeDocument/2006/relationships/image" Target="../media/image30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pt-br/deep-learning-ai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datascienceacademy.com.br/course?courseid=python-fundamentos" TargetMode="External"/><Relationship Id="rId4" Type="http://schemas.openxmlformats.org/officeDocument/2006/relationships/hyperlink" Target="https://www.sas.com/pt_br/insights/analytics/inteligencia-artificial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pt-br/deep-learning-a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52352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latin typeface="Lora" panose="020B0604020202020204" charset="0"/>
              </a:rPr>
              <a:t>Uma visão geral sobre</a:t>
            </a:r>
            <a:br>
              <a:rPr lang="pt-BR" sz="3200" dirty="0">
                <a:latin typeface="Lora" panose="020B0604020202020204" charset="0"/>
              </a:rPr>
            </a:br>
            <a:r>
              <a:rPr lang="pt-BR" sz="3200" dirty="0">
                <a:solidFill>
                  <a:srgbClr val="000000"/>
                </a:solidFill>
                <a:highlight>
                  <a:srgbClr val="FFCD00"/>
                </a:highlight>
                <a:latin typeface="Lora" panose="020B0604020202020204" charset="0"/>
                <a:sym typeface="Arial"/>
              </a:rPr>
              <a:t>Inteligência Artificial </a:t>
            </a:r>
            <a:endParaRPr sz="3200" dirty="0">
              <a:solidFill>
                <a:srgbClr val="000000"/>
              </a:solidFill>
              <a:highlight>
                <a:srgbClr val="FFCD00"/>
              </a:highlight>
              <a:latin typeface="Lora" panose="020B0604020202020204" charset="0"/>
              <a:sym typeface="Arial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48205" y="908963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Evolução </a:t>
            </a:r>
            <a:endParaRPr lang="en-US"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>
            <a:off x="2817628" y="1123588"/>
            <a:ext cx="2473409" cy="623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Tela de celular com publicação numa rede social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F5014508-FC67-4E06-9B67-76EE4DD57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8" t="3467" r="871" b="6575"/>
          <a:stretch/>
        </p:blipFill>
        <p:spPr>
          <a:xfrm>
            <a:off x="388883" y="1517148"/>
            <a:ext cx="8450317" cy="3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7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F381565-35D6-4D7E-95EC-4F7E1225C5AA}"/>
              </a:ext>
            </a:extLst>
          </p:cNvPr>
          <p:cNvSpPr/>
          <p:nvPr/>
        </p:nvSpPr>
        <p:spPr>
          <a:xfrm>
            <a:off x="4818000" y="2327577"/>
            <a:ext cx="2328983" cy="683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52651" y="1693523"/>
            <a:ext cx="516904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Aprendizado de Máquina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M</a:t>
            </a:r>
            <a:r>
              <a:rPr lang="en-US" i="1" dirty="0"/>
              <a:t>achine learning e deep learning</a:t>
            </a:r>
            <a:endParaRPr i="1"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45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Machine learning </a:t>
            </a:r>
            <a:endParaRPr lang="en-US" i="1"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 flipV="1">
            <a:off x="3859619" y="1130613"/>
            <a:ext cx="143141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m 7" descr="Uma imagem contendo foto, cachorro, diferente, cama&#10;&#10;Descrição gerada automaticamente">
            <a:extLst>
              <a:ext uri="{FF2B5EF4-FFF2-40B4-BE49-F238E27FC236}">
                <a16:creationId xmlns:a16="http://schemas.microsoft.com/office/drawing/2014/main" id="{39CD0FF3-02D2-4AFB-A69B-E2C20C94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40" y="1435395"/>
            <a:ext cx="3410747" cy="3370322"/>
          </a:xfrm>
          <a:prstGeom prst="rect">
            <a:avLst/>
          </a:prstGeom>
        </p:spPr>
      </p:pic>
      <p:sp>
        <p:nvSpPr>
          <p:cNvPr id="18" name="Google Shape;125;p17">
            <a:extLst>
              <a:ext uri="{FF2B5EF4-FFF2-40B4-BE49-F238E27FC236}">
                <a16:creationId xmlns:a16="http://schemas.microsoft.com/office/drawing/2014/main" id="{96F374ED-BA85-4318-9FC2-F93138EA6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1697" y="1448048"/>
            <a:ext cx="4157358" cy="3317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pt-BR" dirty="0"/>
            </a:br>
            <a:endParaRPr lang="pt-BR" dirty="0"/>
          </a:p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pt-BR" dirty="0"/>
            </a:br>
            <a:r>
              <a:rPr lang="pt-BR" dirty="0"/>
              <a:t>Alternativa de chegada na Inteligência Artificial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17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Machine learning - </a:t>
            </a:r>
            <a:r>
              <a:rPr lang="en-US" dirty="0"/>
              <a:t>Definições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414298" y="1643417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highlight>
                  <a:srgbClr val="FFCD00"/>
                </a:highlight>
              </a:rPr>
              <a:t>Arthur Samuel, 1959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70" dirty="0"/>
              <a:t>Aprendizado de Máquina é o campo de estudo que dá aos computadores a habilidade de aprender sem ser explicitamente programado.</a:t>
            </a: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405000" y="1662536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highlight>
                  <a:srgbClr val="FFCD00"/>
                </a:highlight>
              </a:rPr>
              <a:t>Tom Michell, 1997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70" dirty="0"/>
              <a:t>Diz-se que um programa de computador aprende pela experiência E em relação a algum tipo de tarefa T e alguma medida de desempenho P se o seu desempenho em T, conforme medido por P, melhora com a experiência E.</a:t>
            </a: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395702" y="1643417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highlight>
                  <a:srgbClr val="FFCD00"/>
                </a:highlight>
              </a:rPr>
              <a:t>Aurélien Géron, 2019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70" dirty="0"/>
              <a:t>Aprendizado de máquina é a ciência (e a arte) da programação de computadores para que eles possam </a:t>
            </a:r>
            <a:r>
              <a:rPr lang="pt-BR" sz="1570" i="1" dirty="0"/>
              <a:t>aprender com os dados.</a:t>
            </a:r>
            <a:r>
              <a:rPr lang="en" sz="1570" i="1" dirty="0"/>
              <a:t> </a:t>
            </a:r>
            <a:endParaRPr sz="1570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2" name="Google Shape;477;p39">
            <a:extLst>
              <a:ext uri="{FF2B5EF4-FFF2-40B4-BE49-F238E27FC236}">
                <a16:creationId xmlns:a16="http://schemas.microsoft.com/office/drawing/2014/main" id="{E6E6985E-1CDF-4EFE-AB54-7F5D22AEEBA5}"/>
              </a:ext>
            </a:extLst>
          </p:cNvPr>
          <p:cNvGrpSpPr/>
          <p:nvPr/>
        </p:nvGrpSpPr>
        <p:grpSpPr>
          <a:xfrm>
            <a:off x="904032" y="1059092"/>
            <a:ext cx="244284" cy="162752"/>
            <a:chOff x="1934025" y="1001650"/>
            <a:chExt cx="415300" cy="355600"/>
          </a:xfrm>
        </p:grpSpPr>
        <p:sp>
          <p:nvSpPr>
            <p:cNvPr id="13" name="Google Shape;478;p39">
              <a:extLst>
                <a:ext uri="{FF2B5EF4-FFF2-40B4-BE49-F238E27FC236}">
                  <a16:creationId xmlns:a16="http://schemas.microsoft.com/office/drawing/2014/main" id="{57312DD9-F64E-4ABF-9BA5-A5B3722CC036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9;p39">
              <a:extLst>
                <a:ext uri="{FF2B5EF4-FFF2-40B4-BE49-F238E27FC236}">
                  <a16:creationId xmlns:a16="http://schemas.microsoft.com/office/drawing/2014/main" id="{49EF0535-F765-4ABA-ACC1-6649E4DEAA0A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0;p39">
              <a:extLst>
                <a:ext uri="{FF2B5EF4-FFF2-40B4-BE49-F238E27FC236}">
                  <a16:creationId xmlns:a16="http://schemas.microsoft.com/office/drawing/2014/main" id="{09082F35-3235-4C17-B457-999595ECA225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1;p39">
              <a:extLst>
                <a:ext uri="{FF2B5EF4-FFF2-40B4-BE49-F238E27FC236}">
                  <a16:creationId xmlns:a16="http://schemas.microsoft.com/office/drawing/2014/main" id="{76B9444E-7508-4FBB-8419-94C2F614C24F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549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Tipos de Aprendizado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</a:rPr>
              <a:t>Supervisionad</a:t>
            </a:r>
            <a:r>
              <a:rPr lang="pt-BR" b="1" dirty="0">
                <a:highlight>
                  <a:srgbClr val="FFCD00"/>
                </a:highlight>
              </a:rPr>
              <a:t>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Acontece quando os dados usados no treinamento contêm as soluções esperadas </a:t>
            </a: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highlight>
                  <a:srgbClr val="FFCD00"/>
                </a:highlight>
              </a:rPr>
              <a:t>Não Supervisionado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Dados de treino não contêm as soluções esperadas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highlight>
                  <a:srgbClr val="FFCD00"/>
                </a:highlight>
              </a:rPr>
              <a:t>Por Reforço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Um agente envolvido em um sistema aprende através de recompensas ou penalidades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F797ACCE-D156-42E7-B6D7-FC6F7BEE182B}"/>
              </a:ext>
            </a:extLst>
          </p:cNvPr>
          <p:cNvCxnSpPr>
            <a:cxnSpLocks/>
          </p:cNvCxnSpPr>
          <p:nvPr/>
        </p:nvCxnSpPr>
        <p:spPr>
          <a:xfrm>
            <a:off x="4157330" y="1130613"/>
            <a:ext cx="11337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78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91883" y="91203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Aprendizado Supervisionado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Imagem 2" descr="Mapa colorido com texto preto sobre fundo branco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2DAE1396-D47D-4636-ABA5-30C36480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233" y="1771649"/>
            <a:ext cx="4606489" cy="25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5300449-1F41-46C4-B075-47154C3A4770}"/>
              </a:ext>
            </a:extLst>
          </p:cNvPr>
          <p:cNvSpPr/>
          <p:nvPr/>
        </p:nvSpPr>
        <p:spPr>
          <a:xfrm>
            <a:off x="4805916" y="786809"/>
            <a:ext cx="744279" cy="56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91883" y="912035"/>
            <a:ext cx="430472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Aprendizado Não Supervisionado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Imagem 3" descr="Uma imagem contendo texto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CAC18AAE-5F0C-429D-B0A7-C7DC54712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817" y="1714600"/>
            <a:ext cx="4962365" cy="27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91883" y="912035"/>
            <a:ext cx="415831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Aprendizado Por Reforço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5" name="Imagem 4" descr="Tela de celular com texto preto sobre fundo branco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161BE888-929E-459A-B96D-A91FDD7F5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284" y="1506635"/>
            <a:ext cx="4993431" cy="31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5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11566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Modelos</a:t>
            </a:r>
            <a:r>
              <a:rPr lang="en-US" i="1" dirty="0"/>
              <a:t> de Machine learning </a:t>
            </a:r>
            <a:endParaRPr lang="en-US" i="1"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Imagem 4">
            <a:hlinkClick r:id="rId3"/>
            <a:extLst>
              <a:ext uri="{FF2B5EF4-FFF2-40B4-BE49-F238E27FC236}">
                <a16:creationId xmlns:a16="http://schemas.microsoft.com/office/drawing/2014/main" id="{31FA605A-2D9B-4D8A-8813-D8FC22535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623" y="1358268"/>
            <a:ext cx="6028753" cy="37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3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Machine learning </a:t>
            </a:r>
            <a:endParaRPr lang="en-US" i="1"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 flipV="1">
            <a:off x="3859619" y="1130613"/>
            <a:ext cx="143141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A7548D8-9502-4624-963A-25A91AFD5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113892"/>
              </p:ext>
            </p:extLst>
          </p:nvPr>
        </p:nvGraphicFramePr>
        <p:xfrm>
          <a:off x="962391" y="-137059"/>
          <a:ext cx="7482140" cy="4210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Google Shape;312;p29">
            <a:extLst>
              <a:ext uri="{FF2B5EF4-FFF2-40B4-BE49-F238E27FC236}">
                <a16:creationId xmlns:a16="http://schemas.microsoft.com/office/drawing/2014/main" id="{759A6CBB-4F3A-4C1B-BE51-2BC25932D30E}"/>
              </a:ext>
            </a:extLst>
          </p:cNvPr>
          <p:cNvSpPr/>
          <p:nvPr/>
        </p:nvSpPr>
        <p:spPr>
          <a:xfrm>
            <a:off x="126574" y="2241398"/>
            <a:ext cx="1475702" cy="14760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b="1" i="1" dirty="0">
                <a:solidFill>
                  <a:schemeClr val="tx1"/>
                </a:solidFill>
              </a:rPr>
              <a:t>Dados</a:t>
            </a:r>
            <a:endParaRPr lang="pt-BR" i="1" dirty="0"/>
          </a:p>
        </p:txBody>
      </p:sp>
      <p:cxnSp>
        <p:nvCxnSpPr>
          <p:cNvPr id="21" name="Google Shape;315;p29">
            <a:extLst>
              <a:ext uri="{FF2B5EF4-FFF2-40B4-BE49-F238E27FC236}">
                <a16:creationId xmlns:a16="http://schemas.microsoft.com/office/drawing/2014/main" id="{A4A1F7FC-FF94-405D-8413-64D0761B5FD5}"/>
              </a:ext>
            </a:extLst>
          </p:cNvPr>
          <p:cNvCxnSpPr>
            <a:cxnSpLocks/>
          </p:cNvCxnSpPr>
          <p:nvPr/>
        </p:nvCxnSpPr>
        <p:spPr>
          <a:xfrm>
            <a:off x="1740401" y="2979398"/>
            <a:ext cx="70509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6" name="Google Shape;312;p29">
            <a:extLst>
              <a:ext uri="{FF2B5EF4-FFF2-40B4-BE49-F238E27FC236}">
                <a16:creationId xmlns:a16="http://schemas.microsoft.com/office/drawing/2014/main" id="{65D23561-E7AB-46B0-A5D1-034836AB3D54}"/>
              </a:ext>
            </a:extLst>
          </p:cNvPr>
          <p:cNvSpPr/>
          <p:nvPr/>
        </p:nvSpPr>
        <p:spPr>
          <a:xfrm>
            <a:off x="2583620" y="2221778"/>
            <a:ext cx="1475702" cy="14760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b="1" i="1" dirty="0">
                <a:solidFill>
                  <a:schemeClr val="tx1"/>
                </a:solidFill>
              </a:rPr>
              <a:t>Algoritmo e </a:t>
            </a:r>
          </a:p>
          <a:p>
            <a:pPr algn="ctr"/>
            <a:r>
              <a:rPr lang="pt-BR" b="1" i="1" dirty="0">
                <a:solidFill>
                  <a:schemeClr val="tx1"/>
                </a:solidFill>
              </a:rPr>
              <a:t>Modelo</a:t>
            </a:r>
            <a:endParaRPr lang="pt-BR" i="1" dirty="0"/>
          </a:p>
        </p:txBody>
      </p:sp>
      <p:cxnSp>
        <p:nvCxnSpPr>
          <p:cNvPr id="27" name="Google Shape;315;p29">
            <a:extLst>
              <a:ext uri="{FF2B5EF4-FFF2-40B4-BE49-F238E27FC236}">
                <a16:creationId xmlns:a16="http://schemas.microsoft.com/office/drawing/2014/main" id="{D4AC0E08-684F-4E9E-BBAE-C8B044F46104}"/>
              </a:ext>
            </a:extLst>
          </p:cNvPr>
          <p:cNvCxnSpPr>
            <a:cxnSpLocks/>
          </p:cNvCxnSpPr>
          <p:nvPr/>
        </p:nvCxnSpPr>
        <p:spPr>
          <a:xfrm>
            <a:off x="4197447" y="2959778"/>
            <a:ext cx="70509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8" name="Google Shape;312;p29">
            <a:extLst>
              <a:ext uri="{FF2B5EF4-FFF2-40B4-BE49-F238E27FC236}">
                <a16:creationId xmlns:a16="http://schemas.microsoft.com/office/drawing/2014/main" id="{5F0A8273-C0F8-4250-944A-6C9146D4B72E}"/>
              </a:ext>
            </a:extLst>
          </p:cNvPr>
          <p:cNvSpPr/>
          <p:nvPr/>
        </p:nvSpPr>
        <p:spPr>
          <a:xfrm>
            <a:off x="5040666" y="2221778"/>
            <a:ext cx="1475702" cy="14760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i="1" dirty="0">
                <a:solidFill>
                  <a:schemeClr val="tx1"/>
                </a:solidFill>
              </a:rPr>
              <a:t>Ajuste/</a:t>
            </a:r>
          </a:p>
          <a:p>
            <a:pPr lvl="0" algn="ctr"/>
            <a:r>
              <a:rPr lang="pt-BR" b="1" i="1" dirty="0">
                <a:solidFill>
                  <a:schemeClr val="tx1"/>
                </a:solidFill>
              </a:rPr>
              <a:t>Treino </a:t>
            </a:r>
          </a:p>
          <a:p>
            <a:pPr lvl="0" algn="ctr"/>
            <a:r>
              <a:rPr lang="pt-BR" b="1" dirty="0">
                <a:solidFill>
                  <a:schemeClr val="tx1"/>
                </a:solidFill>
              </a:rPr>
              <a:t>de um Modelo </a:t>
            </a:r>
          </a:p>
        </p:txBody>
      </p:sp>
      <p:cxnSp>
        <p:nvCxnSpPr>
          <p:cNvPr id="29" name="Google Shape;315;p29">
            <a:extLst>
              <a:ext uri="{FF2B5EF4-FFF2-40B4-BE49-F238E27FC236}">
                <a16:creationId xmlns:a16="http://schemas.microsoft.com/office/drawing/2014/main" id="{907DAE7D-E735-4FBC-B4B5-E570BA0455E3}"/>
              </a:ext>
            </a:extLst>
          </p:cNvPr>
          <p:cNvCxnSpPr>
            <a:cxnSpLocks/>
          </p:cNvCxnSpPr>
          <p:nvPr/>
        </p:nvCxnSpPr>
        <p:spPr>
          <a:xfrm>
            <a:off x="6654493" y="2959778"/>
            <a:ext cx="70509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2" name="Google Shape;312;p29">
            <a:extLst>
              <a:ext uri="{FF2B5EF4-FFF2-40B4-BE49-F238E27FC236}">
                <a16:creationId xmlns:a16="http://schemas.microsoft.com/office/drawing/2014/main" id="{107A7FDE-D1F5-4D71-920D-B2B3387B7D2F}"/>
              </a:ext>
            </a:extLst>
          </p:cNvPr>
          <p:cNvSpPr/>
          <p:nvPr/>
        </p:nvSpPr>
        <p:spPr>
          <a:xfrm>
            <a:off x="7497712" y="2241398"/>
            <a:ext cx="1475702" cy="14760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i="1" dirty="0">
                <a:solidFill>
                  <a:schemeClr val="tx1"/>
                </a:solidFill>
              </a:rPr>
              <a:t>Executa tarefa aprendida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9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62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i="1" dirty="0">
                <a:latin typeface="Lora"/>
                <a:ea typeface="Lora"/>
                <a:cs typeface="Lora"/>
                <a:sym typeface="Lora"/>
              </a:rPr>
              <a:t>Sou o </a:t>
            </a:r>
            <a:r>
              <a:rPr lang="pt-BR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Murilo A. R. </a:t>
            </a:r>
            <a:r>
              <a:rPr lang="pt-BR" sz="3600" b="1" i="1" dirty="0" err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Bigoto</a:t>
            </a:r>
            <a:endParaRPr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Estou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processo</a:t>
            </a:r>
            <a:r>
              <a:rPr lang="en-US" sz="1800" dirty="0"/>
              <a:t> de </a:t>
            </a:r>
            <a:r>
              <a:rPr lang="en-US" sz="1800" dirty="0" err="1"/>
              <a:t>conclusão</a:t>
            </a:r>
            <a:r>
              <a:rPr lang="en-US" sz="1800" dirty="0"/>
              <a:t> do </a:t>
            </a:r>
            <a:r>
              <a:rPr lang="en-US" sz="1800" dirty="0" err="1"/>
              <a:t>curso</a:t>
            </a:r>
            <a:r>
              <a:rPr lang="en-US" sz="1800" dirty="0"/>
              <a:t> de </a:t>
            </a:r>
            <a:r>
              <a:rPr lang="en-US" sz="1800" dirty="0" err="1"/>
              <a:t>Engenharia</a:t>
            </a:r>
            <a:r>
              <a:rPr lang="en-US" sz="1800" dirty="0"/>
              <a:t> </a:t>
            </a:r>
            <a:r>
              <a:rPr lang="en-US" sz="1800" dirty="0" err="1"/>
              <a:t>Física</a:t>
            </a:r>
            <a:r>
              <a:rPr lang="en-US" sz="1800" dirty="0"/>
              <a:t> (EEL-USP). </a:t>
            </a:r>
            <a:r>
              <a:rPr lang="en-US" sz="1800" dirty="0" err="1"/>
              <a:t>Trabalho</a:t>
            </a:r>
            <a:r>
              <a:rPr lang="en-US" sz="1800" dirty="0"/>
              <a:t> com </a:t>
            </a:r>
            <a:r>
              <a:rPr lang="en-US" sz="1800" i="1" dirty="0"/>
              <a:t>Business Intelligence.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 rotWithShape="1">
          <a:blip r:embed="rId3"/>
          <a:srcRect l="2296" t="29733" r="48826" b="34088"/>
          <a:stretch/>
        </p:blipFill>
        <p:spPr>
          <a:xfrm>
            <a:off x="731768" y="888750"/>
            <a:ext cx="1080000" cy="108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513241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Hello World </a:t>
            </a:r>
            <a:r>
              <a:rPr lang="en" sz="6000" dirty="0"/>
              <a:t>!</a:t>
            </a:r>
            <a:endParaRPr sz="6000" dirty="0"/>
          </a:p>
        </p:txBody>
      </p: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7392900" y="1428750"/>
            <a:ext cx="1751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F555C1-3AF0-4FE4-91DC-1EA2DF8AFD86}"/>
              </a:ext>
            </a:extLst>
          </p:cNvPr>
          <p:cNvSpPr/>
          <p:nvPr/>
        </p:nvSpPr>
        <p:spPr>
          <a:xfrm>
            <a:off x="4859078" y="881810"/>
            <a:ext cx="14353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91882" y="912035"/>
            <a:ext cx="490259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Problema a ser resolvido pelo algoritmo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98E41145-DDBB-4827-A6A4-2669ADBF61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6458" y="2239938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Hipótese: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Parâmetros: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Função de Custo: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Meta: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54C77CF-C282-469C-A056-D325E7560DB5}"/>
              </a:ext>
            </a:extLst>
          </p:cNvPr>
          <p:cNvGrpSpPr/>
          <p:nvPr/>
        </p:nvGrpSpPr>
        <p:grpSpPr>
          <a:xfrm>
            <a:off x="1760017" y="1470074"/>
            <a:ext cx="8771223" cy="954284"/>
            <a:chOff x="438327" y="1650830"/>
            <a:chExt cx="8771223" cy="954284"/>
          </a:xfrm>
        </p:grpSpPr>
        <p:sp>
          <p:nvSpPr>
            <p:cNvPr id="17" name="Google Shape;125;p17">
              <a:extLst>
                <a:ext uri="{FF2B5EF4-FFF2-40B4-BE49-F238E27FC236}">
                  <a16:creationId xmlns:a16="http://schemas.microsoft.com/office/drawing/2014/main" id="{41B0A9A0-F775-4C8F-A07D-022197AA4A76}"/>
                </a:ext>
              </a:extLst>
            </p:cNvPr>
            <p:cNvSpPr txBox="1">
              <a:spLocks/>
            </p:cNvSpPr>
            <p:nvPr/>
          </p:nvSpPr>
          <p:spPr>
            <a:xfrm>
              <a:off x="438327" y="1653418"/>
              <a:ext cx="5278445" cy="951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◉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9pPr>
            </a:lstStyle>
            <a:p>
              <a:pPr marL="76200" indent="0">
                <a:buSzPts val="2400"/>
                <a:buNone/>
              </a:pPr>
              <a:r>
                <a:rPr lang="pt-BR" u="sng" dirty="0"/>
                <a:t>Modelo preditivo</a:t>
              </a:r>
              <a:r>
                <a:rPr lang="pt-BR" dirty="0"/>
                <a:t>:  </a:t>
              </a:r>
            </a:p>
            <a:p>
              <a:pPr marL="0" indent="0">
                <a:buFont typeface="Quattrocento Sans"/>
                <a:buNone/>
              </a:pPr>
              <a:endParaRPr lang="pt-BR" dirty="0"/>
            </a:p>
          </p:txBody>
        </p:sp>
        <p:pic>
          <p:nvPicPr>
            <p:cNvPr id="10" name="Imagem 9" descr="Uma imagem contendo mesa&#10;&#10;Descrição gerada automaticamente">
              <a:extLst>
                <a:ext uri="{FF2B5EF4-FFF2-40B4-BE49-F238E27FC236}">
                  <a16:creationId xmlns:a16="http://schemas.microsoft.com/office/drawing/2014/main" id="{893CB90A-7D27-4D58-BA94-3DB6CF55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0705" y="1766678"/>
              <a:ext cx="1310400" cy="360000"/>
            </a:xfrm>
            <a:prstGeom prst="rect">
              <a:avLst/>
            </a:prstGeom>
          </p:spPr>
        </p:pic>
        <p:sp>
          <p:nvSpPr>
            <p:cNvPr id="20" name="Google Shape;125;p17">
              <a:extLst>
                <a:ext uri="{FF2B5EF4-FFF2-40B4-BE49-F238E27FC236}">
                  <a16:creationId xmlns:a16="http://schemas.microsoft.com/office/drawing/2014/main" id="{C0B2C0B1-9EF6-49B3-9E1C-878BAF04B80A}"/>
                </a:ext>
              </a:extLst>
            </p:cNvPr>
            <p:cNvSpPr txBox="1">
              <a:spLocks/>
            </p:cNvSpPr>
            <p:nvPr/>
          </p:nvSpPr>
          <p:spPr>
            <a:xfrm>
              <a:off x="3931105" y="1650830"/>
              <a:ext cx="5278445" cy="951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◉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○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Char char="■"/>
                <a:defRPr sz="18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9pPr>
            </a:lstStyle>
            <a:p>
              <a:pPr marL="76200" indent="0">
                <a:buSzPts val="2400"/>
                <a:buNone/>
              </a:pPr>
              <a:r>
                <a:rPr lang="pt-BR" dirty="0"/>
                <a:t>busca</a:t>
              </a:r>
            </a:p>
            <a:p>
              <a:pPr marL="0" indent="0">
                <a:buFont typeface="Quattrocento Sans"/>
                <a:buNone/>
              </a:pPr>
              <a:endParaRPr lang="pt-BR" dirty="0"/>
            </a:p>
          </p:txBody>
        </p:sp>
        <p:pic>
          <p:nvPicPr>
            <p:cNvPr id="13" name="Imagem 12" descr="Uma imagem contendo objeto, relógio, mesa&#10;&#10;Descrição gerada automaticamente">
              <a:extLst>
                <a:ext uri="{FF2B5EF4-FFF2-40B4-BE49-F238E27FC236}">
                  <a16:creationId xmlns:a16="http://schemas.microsoft.com/office/drawing/2014/main" id="{60B95B2A-160C-485A-A42C-B25C0880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1854" y="1766678"/>
              <a:ext cx="784918" cy="360000"/>
            </a:xfrm>
            <a:prstGeom prst="rect">
              <a:avLst/>
            </a:prstGeom>
          </p:spPr>
        </p:pic>
      </p:grp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96982E83-41FE-4DD0-8C9D-454677076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912" y="2396189"/>
            <a:ext cx="2217604" cy="28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C36CCCE-271D-424A-B463-1CF050352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989" y="3147343"/>
            <a:ext cx="768018" cy="196613"/>
          </a:xfrm>
          <a:prstGeom prst="rect">
            <a:avLst/>
          </a:prstGeom>
        </p:spPr>
      </p:pic>
      <p:pic>
        <p:nvPicPr>
          <p:cNvPr id="19" name="Imagem 18" descr="Uma imagem contendo objeto, relógio de pulso, relógio&#10;&#10;Descrição gerada automaticamente">
            <a:extLst>
              <a:ext uri="{FF2B5EF4-FFF2-40B4-BE49-F238E27FC236}">
                <a16:creationId xmlns:a16="http://schemas.microsoft.com/office/drawing/2014/main" id="{DE332884-47EE-4623-8E09-AB524C62A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0279" y="3670962"/>
            <a:ext cx="2520388" cy="5619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196179D-4752-4564-9A5B-B5C979C260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0912" y="4523362"/>
            <a:ext cx="1024426" cy="3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3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Modelos</a:t>
            </a:r>
            <a:endParaRPr lang="pt-BR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94661" y="1600256"/>
            <a:ext cx="4720288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endParaRPr lang="pt-BR" dirty="0">
              <a:solidFill>
                <a:srgbClr val="4D626E"/>
              </a:solidFill>
              <a:latin typeface="Source Sans Pro" panose="020B0604020202020204" pitchFamily="34" charset="0"/>
            </a:endParaRPr>
          </a:p>
          <a:p>
            <a:pPr lvl="0" fontAlgn="base">
              <a:buFont typeface="Arial" panose="020B0604020202020204" pitchFamily="34" charset="0"/>
              <a:buChar char="•"/>
            </a:pPr>
            <a:endParaRPr lang="pt-BR" dirty="0">
              <a:solidFill>
                <a:srgbClr val="4D626E"/>
              </a:solidFill>
              <a:latin typeface="Source Sans Pro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 flipV="1">
            <a:off x="4141076" y="1129819"/>
            <a:ext cx="1149961" cy="952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BA9BF9-7338-479A-B013-584A2816E447}"/>
              </a:ext>
            </a:extLst>
          </p:cNvPr>
          <p:cNvSpPr txBox="1"/>
          <p:nvPr/>
        </p:nvSpPr>
        <p:spPr>
          <a:xfrm>
            <a:off x="183261" y="3090652"/>
            <a:ext cx="4584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https://scikit-learn.org/stable/</a:t>
            </a:r>
            <a:endParaRPr lang="pt-BR" dirty="0"/>
          </a:p>
        </p:txBody>
      </p:sp>
      <p:sp>
        <p:nvSpPr>
          <p:cNvPr id="15" name="Google Shape;171;p20">
            <a:extLst>
              <a:ext uri="{FF2B5EF4-FFF2-40B4-BE49-F238E27FC236}">
                <a16:creationId xmlns:a16="http://schemas.microsoft.com/office/drawing/2014/main" id="{7E95E38B-3CC6-4FE0-81C5-875CC54D7600}"/>
              </a:ext>
            </a:extLst>
          </p:cNvPr>
          <p:cNvSpPr txBox="1">
            <a:spLocks/>
          </p:cNvSpPr>
          <p:nvPr/>
        </p:nvSpPr>
        <p:spPr>
          <a:xfrm>
            <a:off x="140337" y="2052849"/>
            <a:ext cx="8863326" cy="103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dirty="0"/>
              <a:t>Conhecendo alguns modelos, com uma das bibliotecas mais acessíveis no contexto do aprendizado de máquina.</a:t>
            </a:r>
          </a:p>
        </p:txBody>
      </p:sp>
    </p:spTree>
    <p:extLst>
      <p:ext uri="{BB962C8B-B14F-4D97-AF65-F5344CB8AC3E}">
        <p14:creationId xmlns:p14="http://schemas.microsoft.com/office/powerpoint/2010/main" val="3793474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29377" y="912813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Deep Learning</a:t>
            </a:r>
            <a:endParaRPr lang="en-US" i="1"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 flipV="1">
            <a:off x="3859619" y="1130613"/>
            <a:ext cx="143141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25;p17">
            <a:extLst>
              <a:ext uri="{FF2B5EF4-FFF2-40B4-BE49-F238E27FC236}">
                <a16:creationId xmlns:a16="http://schemas.microsoft.com/office/drawing/2014/main" id="{96F374ED-BA85-4318-9FC2-F93138EA6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619" y="2669022"/>
            <a:ext cx="3102325" cy="896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 dirty="0"/>
              <a:t>Uma técnica de </a:t>
            </a:r>
          </a:p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 i="1" dirty="0"/>
              <a:t>Machine Learning</a:t>
            </a:r>
            <a:endParaRPr lang="pt-BR" i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 descr="Fundo preto com letras brancas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DBC461AD-9BB6-499F-8508-5A27E93A8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927" y="1788389"/>
            <a:ext cx="5334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7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Deep Learning</a:t>
            </a:r>
            <a:endParaRPr lang="en-US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49034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2000" dirty="0"/>
              <a:t>Interesse em simular o aprendizado humano a partir da década 1940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sz="2000" dirty="0"/>
          </a:p>
          <a:p>
            <a:r>
              <a:rPr lang="pt-BR" sz="2000" dirty="0"/>
              <a:t>Biologia do nosso cérebro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2000" dirty="0"/>
              <a:t>Abandono científico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2000" dirty="0"/>
              <a:t>Exigência computacional e processamento em GPU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 flipV="1">
            <a:off x="3643313" y="1132994"/>
            <a:ext cx="1647724" cy="952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991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Deep Learning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1" y="1390750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highlight>
                  <a:srgbClr val="FFCD00"/>
                </a:highlight>
              </a:rPr>
              <a:t>Neurônio Biológico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5428750" y="1390750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highlight>
                  <a:srgbClr val="FFCD00"/>
                </a:highlight>
              </a:rPr>
              <a:t>Neurônio Artificial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F797ACCE-D156-42E7-B6D7-FC6F7BEE182B}"/>
              </a:ext>
            </a:extLst>
          </p:cNvPr>
          <p:cNvCxnSpPr>
            <a:cxnSpLocks/>
          </p:cNvCxnSpPr>
          <p:nvPr/>
        </p:nvCxnSpPr>
        <p:spPr>
          <a:xfrm>
            <a:off x="4157330" y="1130613"/>
            <a:ext cx="11337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Uma imagem contendo mapa, texto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E04AF33F-ED01-4526-9BFD-B7A83CD88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94" y="2265529"/>
            <a:ext cx="3168228" cy="2402107"/>
          </a:xfrm>
          <a:prstGeom prst="rect">
            <a:avLst/>
          </a:prstGeom>
        </p:spPr>
      </p:pic>
      <p:pic>
        <p:nvPicPr>
          <p:cNvPr id="7" name="Imagem 6" descr="Uma imagem contendo preto, escuro, monitor, relógio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1D161764-CF08-48EE-81B5-935A89A42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653" y="2265529"/>
            <a:ext cx="3596194" cy="22476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EFACDE-C043-4CB8-9E9C-9303638CB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2132" y="3868336"/>
            <a:ext cx="1029289" cy="4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Deep Learning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F797ACCE-D156-42E7-B6D7-FC6F7BEE182B}"/>
              </a:ext>
            </a:extLst>
          </p:cNvPr>
          <p:cNvCxnSpPr>
            <a:cxnSpLocks/>
          </p:cNvCxnSpPr>
          <p:nvPr/>
        </p:nvCxnSpPr>
        <p:spPr>
          <a:xfrm>
            <a:off x="4157330" y="1130613"/>
            <a:ext cx="11337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>
            <a:hlinkClick r:id="rId3"/>
            <a:extLst>
              <a:ext uri="{FF2B5EF4-FFF2-40B4-BE49-F238E27FC236}">
                <a16:creationId xmlns:a16="http://schemas.microsoft.com/office/drawing/2014/main" id="{2CE17403-BB51-4342-962D-D8BDB0928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1958041"/>
            <a:ext cx="7677150" cy="3086100"/>
          </a:xfrm>
          <a:prstGeom prst="rect">
            <a:avLst/>
          </a:prstGeom>
        </p:spPr>
      </p:pic>
      <p:sp>
        <p:nvSpPr>
          <p:cNvPr id="21" name="Google Shape;171;p20">
            <a:extLst>
              <a:ext uri="{FF2B5EF4-FFF2-40B4-BE49-F238E27FC236}">
                <a16:creationId xmlns:a16="http://schemas.microsoft.com/office/drawing/2014/main" id="{D3EDF903-52ED-4D07-9B3D-DFB521AB5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0773" y="1448048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highlight>
                  <a:srgbClr val="FFCD00"/>
                </a:highlight>
              </a:rPr>
              <a:t>Rede Neural Artificial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5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Deep Learning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F797ACCE-D156-42E7-B6D7-FC6F7BEE182B}"/>
              </a:ext>
            </a:extLst>
          </p:cNvPr>
          <p:cNvCxnSpPr>
            <a:cxnSpLocks/>
          </p:cNvCxnSpPr>
          <p:nvPr/>
        </p:nvCxnSpPr>
        <p:spPr>
          <a:xfrm>
            <a:off x="4157330" y="1130613"/>
            <a:ext cx="11337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71;p20">
            <a:extLst>
              <a:ext uri="{FF2B5EF4-FFF2-40B4-BE49-F238E27FC236}">
                <a16:creationId xmlns:a16="http://schemas.microsoft.com/office/drawing/2014/main" id="{D3EDF903-52ED-4D07-9B3D-DFB521AB5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0772" y="1448048"/>
            <a:ext cx="3088725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highlight>
                  <a:srgbClr val="FFCD00"/>
                </a:highlight>
              </a:rPr>
              <a:t>Rede Neural Artificial (RNA)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3" name="Imagem 12" descr="Fundo preto com letras brancas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BABA3C21-6D7C-446A-8895-677D98668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769" y="2026443"/>
            <a:ext cx="6047241" cy="27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9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29396" y="924720"/>
            <a:ext cx="376992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Arquiteturas RNA</a:t>
            </a:r>
            <a:endParaRPr lang="pt-BR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94661" y="1600256"/>
            <a:ext cx="4720288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endParaRPr lang="pt-BR" dirty="0">
              <a:solidFill>
                <a:srgbClr val="4D626E"/>
              </a:solidFill>
              <a:latin typeface="Source Sans Pro" panose="020B0604020202020204" pitchFamily="34" charset="0"/>
            </a:endParaRPr>
          </a:p>
          <a:p>
            <a:pPr lvl="0" fontAlgn="base">
              <a:buFont typeface="Arial" panose="020B0604020202020204" pitchFamily="34" charset="0"/>
              <a:buChar char="•"/>
            </a:pPr>
            <a:endParaRPr lang="pt-BR" dirty="0">
              <a:solidFill>
                <a:srgbClr val="4D626E"/>
              </a:solidFill>
              <a:latin typeface="Source Sans Pro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BA9BF9-7338-479A-B013-584A2816E447}"/>
              </a:ext>
            </a:extLst>
          </p:cNvPr>
          <p:cNvSpPr txBox="1"/>
          <p:nvPr/>
        </p:nvSpPr>
        <p:spPr>
          <a:xfrm>
            <a:off x="183261" y="3090652"/>
            <a:ext cx="4584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https://www.asimovinstitute.org/neural-network-zoo/</a:t>
            </a:r>
            <a:endParaRPr lang="pt-BR" dirty="0"/>
          </a:p>
        </p:txBody>
      </p:sp>
      <p:sp>
        <p:nvSpPr>
          <p:cNvPr id="15" name="Google Shape;171;p20">
            <a:extLst>
              <a:ext uri="{FF2B5EF4-FFF2-40B4-BE49-F238E27FC236}">
                <a16:creationId xmlns:a16="http://schemas.microsoft.com/office/drawing/2014/main" id="{7E95E38B-3CC6-4FE0-81C5-875CC54D7600}"/>
              </a:ext>
            </a:extLst>
          </p:cNvPr>
          <p:cNvSpPr txBox="1">
            <a:spLocks/>
          </p:cNvSpPr>
          <p:nvPr/>
        </p:nvSpPr>
        <p:spPr>
          <a:xfrm>
            <a:off x="140337" y="2052849"/>
            <a:ext cx="8863326" cy="103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dirty="0"/>
              <a:t>Conhecendo as principais arquiteturas de RNA e suas publicações de origem.</a:t>
            </a:r>
          </a:p>
        </p:txBody>
      </p:sp>
      <p:grpSp>
        <p:nvGrpSpPr>
          <p:cNvPr id="21" name="Google Shape;650;p39">
            <a:extLst>
              <a:ext uri="{FF2B5EF4-FFF2-40B4-BE49-F238E27FC236}">
                <a16:creationId xmlns:a16="http://schemas.microsoft.com/office/drawing/2014/main" id="{2CDEC287-071C-40C9-BEF9-D166F932273C}"/>
              </a:ext>
            </a:extLst>
          </p:cNvPr>
          <p:cNvGrpSpPr/>
          <p:nvPr/>
        </p:nvGrpSpPr>
        <p:grpSpPr>
          <a:xfrm>
            <a:off x="873163" y="1003374"/>
            <a:ext cx="261954" cy="247057"/>
            <a:chOff x="5941025" y="3634400"/>
            <a:chExt cx="467650" cy="467650"/>
          </a:xfrm>
        </p:grpSpPr>
        <p:sp>
          <p:nvSpPr>
            <p:cNvPr id="22" name="Google Shape;651;p39">
              <a:extLst>
                <a:ext uri="{FF2B5EF4-FFF2-40B4-BE49-F238E27FC236}">
                  <a16:creationId xmlns:a16="http://schemas.microsoft.com/office/drawing/2014/main" id="{CBBC594A-95AF-4223-9350-D73D4A232FBE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652;p39">
              <a:extLst>
                <a:ext uri="{FF2B5EF4-FFF2-40B4-BE49-F238E27FC236}">
                  <a16:creationId xmlns:a16="http://schemas.microsoft.com/office/drawing/2014/main" id="{66C9C5FA-FB32-4B4F-B889-3FF2719B432E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653;p39">
              <a:extLst>
                <a:ext uri="{FF2B5EF4-FFF2-40B4-BE49-F238E27FC236}">
                  <a16:creationId xmlns:a16="http://schemas.microsoft.com/office/drawing/2014/main" id="{110755BC-E455-40A9-8E88-A491DE1FCED6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54;p39">
              <a:extLst>
                <a:ext uri="{FF2B5EF4-FFF2-40B4-BE49-F238E27FC236}">
                  <a16:creationId xmlns:a16="http://schemas.microsoft.com/office/drawing/2014/main" id="{BD2AD49A-38FF-47F6-B899-45BFBD5A7C49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655;p39">
              <a:extLst>
                <a:ext uri="{FF2B5EF4-FFF2-40B4-BE49-F238E27FC236}">
                  <a16:creationId xmlns:a16="http://schemas.microsoft.com/office/drawing/2014/main" id="{F7EC80AB-8409-4A7A-AE69-F894B70CE768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656;p39">
              <a:extLst>
                <a:ext uri="{FF2B5EF4-FFF2-40B4-BE49-F238E27FC236}">
                  <a16:creationId xmlns:a16="http://schemas.microsoft.com/office/drawing/2014/main" id="{F65B85E0-9A24-45A4-A38A-85851F94017F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01985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29396" y="924720"/>
            <a:ext cx="376992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Arquiteturas RNA</a:t>
            </a:r>
            <a:endParaRPr lang="pt-BR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94661" y="1600256"/>
            <a:ext cx="4720288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endParaRPr lang="pt-BR" dirty="0">
              <a:solidFill>
                <a:srgbClr val="4D626E"/>
              </a:solidFill>
              <a:latin typeface="Source Sans Pro" panose="020B0604020202020204" pitchFamily="34" charset="0"/>
            </a:endParaRPr>
          </a:p>
          <a:p>
            <a:pPr lvl="0" fontAlgn="base">
              <a:buFont typeface="Arial" panose="020B0604020202020204" pitchFamily="34" charset="0"/>
              <a:buChar char="•"/>
            </a:pPr>
            <a:endParaRPr lang="pt-BR" dirty="0">
              <a:solidFill>
                <a:srgbClr val="4D626E"/>
              </a:solidFill>
              <a:latin typeface="Source Sans Pro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5" name="Google Shape;171;p20">
            <a:extLst>
              <a:ext uri="{FF2B5EF4-FFF2-40B4-BE49-F238E27FC236}">
                <a16:creationId xmlns:a16="http://schemas.microsoft.com/office/drawing/2014/main" id="{7E95E38B-3CC6-4FE0-81C5-875CC54D7600}"/>
              </a:ext>
            </a:extLst>
          </p:cNvPr>
          <p:cNvSpPr txBox="1">
            <a:spLocks/>
          </p:cNvSpPr>
          <p:nvPr/>
        </p:nvSpPr>
        <p:spPr>
          <a:xfrm>
            <a:off x="140337" y="2052849"/>
            <a:ext cx="8863326" cy="103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dirty="0"/>
              <a:t>Um exemplo de funcionamento das Redes Neurais.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F6E7A1-B7B3-453F-9D7C-EEB7508AD63D}"/>
              </a:ext>
            </a:extLst>
          </p:cNvPr>
          <p:cNvSpPr txBox="1"/>
          <p:nvPr/>
        </p:nvSpPr>
        <p:spPr>
          <a:xfrm>
            <a:off x="183261" y="3090652"/>
            <a:ext cx="4584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https://www.youtube.com/watch?v=NZlIYr1slAk</a:t>
            </a:r>
            <a:endParaRPr lang="pt-BR" dirty="0"/>
          </a:p>
        </p:txBody>
      </p:sp>
      <p:grpSp>
        <p:nvGrpSpPr>
          <p:cNvPr id="13" name="Google Shape;650;p39">
            <a:extLst>
              <a:ext uri="{FF2B5EF4-FFF2-40B4-BE49-F238E27FC236}">
                <a16:creationId xmlns:a16="http://schemas.microsoft.com/office/drawing/2014/main" id="{5B911303-1CED-4024-A95E-D8CA3481AED2}"/>
              </a:ext>
            </a:extLst>
          </p:cNvPr>
          <p:cNvGrpSpPr/>
          <p:nvPr/>
        </p:nvGrpSpPr>
        <p:grpSpPr>
          <a:xfrm>
            <a:off x="873163" y="1003374"/>
            <a:ext cx="261954" cy="247057"/>
            <a:chOff x="5941025" y="3634400"/>
            <a:chExt cx="467650" cy="467650"/>
          </a:xfrm>
        </p:grpSpPr>
        <p:sp>
          <p:nvSpPr>
            <p:cNvPr id="16" name="Google Shape;651;p39">
              <a:extLst>
                <a:ext uri="{FF2B5EF4-FFF2-40B4-BE49-F238E27FC236}">
                  <a16:creationId xmlns:a16="http://schemas.microsoft.com/office/drawing/2014/main" id="{D043BADE-B126-4EFC-A796-2FE80EE3A328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652;p39">
              <a:extLst>
                <a:ext uri="{FF2B5EF4-FFF2-40B4-BE49-F238E27FC236}">
                  <a16:creationId xmlns:a16="http://schemas.microsoft.com/office/drawing/2014/main" id="{56A0037E-EAB9-45CD-A478-435FBC16ABAA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653;p39">
              <a:extLst>
                <a:ext uri="{FF2B5EF4-FFF2-40B4-BE49-F238E27FC236}">
                  <a16:creationId xmlns:a16="http://schemas.microsoft.com/office/drawing/2014/main" id="{B321132A-162F-44DD-AAE8-9149EF5970EE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54;p39">
              <a:extLst>
                <a:ext uri="{FF2B5EF4-FFF2-40B4-BE49-F238E27FC236}">
                  <a16:creationId xmlns:a16="http://schemas.microsoft.com/office/drawing/2014/main" id="{92340315-73F7-4758-B744-E9CE84212A6D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655;p39">
              <a:extLst>
                <a:ext uri="{FF2B5EF4-FFF2-40B4-BE49-F238E27FC236}">
                  <a16:creationId xmlns:a16="http://schemas.microsoft.com/office/drawing/2014/main" id="{4A56AD61-9B12-4235-930E-5E0EB0ABD03C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656;p39">
              <a:extLst>
                <a:ext uri="{FF2B5EF4-FFF2-40B4-BE49-F238E27FC236}">
                  <a16:creationId xmlns:a16="http://schemas.microsoft.com/office/drawing/2014/main" id="{70F3F125-DF2B-4798-83B3-5B0CDB3E3559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A3AD8CD-02A6-45AB-B64B-5EB8C8B4E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179" y="3103011"/>
            <a:ext cx="1646840" cy="16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5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52652" y="1693523"/>
            <a:ext cx="37124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Linguagens 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Python ou R?</a:t>
            </a:r>
            <a:endParaRPr i="1"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6" name="Google Shape;104;p14">
            <a:extLst>
              <a:ext uri="{FF2B5EF4-FFF2-40B4-BE49-F238E27FC236}">
                <a16:creationId xmlns:a16="http://schemas.microsoft.com/office/drawing/2014/main" id="{EE753516-3C7F-403D-8132-101D78EC304E}"/>
              </a:ext>
            </a:extLst>
          </p:cNvPr>
          <p:cNvCxnSpPr>
            <a:cxnSpLocks/>
          </p:cNvCxnSpPr>
          <p:nvPr/>
        </p:nvCxnSpPr>
        <p:spPr>
          <a:xfrm>
            <a:off x="4487917" y="2571750"/>
            <a:ext cx="14127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494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32574D-095D-45CE-B87C-5332090871BC}"/>
              </a:ext>
            </a:extLst>
          </p:cNvPr>
          <p:cNvSpPr/>
          <p:nvPr/>
        </p:nvSpPr>
        <p:spPr>
          <a:xfrm>
            <a:off x="0" y="4620962"/>
            <a:ext cx="9144000" cy="522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o que vamos conversar?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522E1843-C349-448D-9B1D-CB9C9E2842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283" y="1616470"/>
            <a:ext cx="7166667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Um pouco sobe a IA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Aprendizado de Máquina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Principais linguagens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Aplicações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86;p13">
            <a:extLst>
              <a:ext uri="{FF2B5EF4-FFF2-40B4-BE49-F238E27FC236}">
                <a16:creationId xmlns:a16="http://schemas.microsoft.com/office/drawing/2014/main" id="{BC521E13-F005-4F12-9206-9D04860E0066}"/>
              </a:ext>
            </a:extLst>
          </p:cNvPr>
          <p:cNvSpPr txBox="1">
            <a:spLocks/>
          </p:cNvSpPr>
          <p:nvPr/>
        </p:nvSpPr>
        <p:spPr>
          <a:xfrm>
            <a:off x="186244" y="4696559"/>
            <a:ext cx="8631333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BR" sz="900" dirty="0"/>
              <a:t>As imagens desta apresentação possuem </a:t>
            </a:r>
            <a:r>
              <a:rPr lang="pt-BR" sz="900" i="1" dirty="0"/>
              <a:t>hiperlinks</a:t>
            </a:r>
            <a:r>
              <a:rPr lang="pt-BR" sz="900" dirty="0"/>
              <a:t> com suas origens. Além disso, no final desta apresentação são apresentadas as fontes utilizadas para o desenvolvimento deste trabalho. Irei disponibilizar a apresentação no formato “.</a:t>
            </a:r>
            <a:r>
              <a:rPr lang="pt-BR" sz="900" dirty="0" err="1"/>
              <a:t>pptx</a:t>
            </a:r>
            <a:r>
              <a:rPr lang="pt-BR" sz="900" dirty="0"/>
              <a:t>”.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779329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Linguagens de programação</a:t>
            </a:r>
            <a:endParaRPr lang="pt-BR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49034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Python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C / C++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Java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Java Script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06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52652" y="1693523"/>
            <a:ext cx="37124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Aplicações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cxnSp>
        <p:nvCxnSpPr>
          <p:cNvPr id="6" name="Google Shape;104;p14">
            <a:extLst>
              <a:ext uri="{FF2B5EF4-FFF2-40B4-BE49-F238E27FC236}">
                <a16:creationId xmlns:a16="http://schemas.microsoft.com/office/drawing/2014/main" id="{EE753516-3C7F-403D-8132-101D78EC304E}"/>
              </a:ext>
            </a:extLst>
          </p:cNvPr>
          <p:cNvCxnSpPr>
            <a:cxnSpLocks/>
          </p:cNvCxnSpPr>
          <p:nvPr/>
        </p:nvCxnSpPr>
        <p:spPr>
          <a:xfrm>
            <a:off x="4130566" y="2571750"/>
            <a:ext cx="1770071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95993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Aplicações - Empresas</a:t>
            </a:r>
            <a:endParaRPr lang="pt-BR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14602" y="1448048"/>
            <a:ext cx="6809700" cy="348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Detecção de Fraudes</a:t>
            </a:r>
          </a:p>
          <a:p>
            <a:r>
              <a:rPr lang="pt-BR" sz="1600" dirty="0"/>
              <a:t>Sistemas de Recomendação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Mecanismos de Busca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Sistemas de Vigilância em Vídeo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Reconhecimento de Manuscrito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Processamento de Linguagem Natural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Bots de Serviço ao Cliente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Segurança de TI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Análise de Streaming de Dados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Manutenção Preditiva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 flipV="1">
            <a:off x="4256690" y="1132994"/>
            <a:ext cx="1034347" cy="952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99124410-50AC-4DC6-A4F3-1830021F442B}"/>
              </a:ext>
            </a:extLst>
          </p:cNvPr>
          <p:cNvSpPr txBox="1">
            <a:spLocks/>
          </p:cNvSpPr>
          <p:nvPr/>
        </p:nvSpPr>
        <p:spPr>
          <a:xfrm>
            <a:off x="4256690" y="1448048"/>
            <a:ext cx="6809700" cy="348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pt-BR" sz="1600" dirty="0"/>
              <a:t>Detecção de Anomalias</a:t>
            </a:r>
          </a:p>
          <a:p>
            <a:r>
              <a:rPr lang="pt-BR" sz="1600" dirty="0"/>
              <a:t>Previsão de Demanda</a:t>
            </a:r>
          </a:p>
          <a:p>
            <a:r>
              <a:rPr lang="pt-BR" sz="1600" dirty="0"/>
              <a:t>Logística </a:t>
            </a:r>
          </a:p>
          <a:p>
            <a:r>
              <a:rPr lang="pt-BR" sz="1600" dirty="0"/>
              <a:t>Negociação Financeira</a:t>
            </a:r>
          </a:p>
          <a:p>
            <a:r>
              <a:rPr lang="pt-BR" sz="1600" dirty="0"/>
              <a:t>Diagnóstico de Cuidados de Saúde</a:t>
            </a:r>
          </a:p>
          <a:p>
            <a:r>
              <a:rPr lang="pt-BR" sz="1600" dirty="0"/>
              <a:t>Veículos Autônomos</a:t>
            </a:r>
          </a:p>
          <a:p>
            <a:r>
              <a:rPr lang="pt-BR" sz="1600" dirty="0"/>
              <a:t>Robôs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457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Aplicações Científicas </a:t>
            </a:r>
            <a:endParaRPr lang="pt-BR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14602" y="1448048"/>
            <a:ext cx="6809700" cy="348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Previsão de propriedades físicas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Previsão climática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Identificação de minerais e materiais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Identificação de partículas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Classificação e identificação </a:t>
            </a:r>
            <a:br>
              <a:rPr lang="pt-BR" sz="1600" dirty="0"/>
            </a:br>
            <a:r>
              <a:rPr lang="pt-BR" sz="1600" dirty="0"/>
              <a:t>de corpos celestes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Análise sobre fenômenos físicos </a:t>
            </a:r>
            <a:br>
              <a:rPr lang="pt-BR" sz="1600" dirty="0"/>
            </a:br>
            <a:r>
              <a:rPr lang="pt-BR" sz="1600" dirty="0"/>
              <a:t>não descritos teoricamente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sz="1600" dirty="0"/>
              <a:t>Identificação de tumores e outas</a:t>
            </a:r>
            <a:br>
              <a:rPr lang="pt-BR" sz="1600" dirty="0"/>
            </a:br>
            <a:r>
              <a:rPr lang="pt-BR" sz="1600" dirty="0"/>
              <a:t>doenças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 flipV="1">
            <a:off x="4256690" y="1132994"/>
            <a:ext cx="1034347" cy="952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99124410-50AC-4DC6-A4F3-1830021F442B}"/>
              </a:ext>
            </a:extLst>
          </p:cNvPr>
          <p:cNvSpPr txBox="1">
            <a:spLocks/>
          </p:cNvSpPr>
          <p:nvPr/>
        </p:nvSpPr>
        <p:spPr>
          <a:xfrm>
            <a:off x="4256690" y="1448048"/>
            <a:ext cx="6809700" cy="348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pt-BR" sz="1600" dirty="0"/>
              <a:t>Projeções matemáticas</a:t>
            </a:r>
          </a:p>
          <a:p>
            <a:r>
              <a:rPr lang="pt-BR" sz="1600" dirty="0"/>
              <a:t>Identificação de anomalias em matérias </a:t>
            </a:r>
            <a:br>
              <a:rPr lang="pt-BR" sz="1600" dirty="0"/>
            </a:br>
            <a:r>
              <a:rPr lang="pt-BR" sz="1600" dirty="0"/>
              <a:t>ou substâncias </a:t>
            </a:r>
          </a:p>
          <a:p>
            <a:r>
              <a:rPr lang="pt-BR" sz="1600" dirty="0"/>
              <a:t>GPS </a:t>
            </a:r>
          </a:p>
          <a:p>
            <a:r>
              <a:rPr lang="pt-BR" sz="1600" dirty="0"/>
              <a:t>Reconhecimento de padrões</a:t>
            </a:r>
          </a:p>
          <a:p>
            <a:r>
              <a:rPr lang="pt-BR" sz="1600" dirty="0"/>
              <a:t>Desenvolvimento de jogos</a:t>
            </a:r>
          </a:p>
          <a:p>
            <a:r>
              <a:rPr lang="pt-BR" sz="1600" dirty="0"/>
              <a:t>Robôs </a:t>
            </a:r>
          </a:p>
          <a:p>
            <a:r>
              <a:rPr lang="pt-BR" sz="1600" dirty="0"/>
              <a:t>Análise de imagens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593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C532BF-ED6A-4C09-885A-A00B6ADA5FC9}"/>
              </a:ext>
            </a:extLst>
          </p:cNvPr>
          <p:cNvSpPr/>
          <p:nvPr/>
        </p:nvSpPr>
        <p:spPr>
          <a:xfrm>
            <a:off x="5065986" y="830317"/>
            <a:ext cx="956442" cy="52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4767303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 exemplo desenvolvido por mim</a:t>
            </a:r>
            <a:endParaRPr lang="pt-BR"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68FCF3-17D7-4510-8C5F-34FC7D3FC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Avaliar diferentes modelos de Machine Learning na predição da temperatura crítica de supercondutores</a:t>
            </a:r>
          </a:p>
          <a:p>
            <a:endParaRPr lang="pt-BR" dirty="0"/>
          </a:p>
          <a:p>
            <a:r>
              <a:rPr lang="pt-BR" dirty="0"/>
              <a:t>O que é isso?</a:t>
            </a:r>
          </a:p>
        </p:txBody>
      </p:sp>
    </p:spTree>
    <p:extLst>
      <p:ext uri="{BB962C8B-B14F-4D97-AF65-F5344CB8AC3E}">
        <p14:creationId xmlns:p14="http://schemas.microsoft.com/office/powerpoint/2010/main" val="3919604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52652" y="1693523"/>
            <a:ext cx="37124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Recomendações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21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4767303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Quer conhecer mais?</a:t>
            </a:r>
            <a:endParaRPr lang="pt-BR" dirty="0">
              <a:highlight>
                <a:srgbClr val="FFCD00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1" name="Google Shape;477;p39">
            <a:extLst>
              <a:ext uri="{FF2B5EF4-FFF2-40B4-BE49-F238E27FC236}">
                <a16:creationId xmlns:a16="http://schemas.microsoft.com/office/drawing/2014/main" id="{C4082A4D-6C7B-44D9-BB33-4AE25BB2D16B}"/>
              </a:ext>
            </a:extLst>
          </p:cNvPr>
          <p:cNvGrpSpPr/>
          <p:nvPr/>
        </p:nvGrpSpPr>
        <p:grpSpPr>
          <a:xfrm>
            <a:off x="900121" y="1042226"/>
            <a:ext cx="224486" cy="196483"/>
            <a:chOff x="1934025" y="1001650"/>
            <a:chExt cx="415300" cy="355600"/>
          </a:xfrm>
        </p:grpSpPr>
        <p:sp>
          <p:nvSpPr>
            <p:cNvPr id="12" name="Google Shape;478;p39">
              <a:extLst>
                <a:ext uri="{FF2B5EF4-FFF2-40B4-BE49-F238E27FC236}">
                  <a16:creationId xmlns:a16="http://schemas.microsoft.com/office/drawing/2014/main" id="{64F32B35-D9D2-499A-9C2C-FE375B1475DE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79;p39">
              <a:extLst>
                <a:ext uri="{FF2B5EF4-FFF2-40B4-BE49-F238E27FC236}">
                  <a16:creationId xmlns:a16="http://schemas.microsoft.com/office/drawing/2014/main" id="{D27DDFDB-ACE7-4CF9-BAC5-1B298D2D104F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80;p39">
              <a:extLst>
                <a:ext uri="{FF2B5EF4-FFF2-40B4-BE49-F238E27FC236}">
                  <a16:creationId xmlns:a16="http://schemas.microsoft.com/office/drawing/2014/main" id="{D6E13597-AECC-4EB8-A863-235041334F90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481;p39">
              <a:extLst>
                <a:ext uri="{FF2B5EF4-FFF2-40B4-BE49-F238E27FC236}">
                  <a16:creationId xmlns:a16="http://schemas.microsoft.com/office/drawing/2014/main" id="{9CAD7776-AF3A-461D-AD7E-D27EBE3AA6BF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" name="Imagem 6" descr="Uma imagem contendo réptil, animal, lagarto&#10;&#10;Descrição gerada automaticamente">
            <a:extLst>
              <a:ext uri="{FF2B5EF4-FFF2-40B4-BE49-F238E27FC236}">
                <a16:creationId xmlns:a16="http://schemas.microsoft.com/office/drawing/2014/main" id="{AFAE0BDE-37C4-43E3-8B8C-9052BF39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3" y="3010439"/>
            <a:ext cx="1440000" cy="1890348"/>
          </a:xfrm>
          <a:prstGeom prst="rect">
            <a:avLst/>
          </a:prstGeom>
        </p:spPr>
      </p:pic>
      <p:pic>
        <p:nvPicPr>
          <p:cNvPr id="9" name="Imagem 8" descr="Uma imagem contendo frutas, preto, praia, placa&#10;&#10;Descrição gerada automaticamente">
            <a:extLst>
              <a:ext uri="{FF2B5EF4-FFF2-40B4-BE49-F238E27FC236}">
                <a16:creationId xmlns:a16="http://schemas.microsoft.com/office/drawing/2014/main" id="{90D1FB8B-93BF-4F39-AE3A-50E5D0BDC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000" y="3010439"/>
            <a:ext cx="1440000" cy="1890348"/>
          </a:xfrm>
          <a:prstGeom prst="rect">
            <a:avLst/>
          </a:prstGeom>
        </p:spPr>
      </p:pic>
      <p:pic>
        <p:nvPicPr>
          <p:cNvPr id="16" name="Imagem 1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0FFD765-6D90-49E1-BA8E-EDCD01E8E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017" y="2932885"/>
            <a:ext cx="1440000" cy="197260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AC25FA-7122-4F4D-9BFD-55CCE2950CE7}"/>
              </a:ext>
            </a:extLst>
          </p:cNvPr>
          <p:cNvSpPr txBox="1"/>
          <p:nvPr/>
        </p:nvSpPr>
        <p:spPr>
          <a:xfrm>
            <a:off x="290678" y="2625108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dk1"/>
                </a:solidFill>
                <a:latin typeface="Quattrocento Sans"/>
                <a:sym typeface="Quattrocento Sans"/>
              </a:rPr>
              <a:t>Leiam</a:t>
            </a:r>
            <a:r>
              <a:rPr lang="pt-BR" sz="1050" dirty="0"/>
              <a:t>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248DBA-B78F-45CB-9413-4E01C83934ED}"/>
              </a:ext>
            </a:extLst>
          </p:cNvPr>
          <p:cNvSpPr txBox="1"/>
          <p:nvPr/>
        </p:nvSpPr>
        <p:spPr>
          <a:xfrm>
            <a:off x="290678" y="1384045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dk1"/>
                </a:solidFill>
                <a:latin typeface="Quattrocento Sans"/>
                <a:sym typeface="Quattrocento Sans"/>
              </a:rPr>
              <a:t>Conheçam</a:t>
            </a:r>
            <a:r>
              <a:rPr lang="pt-BR" sz="1050" dirty="0"/>
              <a:t>:</a:t>
            </a:r>
          </a:p>
        </p:txBody>
      </p:sp>
      <p:pic>
        <p:nvPicPr>
          <p:cNvPr id="19" name="Imagem 18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3C24A27B-1FAA-4E14-917F-ACD37F6C4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83" y="1774612"/>
            <a:ext cx="1231051" cy="654762"/>
          </a:xfrm>
          <a:prstGeom prst="rect">
            <a:avLst/>
          </a:prstGeom>
        </p:spPr>
      </p:pic>
      <p:pic>
        <p:nvPicPr>
          <p:cNvPr id="21" name="Imagem 20" descr="Uma imagem contendo desenho&#10;&#10;Descrição gerada automaticamente">
            <a:extLst>
              <a:ext uri="{FF2B5EF4-FFF2-40B4-BE49-F238E27FC236}">
                <a16:creationId xmlns:a16="http://schemas.microsoft.com/office/drawing/2014/main" id="{C31E45A0-7FAB-42EF-9133-5FEEE8723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725" y="1844818"/>
            <a:ext cx="1438275" cy="514350"/>
          </a:xfrm>
          <a:prstGeom prst="rect">
            <a:avLst/>
          </a:prstGeom>
        </p:spPr>
      </p:pic>
      <p:pic>
        <p:nvPicPr>
          <p:cNvPr id="23" name="Imagem 22" descr="Uma imagem contendo edifício, tijolo, banqueta, mesa&#10;&#10;Descrição gerada automaticamente">
            <a:hlinkClick r:id="rId8"/>
            <a:extLst>
              <a:ext uri="{FF2B5EF4-FFF2-40B4-BE49-F238E27FC236}">
                <a16:creationId xmlns:a16="http://schemas.microsoft.com/office/drawing/2014/main" id="{59A7D5F6-E882-421D-8072-0CF8235CA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7762" y="1650738"/>
            <a:ext cx="902509" cy="9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3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52652" y="1693523"/>
            <a:ext cx="37124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Fontes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cxnSp>
        <p:nvCxnSpPr>
          <p:cNvPr id="5" name="Google Shape;104;p14">
            <a:extLst>
              <a:ext uri="{FF2B5EF4-FFF2-40B4-BE49-F238E27FC236}">
                <a16:creationId xmlns:a16="http://schemas.microsoft.com/office/drawing/2014/main" id="{24B6471E-9EA7-4315-A091-431C8117E4BE}"/>
              </a:ext>
            </a:extLst>
          </p:cNvPr>
          <p:cNvCxnSpPr>
            <a:cxnSpLocks/>
          </p:cNvCxnSpPr>
          <p:nvPr/>
        </p:nvCxnSpPr>
        <p:spPr>
          <a:xfrm>
            <a:off x="3573517" y="2571750"/>
            <a:ext cx="23271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5635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68348" y="915940"/>
            <a:ext cx="4767303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</a:t>
            </a:r>
            <a:endParaRPr lang="pt-BR" dirty="0">
              <a:highlight>
                <a:srgbClr val="FFCD00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11" name="Google Shape;477;p39">
            <a:extLst>
              <a:ext uri="{FF2B5EF4-FFF2-40B4-BE49-F238E27FC236}">
                <a16:creationId xmlns:a16="http://schemas.microsoft.com/office/drawing/2014/main" id="{C4082A4D-6C7B-44D9-BB33-4AE25BB2D16B}"/>
              </a:ext>
            </a:extLst>
          </p:cNvPr>
          <p:cNvGrpSpPr/>
          <p:nvPr/>
        </p:nvGrpSpPr>
        <p:grpSpPr>
          <a:xfrm>
            <a:off x="900121" y="1042226"/>
            <a:ext cx="224486" cy="196483"/>
            <a:chOff x="1934025" y="1001650"/>
            <a:chExt cx="415300" cy="355600"/>
          </a:xfrm>
        </p:grpSpPr>
        <p:sp>
          <p:nvSpPr>
            <p:cNvPr id="12" name="Google Shape;478;p39">
              <a:extLst>
                <a:ext uri="{FF2B5EF4-FFF2-40B4-BE49-F238E27FC236}">
                  <a16:creationId xmlns:a16="http://schemas.microsoft.com/office/drawing/2014/main" id="{64F32B35-D9D2-499A-9C2C-FE375B1475DE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79;p39">
              <a:extLst>
                <a:ext uri="{FF2B5EF4-FFF2-40B4-BE49-F238E27FC236}">
                  <a16:creationId xmlns:a16="http://schemas.microsoft.com/office/drawing/2014/main" id="{D27DDFDB-ACE7-4CF9-BAC5-1B298D2D104F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80;p39">
              <a:extLst>
                <a:ext uri="{FF2B5EF4-FFF2-40B4-BE49-F238E27FC236}">
                  <a16:creationId xmlns:a16="http://schemas.microsoft.com/office/drawing/2014/main" id="{D6E13597-AECC-4EB8-A863-235041334F90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481;p39">
              <a:extLst>
                <a:ext uri="{FF2B5EF4-FFF2-40B4-BE49-F238E27FC236}">
                  <a16:creationId xmlns:a16="http://schemas.microsoft.com/office/drawing/2014/main" id="{9CAD7776-AF3A-461D-AD7E-D27EBE3AA6BF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8" name="Google Shape;104;p14">
            <a:extLst>
              <a:ext uri="{FF2B5EF4-FFF2-40B4-BE49-F238E27FC236}">
                <a16:creationId xmlns:a16="http://schemas.microsoft.com/office/drawing/2014/main" id="{560A3C88-1345-49C2-9EDE-E7EAF3B162B8}"/>
              </a:ext>
            </a:extLst>
          </p:cNvPr>
          <p:cNvCxnSpPr>
            <a:cxnSpLocks/>
          </p:cNvCxnSpPr>
          <p:nvPr/>
        </p:nvCxnSpPr>
        <p:spPr>
          <a:xfrm>
            <a:off x="3379117" y="1133935"/>
            <a:ext cx="23271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88B30EA7-5596-4276-811B-FBDB7B203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r>
              <a:rPr lang="pt-BR" sz="1600" dirty="0">
                <a:hlinkClick r:id="rId3"/>
              </a:rPr>
              <a:t>https://www.nvidia.com/pt-br/deep-learning-ai/</a:t>
            </a:r>
            <a:endParaRPr lang="pt-BR" sz="1600" dirty="0"/>
          </a:p>
          <a:p>
            <a:r>
              <a:rPr lang="pt-BR" sz="1600" dirty="0">
                <a:hlinkClick r:id="rId4"/>
              </a:rPr>
              <a:t>https://www.sas.com/pt_br/insights/analytics/inteligencia-artificial.html</a:t>
            </a:r>
            <a:endParaRPr lang="pt-BR" sz="1600" dirty="0"/>
          </a:p>
          <a:p>
            <a:r>
              <a:rPr lang="pt-BR" sz="1600" dirty="0">
                <a:hlinkClick r:id="rId5"/>
              </a:rPr>
              <a:t>https://www.datascienceacademy.com.br/course?courseid=python-fundamentos</a:t>
            </a:r>
            <a:endParaRPr lang="pt-BR" sz="1600" dirty="0"/>
          </a:p>
          <a:p>
            <a:r>
              <a:rPr lang="pt-BR" sz="1600" dirty="0">
                <a:hlinkClick r:id="rId6"/>
              </a:rPr>
              <a:t>https://scikit-learn.org/stable/</a:t>
            </a:r>
            <a:endParaRPr lang="pt-BR" sz="1600" dirty="0"/>
          </a:p>
          <a:p>
            <a:r>
              <a:rPr lang="pt-BR" sz="1600" dirty="0"/>
              <a:t>Livro: Mãos à Obra: Aprendizado de Máquina com </a:t>
            </a:r>
            <a:r>
              <a:rPr lang="pt-BR" sz="1600" dirty="0" err="1"/>
              <a:t>Scikit-Learn</a:t>
            </a:r>
            <a:r>
              <a:rPr lang="pt-BR" sz="1600" dirty="0"/>
              <a:t> &amp; </a:t>
            </a:r>
            <a:r>
              <a:rPr lang="pt-BR" sz="1600" dirty="0" err="1"/>
              <a:t>TensorFlow</a:t>
            </a:r>
            <a:r>
              <a:rPr lang="pt-BR" sz="1600" dirty="0"/>
              <a:t>, de </a:t>
            </a:r>
            <a:r>
              <a:rPr lang="pt-BR" sz="1600" dirty="0" err="1"/>
              <a:t>Géron</a:t>
            </a:r>
            <a:r>
              <a:rPr lang="pt-BR" sz="1600" dirty="0"/>
              <a:t>, </a:t>
            </a:r>
            <a:r>
              <a:rPr lang="pt-BR" sz="1600" dirty="0" err="1"/>
              <a:t>Aurélien</a:t>
            </a:r>
            <a:endParaRPr lang="pt-BR" sz="1600" dirty="0"/>
          </a:p>
          <a:p>
            <a:r>
              <a:rPr lang="pt-BR" sz="1600" dirty="0"/>
              <a:t>Livro: Inteligência Artificial: Uma Abordagem de Aprendizado de Máquina por </a:t>
            </a:r>
            <a:r>
              <a:rPr lang="pt-BR" sz="1600" dirty="0" err="1"/>
              <a:t>Katti</a:t>
            </a:r>
            <a:r>
              <a:rPr lang="pt-BR" sz="1600" dirty="0"/>
              <a:t> </a:t>
            </a:r>
            <a:r>
              <a:rPr lang="pt-BR" sz="1600" dirty="0" err="1"/>
              <a:t>Faceli</a:t>
            </a:r>
            <a:endParaRPr lang="pt-BR" sz="1600" dirty="0"/>
          </a:p>
          <a:p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23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52652" y="1693523"/>
            <a:ext cx="396113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 pouco sobre a IA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Do nascimento ao </a:t>
            </a:r>
            <a:r>
              <a:rPr lang="pt-BR" i="1" dirty="0"/>
              <a:t>boom</a:t>
            </a:r>
            <a:endParaRPr i="1"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Idealização da IA</a:t>
            </a:r>
            <a:endParaRPr lang="en-US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Conferências de Dartmouth em 1956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Entre um futuro brilhante e baboseira de ficção científica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Inteligência humana exibida por máquinas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 flipV="1">
            <a:off x="3643313" y="1132994"/>
            <a:ext cx="1647724" cy="952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384701" y="752800"/>
            <a:ext cx="3766194" cy="365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" name="Google Shape;186;p21">
            <a:extLst>
              <a:ext uri="{FF2B5EF4-FFF2-40B4-BE49-F238E27FC236}">
                <a16:creationId xmlns:a16="http://schemas.microsoft.com/office/drawing/2014/main" id="{DBC274C9-929E-40DB-8745-B45BDACAAA7E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993106" y="752800"/>
            <a:ext cx="3766194" cy="365399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187;p21">
            <a:extLst>
              <a:ext uri="{FF2B5EF4-FFF2-40B4-BE49-F238E27FC236}">
                <a16:creationId xmlns:a16="http://schemas.microsoft.com/office/drawing/2014/main" id="{1FCB66B5-4B23-4918-88A4-DC86891ED01E}"/>
              </a:ext>
            </a:extLst>
          </p:cNvPr>
          <p:cNvSpPr/>
          <p:nvPr/>
        </p:nvSpPr>
        <p:spPr>
          <a:xfrm>
            <a:off x="7728400" y="736625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88;p21">
            <a:extLst>
              <a:ext uri="{FF2B5EF4-FFF2-40B4-BE49-F238E27FC236}">
                <a16:creationId xmlns:a16="http://schemas.microsoft.com/office/drawing/2014/main" id="{171C43F7-2347-4F8A-A0D4-A465017D0FA0}"/>
              </a:ext>
            </a:extLst>
          </p:cNvPr>
          <p:cNvGrpSpPr/>
          <p:nvPr/>
        </p:nvGrpSpPr>
        <p:grpSpPr>
          <a:xfrm>
            <a:off x="7945479" y="975119"/>
            <a:ext cx="356204" cy="313212"/>
            <a:chOff x="1929775" y="320925"/>
            <a:chExt cx="423800" cy="372650"/>
          </a:xfrm>
        </p:grpSpPr>
        <p:sp>
          <p:nvSpPr>
            <p:cNvPr id="16" name="Google Shape;189;p21">
              <a:extLst>
                <a:ext uri="{FF2B5EF4-FFF2-40B4-BE49-F238E27FC236}">
                  <a16:creationId xmlns:a16="http://schemas.microsoft.com/office/drawing/2014/main" id="{FEEC87E9-C88F-4FDE-A2B6-86F7423EE923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;p21">
              <a:extLst>
                <a:ext uri="{FF2B5EF4-FFF2-40B4-BE49-F238E27FC236}">
                  <a16:creationId xmlns:a16="http://schemas.microsoft.com/office/drawing/2014/main" id="{2946A8A9-EFEC-4032-AEE4-EA7E0CA1FD29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;p21">
              <a:extLst>
                <a:ext uri="{FF2B5EF4-FFF2-40B4-BE49-F238E27FC236}">
                  <a16:creationId xmlns:a16="http://schemas.microsoft.com/office/drawing/2014/main" id="{C64E772B-38D8-4FA4-9F06-8D9BFADD19B2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2;p21">
              <a:extLst>
                <a:ext uri="{FF2B5EF4-FFF2-40B4-BE49-F238E27FC236}">
                  <a16:creationId xmlns:a16="http://schemas.microsoft.com/office/drawing/2014/main" id="{5ADCAB7D-FE8E-46D0-A4B4-EFB1C32EF594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3;p21">
              <a:extLst>
                <a:ext uri="{FF2B5EF4-FFF2-40B4-BE49-F238E27FC236}">
                  <a16:creationId xmlns:a16="http://schemas.microsoft.com/office/drawing/2014/main" id="{E75E742F-BE9F-4C47-92C0-667E46AE1051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0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Idealização da IA</a:t>
            </a:r>
            <a:endParaRPr lang="en-US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Desenvolvimentos teóricos (a partir de 1956)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Fracassos: abandono científico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Impossibilidades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 flipV="1">
            <a:off x="3643313" y="1132994"/>
            <a:ext cx="1647724" cy="952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3692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08963"/>
            <a:ext cx="341403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que conseguimos fazer ?</a:t>
            </a:r>
            <a:endParaRPr lang="en-US"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414447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Executar tarefas como humanos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pt-BR" dirty="0"/>
              <a:t>Ensinar máquinas (Aprendizado de Máquina)</a:t>
            </a:r>
            <a:br>
              <a:rPr lang="pt-BR" dirty="0"/>
            </a:b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DA1780-EA80-4268-95B5-F0AE5BB246D9}"/>
              </a:ext>
            </a:extLst>
          </p:cNvPr>
          <p:cNvSpPr txBox="1"/>
          <p:nvPr/>
        </p:nvSpPr>
        <p:spPr>
          <a:xfrm>
            <a:off x="1381250" y="2571750"/>
            <a:ext cx="2621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dk1"/>
                </a:solidFill>
                <a:latin typeface="Lora"/>
                <a:sym typeface="Quattrocento Sans"/>
              </a:rPr>
              <a:t>Viabilização:</a:t>
            </a:r>
          </a:p>
          <a:p>
            <a:endParaRPr lang="pt-BR" dirty="0"/>
          </a:p>
        </p:txBody>
      </p:sp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862A443C-F557-49F3-8459-7755A1CB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84" y="3061904"/>
            <a:ext cx="3209101" cy="1868647"/>
          </a:xfrm>
          <a:prstGeom prst="rect">
            <a:avLst/>
          </a:prstGeom>
        </p:spPr>
      </p:pic>
      <p:pic>
        <p:nvPicPr>
          <p:cNvPr id="6" name="Imagem 5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26AA0C19-A1D9-451B-8E18-BAD0291FE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594" y="3191227"/>
            <a:ext cx="3643904" cy="15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5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48205" y="908963"/>
            <a:ext cx="33378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Evolução </a:t>
            </a:r>
            <a:endParaRPr lang="en-US"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2" name="Google Shape;104;p14">
            <a:extLst>
              <a:ext uri="{FF2B5EF4-FFF2-40B4-BE49-F238E27FC236}">
                <a16:creationId xmlns:a16="http://schemas.microsoft.com/office/drawing/2014/main" id="{03C807A4-FB3A-409D-9465-720FCCEC36B3}"/>
              </a:ext>
            </a:extLst>
          </p:cNvPr>
          <p:cNvCxnSpPr>
            <a:cxnSpLocks/>
          </p:cNvCxnSpPr>
          <p:nvPr/>
        </p:nvCxnSpPr>
        <p:spPr>
          <a:xfrm>
            <a:off x="2817628" y="1123588"/>
            <a:ext cx="2473409" cy="623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Uma imagem contendo screenshot, texto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91C28CCF-6842-49F4-A572-4106484B69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0" t="7014" r="3120" b="5481"/>
          <a:stretch/>
        </p:blipFill>
        <p:spPr>
          <a:xfrm>
            <a:off x="1024284" y="1515428"/>
            <a:ext cx="7518944" cy="33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51342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846</Words>
  <Application>Microsoft Office PowerPoint</Application>
  <PresentationFormat>Apresentação na tela (16:9)</PresentationFormat>
  <Paragraphs>223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Lora</vt:lpstr>
      <vt:lpstr>Source Sans Pro</vt:lpstr>
      <vt:lpstr>medium-content-serif-font</vt:lpstr>
      <vt:lpstr>Arial</vt:lpstr>
      <vt:lpstr>Quattrocento Sans</vt:lpstr>
      <vt:lpstr>Viola template</vt:lpstr>
      <vt:lpstr>Uma visão geral sobre Inteligência Artificial </vt:lpstr>
      <vt:lpstr>Hello World !</vt:lpstr>
      <vt:lpstr>Sobre o que vamos conversar?</vt:lpstr>
      <vt:lpstr>Um pouco sobre a IA</vt:lpstr>
      <vt:lpstr>Idealização da IA</vt:lpstr>
      <vt:lpstr>Apresentação do PowerPoint</vt:lpstr>
      <vt:lpstr>Idealização da IA</vt:lpstr>
      <vt:lpstr>O que conseguimos fazer ?</vt:lpstr>
      <vt:lpstr>Evolução </vt:lpstr>
      <vt:lpstr>Evolução </vt:lpstr>
      <vt:lpstr>O Aprendizado de Máquina</vt:lpstr>
      <vt:lpstr>Machine learning </vt:lpstr>
      <vt:lpstr>Machine learning - Definições</vt:lpstr>
      <vt:lpstr>Tipos de Aprendizado</vt:lpstr>
      <vt:lpstr>Aprendizado Supervisionado</vt:lpstr>
      <vt:lpstr>Aprendizado Não Supervisionado</vt:lpstr>
      <vt:lpstr>Aprendizado Por Reforço</vt:lpstr>
      <vt:lpstr>Modelos de Machine learning </vt:lpstr>
      <vt:lpstr>Machine learning </vt:lpstr>
      <vt:lpstr>Problema a ser resolvido pelo algoritmo</vt:lpstr>
      <vt:lpstr>Principais Modelos</vt:lpstr>
      <vt:lpstr>Deep Learning</vt:lpstr>
      <vt:lpstr>Deep Learning</vt:lpstr>
      <vt:lpstr>Deep Learning</vt:lpstr>
      <vt:lpstr>Deep Learning</vt:lpstr>
      <vt:lpstr>Deep Learning</vt:lpstr>
      <vt:lpstr>Principais Arquiteturas RNA</vt:lpstr>
      <vt:lpstr>Principais Arquiteturas RNA</vt:lpstr>
      <vt:lpstr>Linguagens </vt:lpstr>
      <vt:lpstr>Linguagens de programação</vt:lpstr>
      <vt:lpstr>Aplicações </vt:lpstr>
      <vt:lpstr>Aplicações - Empresas</vt:lpstr>
      <vt:lpstr>Aplicações Científicas </vt:lpstr>
      <vt:lpstr>Um exemplo desenvolvido por mim</vt:lpstr>
      <vt:lpstr>Recomendações </vt:lpstr>
      <vt:lpstr>Quer conhecer mais?</vt:lpstr>
      <vt:lpstr>Fontes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visão geral sobre Inteligência Artificial </dc:title>
  <cp:lastModifiedBy>muril</cp:lastModifiedBy>
  <cp:revision>61</cp:revision>
  <dcterms:modified xsi:type="dcterms:W3CDTF">2020-06-27T19:48:13Z</dcterms:modified>
</cp:coreProperties>
</file>