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5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6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6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609600" cy="48768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" name="Google Shape;17;p2"/>
          <p:cNvCxnSpPr/>
          <p:nvPr/>
        </p:nvCxnSpPr>
        <p:spPr>
          <a:xfrm>
            <a:off x="0" y="4876800"/>
            <a:ext cx="6096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/>
          <p:nvPr/>
        </p:nvSpPr>
        <p:spPr>
          <a:xfrm flipH="1">
            <a:off x="8534400" y="3068638"/>
            <a:ext cx="609600" cy="3789362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" name="Google Shape;19;p2"/>
          <p:cNvCxnSpPr/>
          <p:nvPr/>
        </p:nvCxnSpPr>
        <p:spPr>
          <a:xfrm>
            <a:off x="8534400" y="3048000"/>
            <a:ext cx="6096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2"/>
          <p:cNvSpPr/>
          <p:nvPr/>
        </p:nvSpPr>
        <p:spPr>
          <a:xfrm>
            <a:off x="6477000" y="228600"/>
            <a:ext cx="2438400" cy="30480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" name="Google Shape;21;p2"/>
          <p:cNvCxnSpPr/>
          <p:nvPr/>
        </p:nvCxnSpPr>
        <p:spPr>
          <a:xfrm>
            <a:off x="431800" y="381000"/>
            <a:ext cx="8483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2"/>
          <p:cNvSpPr/>
          <p:nvPr/>
        </p:nvSpPr>
        <p:spPr>
          <a:xfrm>
            <a:off x="784225" y="3284538"/>
            <a:ext cx="2438400" cy="30480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" name="Google Shape;23;p2"/>
          <p:cNvCxnSpPr/>
          <p:nvPr/>
        </p:nvCxnSpPr>
        <p:spPr>
          <a:xfrm rot="10800000">
            <a:off x="784225" y="3429000"/>
            <a:ext cx="81089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type="ctrTitle"/>
          </p:nvPr>
        </p:nvSpPr>
        <p:spPr>
          <a:xfrm>
            <a:off x="685800" y="571480"/>
            <a:ext cx="8172480" cy="2714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>
  <p:cSld name="Título e conteúd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0" y="0"/>
            <a:ext cx="609600" cy="48768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" name="Google Shape;31;p3"/>
          <p:cNvCxnSpPr/>
          <p:nvPr/>
        </p:nvCxnSpPr>
        <p:spPr>
          <a:xfrm>
            <a:off x="0" y="4876800"/>
            <a:ext cx="6096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3"/>
          <p:cNvSpPr/>
          <p:nvPr/>
        </p:nvSpPr>
        <p:spPr>
          <a:xfrm>
            <a:off x="7172325" y="990600"/>
            <a:ext cx="1828800" cy="182563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" name="Google Shape;33;p3"/>
          <p:cNvCxnSpPr/>
          <p:nvPr/>
        </p:nvCxnSpPr>
        <p:spPr>
          <a:xfrm>
            <a:off x="381000" y="1081088"/>
            <a:ext cx="86201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3"/>
          <p:cNvSpPr/>
          <p:nvPr/>
        </p:nvSpPr>
        <p:spPr>
          <a:xfrm>
            <a:off x="303213" y="6515100"/>
            <a:ext cx="1828800" cy="182563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" name="Google Shape;35;p3"/>
          <p:cNvCxnSpPr/>
          <p:nvPr/>
        </p:nvCxnSpPr>
        <p:spPr>
          <a:xfrm rot="10800000">
            <a:off x="285750" y="6605588"/>
            <a:ext cx="871537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8072438" y="6616700"/>
            <a:ext cx="919162" cy="236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/>
          <p:nvPr/>
        </p:nvSpPr>
        <p:spPr>
          <a:xfrm flipH="1">
            <a:off x="8534400" y="3068638"/>
            <a:ext cx="609600" cy="3789362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" name="Google Shape;42;p4"/>
          <p:cNvCxnSpPr/>
          <p:nvPr/>
        </p:nvCxnSpPr>
        <p:spPr>
          <a:xfrm>
            <a:off x="8534400" y="3048000"/>
            <a:ext cx="6096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Google Shape;43;p4"/>
          <p:cNvSpPr/>
          <p:nvPr/>
        </p:nvSpPr>
        <p:spPr>
          <a:xfrm>
            <a:off x="0" y="0"/>
            <a:ext cx="609600" cy="48768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4" name="Google Shape;44;p4"/>
          <p:cNvCxnSpPr/>
          <p:nvPr/>
        </p:nvCxnSpPr>
        <p:spPr>
          <a:xfrm>
            <a:off x="0" y="4876800"/>
            <a:ext cx="6096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1" type="ftr"/>
          </p:nvPr>
        </p:nvSpPr>
        <p:spPr>
          <a:xfrm>
            <a:off x="1803400" y="6505575"/>
            <a:ext cx="553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714375" y="785813"/>
            <a:ext cx="8143875" cy="242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Avaliação Heurística </a:t>
            </a:r>
            <a:br>
              <a:rPr lang="pt-BR" sz="6000"/>
            </a:br>
            <a:r>
              <a:rPr lang="pt-BR" sz="6000"/>
              <a:t>de Interfaces</a:t>
            </a:r>
            <a:endParaRPr sz="13800"/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135596" y="4005064"/>
            <a:ext cx="6872808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>
                <a:solidFill>
                  <a:schemeClr val="dk1"/>
                </a:solidFill>
              </a:rPr>
              <a:t>Prof. Ms. Fernando Marco Perez Campos</a:t>
            </a:r>
            <a:br>
              <a:rPr lang="pt-B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pt-BR" sz="2800">
                <a:solidFill>
                  <a:schemeClr val="dk1"/>
                </a:solidFill>
              </a:rPr>
            </a:br>
            <a:r>
              <a:rPr lang="pt-BR" sz="2400">
                <a:solidFill>
                  <a:schemeClr val="dk1"/>
                </a:solidFill>
              </a:rPr>
              <a:t>fmpcampos@gmail.com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722313" y="4406900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HEURÍSTICA</a:t>
            </a:r>
            <a:endParaRPr i="1"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>
                <a:solidFill>
                  <a:schemeClr val="lt1"/>
                </a:solidFill>
              </a:rPr>
              <a:t>Unidade 01</a:t>
            </a:r>
            <a:endParaRPr/>
          </a:p>
        </p:txBody>
      </p:sp>
      <p:sp>
        <p:nvSpPr>
          <p:cNvPr id="174" name="Google Shape;174;p22"/>
          <p:cNvSpPr txBox="1"/>
          <p:nvPr>
            <p:ph idx="11" type="ftr"/>
          </p:nvPr>
        </p:nvSpPr>
        <p:spPr>
          <a:xfrm>
            <a:off x="1803400" y="6505575"/>
            <a:ext cx="553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Proposta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Jakob Nielsen, 1994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Objetivo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Identificar problemas de usabilidade </a:t>
            </a:r>
            <a:br>
              <a:rPr lang="pt-BR"/>
            </a:br>
            <a:r>
              <a:rPr lang="pt-BR"/>
              <a:t>em um sistema interativo</a:t>
            </a:r>
            <a:endParaRPr/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Heurística</a:t>
            </a:r>
            <a:endParaRPr/>
          </a:p>
        </p:txBody>
      </p:sp>
      <p:sp>
        <p:nvSpPr>
          <p:cNvPr id="181" name="Google Shape;181;p23"/>
          <p:cNvSpPr txBox="1"/>
          <p:nvPr>
            <p:ph idx="11" type="ftr"/>
          </p:nvPr>
        </p:nvSpPr>
        <p:spPr>
          <a:xfrm>
            <a:off x="2189195" y="6628476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4286256"/>
            <a:ext cx="1168422" cy="180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83" name="Google Shape;18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7647" y="4286256"/>
            <a:ext cx="1161662" cy="180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84" name="Google Shape;18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1939" y="4286256"/>
            <a:ext cx="1446429" cy="180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85" name="Google Shape;18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86710" y="4286256"/>
            <a:ext cx="1258741" cy="180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86" name="Google Shape;186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85624" y="4286256"/>
            <a:ext cx="1800000" cy="180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87" name="Google Shape;187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44683" y="4286256"/>
            <a:ext cx="1285714" cy="180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88" name="Google Shape;188;p23"/>
          <p:cNvPicPr preferRelativeResize="0"/>
          <p:nvPr/>
        </p:nvPicPr>
        <p:blipFill rotWithShape="1">
          <a:blip r:embed="rId9">
            <a:alphaModFix/>
          </a:blip>
          <a:srcRect b="0" l="15385" r="15382" t="0"/>
          <a:stretch/>
        </p:blipFill>
        <p:spPr>
          <a:xfrm>
            <a:off x="7572396" y="1357298"/>
            <a:ext cx="1285884" cy="185736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Metodologia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grupo de três a cinco especialistas para </a:t>
            </a:r>
            <a:br>
              <a:rPr lang="pt-BR"/>
            </a:br>
            <a:r>
              <a:rPr lang="pt-BR"/>
              <a:t>inspeção da interface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único especialista não é capaz de identificar todas as falhas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grupo de avaliadores encontrará problemas diferentes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por que não utilizar um grande número de avaliadores?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/>
              <a:t>custo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/>
              <a:t>problemas encontrados são recorrentes</a:t>
            </a:r>
            <a:endParaRPr/>
          </a:p>
        </p:txBody>
      </p:sp>
      <p:sp>
        <p:nvSpPr>
          <p:cNvPr id="194" name="Google Shape;194;p24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Heurística</a:t>
            </a:r>
            <a:endParaRPr/>
          </a:p>
        </p:txBody>
      </p:sp>
      <p:sp>
        <p:nvSpPr>
          <p:cNvPr id="195" name="Google Shape;195;p24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Metodologia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cada integrante avalia independentemente a interface segundo regras heurísticas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verificar quais regras são violadas: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/>
              <a:t>Onde? 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/>
              <a:t>Por quê?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opiniões/sugestões são combinadas mais tarde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Heurística</a:t>
            </a:r>
            <a:endParaRPr/>
          </a:p>
        </p:txBody>
      </p:sp>
      <p:sp>
        <p:nvSpPr>
          <p:cNvPr id="202" name="Google Shape;202;p25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Processo de Avaliação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i="1" lang="pt-BR"/>
              <a:t>Preparação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proposta do design a ser avaliado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hipóteses sobre o perfil de usuário e características de suas tarefas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i="1" lang="pt-BR"/>
              <a:t>Execução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inspeção dos elementos da interface várias vezes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Heurística</a:t>
            </a:r>
            <a:endParaRPr/>
          </a:p>
        </p:txBody>
      </p:sp>
      <p:sp>
        <p:nvSpPr>
          <p:cNvPr id="209" name="Google Shape;209;p26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1071538" y="4643446"/>
            <a:ext cx="7715304" cy="1671933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para cada </a:t>
            </a:r>
            <a:r>
              <a:rPr b="1" i="1" lang="pt-BR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interface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para cada </a:t>
            </a:r>
            <a:r>
              <a:rPr b="1" i="1" lang="pt-BR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heurística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interface de acordo com a heurística?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sim 🡪 próxima interface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não 🡪 detalhamento do(s) problema(s)</a:t>
            </a:r>
            <a:endParaRPr sz="1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Processo de Avaliação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i="1" lang="pt-BR"/>
              <a:t>Consolidação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unir problemas encontrados por todos os inspetores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discutir a respeito das divergências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i="1" lang="pt-BR"/>
              <a:t>Conclusão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texto final considerando as discussões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seleção dos problemas a serem corrigidos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/>
              <a:t>avaliadores, cliente, gerente e projetistas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consideração do custo/benefício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/>
              <a:t>deixar o problema como está? 🡪 gravidade do problema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/>
              <a:t>custo de desenvolvimento</a:t>
            </a:r>
            <a:endParaRPr/>
          </a:p>
        </p:txBody>
      </p:sp>
      <p:sp>
        <p:nvSpPr>
          <p:cNvPr id="216" name="Google Shape;216;p27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Heurística</a:t>
            </a:r>
            <a:endParaRPr/>
          </a:p>
        </p:txBody>
      </p:sp>
      <p:sp>
        <p:nvSpPr>
          <p:cNvPr id="217" name="Google Shape;217;p27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722313" y="4406900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 i="1"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>
                <a:solidFill>
                  <a:schemeClr val="lt1"/>
                </a:solidFill>
              </a:rPr>
              <a:t>Unidade 01</a:t>
            </a:r>
            <a:endParaRPr/>
          </a:p>
        </p:txBody>
      </p:sp>
      <p:sp>
        <p:nvSpPr>
          <p:cNvPr id="224" name="Google Shape;224;p28"/>
          <p:cNvSpPr txBox="1"/>
          <p:nvPr>
            <p:ph idx="11" type="ftr"/>
          </p:nvPr>
        </p:nvSpPr>
        <p:spPr>
          <a:xfrm>
            <a:off x="1803400" y="6505575"/>
            <a:ext cx="553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823364" y="1571612"/>
            <a:ext cx="4177264" cy="4357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 sz="2400"/>
              <a:t>Visibilidade do estado do sistema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 sz="2400"/>
              <a:t>Correspondência entre o sistema e o mundo real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 sz="2400"/>
              <a:t>Controle e liberdade do usuário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 sz="2400"/>
              <a:t>Consistência e padronização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 sz="2400"/>
              <a:t>Prevenção de erros</a:t>
            </a:r>
            <a:endParaRPr/>
          </a:p>
        </p:txBody>
      </p:sp>
      <p:sp>
        <p:nvSpPr>
          <p:cNvPr id="230" name="Google Shape;230;p29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231" name="Google Shape;231;p29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4786314" y="1571612"/>
            <a:ext cx="4177264" cy="4357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6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Reconhecimento em vez de memorização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6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Flexibilidade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eficiência de uso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6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estético e minimalista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6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Reconhecimento, diagnóstico e recuperação de erros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6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Ajuda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documentação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29"/>
          <p:cNvCxnSpPr/>
          <p:nvPr/>
        </p:nvCxnSpPr>
        <p:spPr>
          <a:xfrm rot="5400000">
            <a:off x="2566511" y="3679033"/>
            <a:ext cx="4286280" cy="7143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Visibilidade do estado do sistema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Os usuários são informados sobre o que está acontecendo?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É fornecido um </a:t>
            </a:r>
            <a:r>
              <a:rPr i="1" lang="pt-BR"/>
              <a:t>feedback</a:t>
            </a:r>
            <a:r>
              <a:rPr lang="pt-BR"/>
              <a:t> adequado e em tempo razoável sobre a ação do usuário?</a:t>
            </a:r>
            <a:endParaRPr/>
          </a:p>
        </p:txBody>
      </p:sp>
      <p:sp>
        <p:nvSpPr>
          <p:cNvPr id="239" name="Google Shape;239;p30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240" name="Google Shape;240;p30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Visibilidade do estado do sistema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Heurística </a:t>
            </a:r>
            <a:r>
              <a:rPr lang="pt-BR" u="sng"/>
              <a:t>Respeitada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Usuário é informado a todo instante sobre o estado da execução da tarefa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</p:txBody>
      </p:sp>
      <p:sp>
        <p:nvSpPr>
          <p:cNvPr id="247" name="Google Shape;247;p31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248" name="Google Shape;248;p31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1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918" y="2500306"/>
            <a:ext cx="5900955" cy="2214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681038" y="1222375"/>
            <a:ext cx="8320087" cy="52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Avaliação de Interfaces de Usuário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Paradigmas de Avaliação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Avaliação Heurística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Características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Metodologia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As 10 heurísticas de Nielsen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Qualificação do problema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Atividades Práticas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Bibliografia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>
            <p:ph type="title"/>
          </p:nvPr>
        </p:nvSpPr>
        <p:spPr>
          <a:xfrm>
            <a:off x="642938" y="44450"/>
            <a:ext cx="8358187" cy="928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Visibilidade do estado do sistema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Heurística </a:t>
            </a:r>
            <a:r>
              <a:rPr lang="pt-BR" u="sng"/>
              <a:t>Violada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Usuário não sabe quando tempo demorará </a:t>
            </a:r>
            <a:br>
              <a:rPr lang="pt-BR"/>
            </a:br>
            <a:r>
              <a:rPr lang="pt-BR"/>
              <a:t>a copia do arquivo</a:t>
            </a:r>
            <a:endParaRPr/>
          </a:p>
        </p:txBody>
      </p:sp>
      <p:sp>
        <p:nvSpPr>
          <p:cNvPr id="256" name="Google Shape;256;p32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257" name="Google Shape;257;p32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pic>
        <p:nvPicPr>
          <p:cNvPr id="259" name="Google Shape;259;p32"/>
          <p:cNvPicPr preferRelativeResize="0"/>
          <p:nvPr/>
        </p:nvPicPr>
        <p:blipFill rotWithShape="1">
          <a:blip r:embed="rId3">
            <a:alphaModFix/>
          </a:blip>
          <a:srcRect b="27355" l="27008" r="20416" t="31414"/>
          <a:stretch/>
        </p:blipFill>
        <p:spPr>
          <a:xfrm>
            <a:off x="2571736" y="2643182"/>
            <a:ext cx="4168848" cy="2500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Correspondência entre o sistema </a:t>
            </a:r>
            <a:br>
              <a:rPr lang="pt-BR"/>
            </a:br>
            <a:r>
              <a:rPr lang="pt-BR"/>
              <a:t>e o mundo real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a linguagem utilizada na interface é familiar ao usuário?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é simples para ele?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</p:txBody>
      </p:sp>
      <p:sp>
        <p:nvSpPr>
          <p:cNvPr id="265" name="Google Shape;265;p33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266" name="Google Shape;266;p33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3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Correspondência entre o sistema </a:t>
            </a:r>
            <a:br>
              <a:rPr lang="pt-BR"/>
            </a:br>
            <a:r>
              <a:rPr lang="pt-BR"/>
              <a:t>e o mundo real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Heurística </a:t>
            </a:r>
            <a:r>
              <a:rPr lang="pt-BR" u="sng"/>
              <a:t>Respeitada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</p:txBody>
      </p:sp>
      <p:sp>
        <p:nvSpPr>
          <p:cNvPr id="273" name="Google Shape;273;p34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116" y="3286124"/>
            <a:ext cx="2500330" cy="294297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4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276" name="Google Shape;276;p34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Correspondência entre o sistema </a:t>
            </a:r>
            <a:br>
              <a:rPr lang="pt-BR"/>
            </a:br>
            <a:r>
              <a:rPr lang="pt-BR"/>
              <a:t>e o mundo real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Heurística </a:t>
            </a:r>
            <a:r>
              <a:rPr lang="pt-BR" u="sng"/>
              <a:t>Violada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</p:txBody>
      </p:sp>
      <p:sp>
        <p:nvSpPr>
          <p:cNvPr id="282" name="Google Shape;282;p35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283" name="Google Shape;283;p35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5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pic>
        <p:nvPicPr>
          <p:cNvPr id="285" name="Google Shape;28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786" y="3071810"/>
            <a:ext cx="3654727" cy="142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1604" y="4929198"/>
            <a:ext cx="6224823" cy="132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2643182"/>
            <a:ext cx="3982122" cy="1865597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5"/>
          <p:cNvSpPr txBox="1"/>
          <p:nvPr/>
        </p:nvSpPr>
        <p:spPr>
          <a:xfrm>
            <a:off x="2214514" y="6286520"/>
            <a:ext cx="69294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Interface Hall of  Shame http://homepage.mac.com/bradster/iarchitect/shame.htm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294" name="Google Shape;294;p36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96" name="Google Shape;296;p36"/>
          <p:cNvSpPr txBox="1"/>
          <p:nvPr/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Controle e liberdade do usuário</a:t>
            </a:r>
            <a:endParaRPr/>
          </a:p>
          <a:p>
            <a:pPr indent="-342900" lvl="1" marL="8001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―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interface permite que o usuário </a:t>
            </a:r>
            <a:b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tenha liberdade para execução de tarefas?</a:t>
            </a:r>
            <a:endParaRPr/>
          </a:p>
          <a:p>
            <a:pPr indent="-342900" lvl="1" marL="8001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―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“alternativas” são claramente identificadas?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Controle e liberdade do usuário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Heurística </a:t>
            </a:r>
            <a:r>
              <a:rPr lang="pt-BR" u="sng"/>
              <a:t>Respeitada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</p:txBody>
      </p:sp>
      <p:sp>
        <p:nvSpPr>
          <p:cNvPr id="302" name="Google Shape;302;p37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7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304" name="Google Shape;304;p37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pic>
        <p:nvPicPr>
          <p:cNvPr id="305" name="Google Shape;305;p37"/>
          <p:cNvPicPr preferRelativeResize="0"/>
          <p:nvPr/>
        </p:nvPicPr>
        <p:blipFill rotWithShape="1">
          <a:blip r:embed="rId3">
            <a:alphaModFix/>
          </a:blip>
          <a:srcRect b="89785" l="0" r="89453" t="2922"/>
          <a:stretch/>
        </p:blipFill>
        <p:spPr>
          <a:xfrm>
            <a:off x="2786050" y="3000372"/>
            <a:ext cx="3071834" cy="1277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37"/>
          <p:cNvCxnSpPr/>
          <p:nvPr/>
        </p:nvCxnSpPr>
        <p:spPr>
          <a:xfrm flipH="1" rot="-5400000">
            <a:off x="2071670" y="2571744"/>
            <a:ext cx="1000132" cy="71438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07" name="Google Shape;307;p37"/>
          <p:cNvCxnSpPr/>
          <p:nvPr/>
        </p:nvCxnSpPr>
        <p:spPr>
          <a:xfrm flipH="1" rot="-5400000">
            <a:off x="2928926" y="2643182"/>
            <a:ext cx="1000132" cy="71438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Controle e liberdade do usuário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Heurística </a:t>
            </a:r>
            <a:r>
              <a:rPr lang="pt-BR" u="sng"/>
              <a:t>Violada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</p:txBody>
      </p:sp>
      <p:sp>
        <p:nvSpPr>
          <p:cNvPr id="313" name="Google Shape;313;p38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314" name="Google Shape;314;p38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pic>
        <p:nvPicPr>
          <p:cNvPr id="316" name="Google Shape;31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00" y="2357430"/>
            <a:ext cx="4527598" cy="1995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101" y="4500570"/>
            <a:ext cx="4572032" cy="19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8"/>
          <p:cNvSpPr txBox="1"/>
          <p:nvPr/>
        </p:nvSpPr>
        <p:spPr>
          <a:xfrm>
            <a:off x="5715008" y="3000372"/>
            <a:ext cx="23574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 / Não?</a:t>
            </a:r>
            <a:endParaRPr/>
          </a:p>
        </p:txBody>
      </p:sp>
      <p:sp>
        <p:nvSpPr>
          <p:cNvPr id="319" name="Google Shape;319;p38"/>
          <p:cNvSpPr txBox="1"/>
          <p:nvPr/>
        </p:nvSpPr>
        <p:spPr>
          <a:xfrm>
            <a:off x="5715008" y="5286388"/>
            <a:ext cx="3071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 a consequência de clicar em 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325" name="Google Shape;325;p39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27" name="Google Shape;327;p39"/>
          <p:cNvSpPr txBox="1"/>
          <p:nvPr/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Consistência</a:t>
            </a: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Padronização</a:t>
            </a:r>
            <a:endParaRPr/>
          </a:p>
          <a:p>
            <a:pPr indent="-342900" lvl="1" marL="8001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maneiras de realizar ações são semelhantes?</a:t>
            </a:r>
            <a:endParaRPr/>
          </a:p>
          <a:p>
            <a:pPr indent="-342900" lvl="2" marL="12573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padronização de tarefas</a:t>
            </a:r>
            <a:endParaRPr/>
          </a:p>
          <a:p>
            <a:pPr indent="-342900" lvl="2" marL="12573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convenções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Consistência e Padronização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Heurística </a:t>
            </a:r>
            <a:r>
              <a:rPr lang="pt-BR" u="sng"/>
              <a:t>Respeitada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</p:txBody>
      </p:sp>
      <p:sp>
        <p:nvSpPr>
          <p:cNvPr id="333" name="Google Shape;333;p40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0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335" name="Google Shape;335;p40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pic>
        <p:nvPicPr>
          <p:cNvPr id="336" name="Google Shape;33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52" y="2500306"/>
            <a:ext cx="6808685" cy="3786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Consistência e Padronização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Heurística </a:t>
            </a:r>
            <a:r>
              <a:rPr lang="pt-BR" u="sng"/>
              <a:t>Violada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</p:txBody>
      </p:sp>
      <p:sp>
        <p:nvSpPr>
          <p:cNvPr id="342" name="Google Shape;342;p41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1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344" name="Google Shape;344;p41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pic>
        <p:nvPicPr>
          <p:cNvPr id="345" name="Google Shape;34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2500306"/>
            <a:ext cx="6577137" cy="378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1"/>
          <p:cNvSpPr txBox="1"/>
          <p:nvPr/>
        </p:nvSpPr>
        <p:spPr>
          <a:xfrm>
            <a:off x="2214514" y="6286520"/>
            <a:ext cx="69294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Interface Hall of  Shame http://homepage.mac.com/bradster/iarchitect/shame.htm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722313" y="4406900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DE INTERFACES </a:t>
            </a:r>
            <a:br>
              <a:rPr lang="pt-BR"/>
            </a:br>
            <a:r>
              <a:rPr lang="pt-BR"/>
              <a:t>DE USUÁRIO</a:t>
            </a:r>
            <a:endParaRPr i="1"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>
                <a:solidFill>
                  <a:schemeClr val="lt1"/>
                </a:solidFill>
              </a:rPr>
              <a:t>Unidade 01</a:t>
            </a:r>
            <a:endParaRPr/>
          </a:p>
        </p:txBody>
      </p:sp>
      <p:sp>
        <p:nvSpPr>
          <p:cNvPr id="119" name="Google Shape;119;p15"/>
          <p:cNvSpPr txBox="1"/>
          <p:nvPr>
            <p:ph idx="11" type="ftr"/>
          </p:nvPr>
        </p:nvSpPr>
        <p:spPr>
          <a:xfrm>
            <a:off x="1803400" y="6505575"/>
            <a:ext cx="553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352" name="Google Shape;352;p42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2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54" name="Google Shape;354;p42"/>
          <p:cNvSpPr txBox="1"/>
          <p:nvPr/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Prevenção </a:t>
            </a: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erros</a:t>
            </a:r>
            <a:endParaRPr/>
          </a:p>
          <a:p>
            <a:pPr indent="-342900" lvl="1" marL="8001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―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instruções ajudam o usuário a realizar sua tarefa sem problemas?</a:t>
            </a:r>
            <a:endParaRPr/>
          </a:p>
          <a:p>
            <a:pPr indent="-342900" lvl="1" marL="8001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―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erros que podem ser evitados, são efetivamente evitados?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Prevenção de erros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Heurística </a:t>
            </a:r>
            <a:r>
              <a:rPr lang="pt-BR" u="sng"/>
              <a:t>Respeitada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</p:txBody>
      </p:sp>
      <p:sp>
        <p:nvSpPr>
          <p:cNvPr id="360" name="Google Shape;360;p43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3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362" name="Google Shape;362;p43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pic>
        <p:nvPicPr>
          <p:cNvPr id="363" name="Google Shape;36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52" y="2571744"/>
            <a:ext cx="4072697" cy="36385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p43"/>
          <p:cNvCxnSpPr/>
          <p:nvPr/>
        </p:nvCxnSpPr>
        <p:spPr>
          <a:xfrm rot="5400000">
            <a:off x="4393405" y="2821777"/>
            <a:ext cx="1428760" cy="1357322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65" name="Google Shape;365;p43"/>
          <p:cNvSpPr txBox="1"/>
          <p:nvPr/>
        </p:nvSpPr>
        <p:spPr>
          <a:xfrm>
            <a:off x="5929322" y="2500306"/>
            <a:ext cx="22860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Evita que uma data seja digitada incorretamente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Prevenção de erros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Heurística </a:t>
            </a:r>
            <a:r>
              <a:rPr lang="pt-BR" u="sng"/>
              <a:t>Violada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</p:txBody>
      </p:sp>
      <p:sp>
        <p:nvSpPr>
          <p:cNvPr id="371" name="Google Shape;371;p44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4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373" name="Google Shape;373;p44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pic>
        <p:nvPicPr>
          <p:cNvPr id="374" name="Google Shape;37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2357430"/>
            <a:ext cx="4867275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4"/>
          <p:cNvSpPr txBox="1"/>
          <p:nvPr/>
        </p:nvSpPr>
        <p:spPr>
          <a:xfrm>
            <a:off x="6215074" y="2714620"/>
            <a:ext cx="25003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 Access após uma consulta sem efeito nos dados</a:t>
            </a:r>
            <a:endParaRPr/>
          </a:p>
        </p:txBody>
      </p:sp>
      <p:cxnSp>
        <p:nvCxnSpPr>
          <p:cNvPr id="376" name="Google Shape;376;p44"/>
          <p:cNvCxnSpPr/>
          <p:nvPr/>
        </p:nvCxnSpPr>
        <p:spPr>
          <a:xfrm flipH="1">
            <a:off x="4000496" y="2000240"/>
            <a:ext cx="928694" cy="785818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77" name="Google Shape;377;p44"/>
          <p:cNvSpPr txBox="1"/>
          <p:nvPr/>
        </p:nvSpPr>
        <p:spPr>
          <a:xfrm>
            <a:off x="6215074" y="5072074"/>
            <a:ext cx="250033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Sempre querendo salvar no formato Word um arquivo do tipo TXT</a:t>
            </a:r>
            <a:endParaRPr/>
          </a:p>
        </p:txBody>
      </p:sp>
      <p:cxnSp>
        <p:nvCxnSpPr>
          <p:cNvPr id="378" name="Google Shape;378;p44"/>
          <p:cNvCxnSpPr/>
          <p:nvPr/>
        </p:nvCxnSpPr>
        <p:spPr>
          <a:xfrm flipH="1">
            <a:off x="2143108" y="4929198"/>
            <a:ext cx="928694" cy="785818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79" name="Google Shape;379;p44"/>
          <p:cNvSpPr txBox="1"/>
          <p:nvPr/>
        </p:nvSpPr>
        <p:spPr>
          <a:xfrm>
            <a:off x="2214514" y="6286520"/>
            <a:ext cx="69294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Interface Hall of  Shame http://homepage.mac.com/bradster/iarchitect/shame.htm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Reconhecimento em vez de </a:t>
            </a:r>
            <a:br>
              <a:rPr lang="pt-BR"/>
            </a:br>
            <a:r>
              <a:rPr lang="pt-BR"/>
              <a:t>memorização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objetos, ações e opções devem ser sempre visíveis </a:t>
            </a:r>
            <a:br>
              <a:rPr lang="pt-BR"/>
            </a:br>
            <a:r>
              <a:rPr lang="pt-BR"/>
              <a:t>e acessíveis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usuário não precisa lembrar de informações de uma parte da interface quando mudar para outra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</p:txBody>
      </p:sp>
      <p:sp>
        <p:nvSpPr>
          <p:cNvPr id="385" name="Google Shape;385;p45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5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387" name="Google Shape;387;p45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6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Reconhecimento em vez de </a:t>
            </a:r>
            <a:br>
              <a:rPr lang="pt-BR"/>
            </a:br>
            <a:r>
              <a:rPr lang="pt-BR"/>
              <a:t>memorização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Heurística </a:t>
            </a:r>
            <a:r>
              <a:rPr lang="pt-BR" u="sng"/>
              <a:t>Respeitada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</p:txBody>
      </p:sp>
      <p:sp>
        <p:nvSpPr>
          <p:cNvPr id="393" name="Google Shape;393;p46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6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395" name="Google Shape;395;p46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pic>
        <p:nvPicPr>
          <p:cNvPr id="396" name="Google Shape;396;p46"/>
          <p:cNvPicPr preferRelativeResize="0"/>
          <p:nvPr/>
        </p:nvPicPr>
        <p:blipFill rotWithShape="1">
          <a:blip r:embed="rId3">
            <a:alphaModFix/>
          </a:blip>
          <a:srcRect b="20311" l="7162" r="80468" t="10312"/>
          <a:stretch/>
        </p:blipFill>
        <p:spPr>
          <a:xfrm>
            <a:off x="5072066" y="1714488"/>
            <a:ext cx="2357454" cy="4590832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6"/>
          <p:cNvSpPr txBox="1"/>
          <p:nvPr/>
        </p:nvSpPr>
        <p:spPr>
          <a:xfrm>
            <a:off x="1142976" y="4000504"/>
            <a:ext cx="35004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é necessário memorizar qual a aparência de uma determinada fonte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Reconhecimento em vez de </a:t>
            </a:r>
            <a:br>
              <a:rPr lang="pt-BR"/>
            </a:br>
            <a:r>
              <a:rPr lang="pt-BR"/>
              <a:t>memorização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Heurística </a:t>
            </a:r>
            <a:r>
              <a:rPr lang="pt-BR" u="sng"/>
              <a:t>Violada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</p:txBody>
      </p:sp>
      <p:sp>
        <p:nvSpPr>
          <p:cNvPr id="403" name="Google Shape;403;p47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7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405" name="Google Shape;405;p47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pic>
        <p:nvPicPr>
          <p:cNvPr id="406" name="Google Shape;40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00" y="3429000"/>
            <a:ext cx="2927405" cy="2071702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7"/>
          <p:cNvSpPr txBox="1"/>
          <p:nvPr/>
        </p:nvSpPr>
        <p:spPr>
          <a:xfrm>
            <a:off x="928662" y="5643578"/>
            <a:ext cx="31432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informações completamente visíveis?</a:t>
            </a:r>
            <a:endParaRPr/>
          </a:p>
        </p:txBody>
      </p:sp>
      <p:pic>
        <p:nvPicPr>
          <p:cNvPr id="408" name="Google Shape;40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9124" y="3143248"/>
            <a:ext cx="4126830" cy="2071702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7"/>
          <p:cNvSpPr txBox="1"/>
          <p:nvPr/>
        </p:nvSpPr>
        <p:spPr>
          <a:xfrm>
            <a:off x="4500562" y="5357826"/>
            <a:ext cx="41434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ordenar uma lista de elementos é necessário acessar o menu </a:t>
            </a:r>
            <a:r>
              <a:rPr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reconhecimento ou memorização?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8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Flexibilidade e eficiência de uso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há atalhos para permitir que usuários experientes realizem tarefas mais rapidamente?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é fornecido estratégias diferentes para realização de uma mesma tarefa?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</p:txBody>
      </p:sp>
      <p:sp>
        <p:nvSpPr>
          <p:cNvPr id="415" name="Google Shape;415;p48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8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417" name="Google Shape;417;p48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Flexibilidade e eficiência de uso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Heurística </a:t>
            </a:r>
            <a:r>
              <a:rPr lang="pt-BR" u="sng"/>
              <a:t>Respeitada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</p:txBody>
      </p:sp>
      <p:sp>
        <p:nvSpPr>
          <p:cNvPr id="423" name="Google Shape;423;p49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9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425" name="Google Shape;425;p49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pic>
        <p:nvPicPr>
          <p:cNvPr id="426" name="Google Shape;426;p49"/>
          <p:cNvPicPr preferRelativeResize="0"/>
          <p:nvPr/>
        </p:nvPicPr>
        <p:blipFill rotWithShape="1">
          <a:blip r:embed="rId3">
            <a:alphaModFix/>
          </a:blip>
          <a:srcRect b="68125" l="56641" r="29687" t="2812"/>
          <a:stretch/>
        </p:blipFill>
        <p:spPr>
          <a:xfrm>
            <a:off x="4714876" y="3429000"/>
            <a:ext cx="4143404" cy="3058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9"/>
          <p:cNvPicPr preferRelativeResize="0"/>
          <p:nvPr/>
        </p:nvPicPr>
        <p:blipFill rotWithShape="1">
          <a:blip r:embed="rId4">
            <a:alphaModFix/>
          </a:blip>
          <a:srcRect b="78277" l="0" r="70313" t="5565"/>
          <a:stretch/>
        </p:blipFill>
        <p:spPr>
          <a:xfrm>
            <a:off x="857224" y="2428868"/>
            <a:ext cx="3571900" cy="11279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8" name="Google Shape;428;p49"/>
          <p:cNvCxnSpPr/>
          <p:nvPr/>
        </p:nvCxnSpPr>
        <p:spPr>
          <a:xfrm flipH="1" rot="5400000">
            <a:off x="1178695" y="3178967"/>
            <a:ext cx="1071570" cy="857256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29" name="Google Shape;429;p49"/>
          <p:cNvCxnSpPr/>
          <p:nvPr/>
        </p:nvCxnSpPr>
        <p:spPr>
          <a:xfrm flipH="1" rot="-5400000">
            <a:off x="4357686" y="3071810"/>
            <a:ext cx="785818" cy="500066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30" name="Google Shape;430;p49"/>
          <p:cNvCxnSpPr/>
          <p:nvPr/>
        </p:nvCxnSpPr>
        <p:spPr>
          <a:xfrm flipH="1" rot="-5400000">
            <a:off x="7429520" y="3143248"/>
            <a:ext cx="785818" cy="500066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0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Flexibilidade e eficiência de uso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Heurística </a:t>
            </a:r>
            <a:r>
              <a:rPr lang="pt-BR" u="sng"/>
              <a:t>Violada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</p:txBody>
      </p:sp>
      <p:sp>
        <p:nvSpPr>
          <p:cNvPr id="436" name="Google Shape;436;p50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0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438" name="Google Shape;438;p50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pic>
        <p:nvPicPr>
          <p:cNvPr id="439" name="Google Shape;43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662" y="2714620"/>
            <a:ext cx="5467144" cy="3143272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0"/>
          <p:cNvSpPr txBox="1"/>
          <p:nvPr/>
        </p:nvSpPr>
        <p:spPr>
          <a:xfrm>
            <a:off x="6643702" y="3500438"/>
            <a:ext cx="20717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atalhos para acessar as abas?</a:t>
            </a:r>
            <a:endParaRPr/>
          </a:p>
        </p:txBody>
      </p:sp>
      <p:sp>
        <p:nvSpPr>
          <p:cNvPr id="441" name="Google Shape;441;p50"/>
          <p:cNvSpPr txBox="1"/>
          <p:nvPr/>
        </p:nvSpPr>
        <p:spPr>
          <a:xfrm>
            <a:off x="2214514" y="6286520"/>
            <a:ext cx="69294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Interface Hall of  Shame http://homepage.mac.com/bradster/iarchitect/shame.htm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1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Design estético e minimalista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são fornecidas informações desnecessárias </a:t>
            </a:r>
            <a:br>
              <a:rPr lang="pt-BR"/>
            </a:br>
            <a:r>
              <a:rPr lang="pt-BR"/>
              <a:t>e irrelevantes?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as informações estão organizadas de forma clara e elegante?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</p:txBody>
      </p:sp>
      <p:sp>
        <p:nvSpPr>
          <p:cNvPr id="447" name="Google Shape;447;p51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1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449" name="Google Shape;449;p51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O que é?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coleta de informações sobre um projeto ou produto em relação a funcionalidade e a interação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estimativa de sucesso ou fracasso das hipóteses do projetista sobre a solução que está propondo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produção de interfaces com maior usabilidade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evitar correções 🡪 custos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de Interfaces de Usuário</a:t>
            </a:r>
            <a:endParaRPr/>
          </a:p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2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Design estético e minimalista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Heurística </a:t>
            </a:r>
            <a:r>
              <a:rPr lang="pt-BR" u="sng"/>
              <a:t>Respeitada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</p:txBody>
      </p:sp>
      <p:sp>
        <p:nvSpPr>
          <p:cNvPr id="455" name="Google Shape;455;p52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2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457" name="Google Shape;457;p52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pic>
        <p:nvPicPr>
          <p:cNvPr id="458" name="Google Shape;45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14" y="2571744"/>
            <a:ext cx="3818712" cy="3071834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2"/>
          <p:cNvSpPr txBox="1"/>
          <p:nvPr/>
        </p:nvSpPr>
        <p:spPr>
          <a:xfrm>
            <a:off x="5072066" y="3357562"/>
            <a:ext cx="250033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estético coerente e funcionalidades organizadas</a:t>
            </a:r>
            <a:endParaRPr/>
          </a:p>
        </p:txBody>
      </p:sp>
      <p:pic>
        <p:nvPicPr>
          <p:cNvPr id="460" name="Google Shape;46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6" y="5143512"/>
            <a:ext cx="36099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3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Design estético e minimalista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Heurística </a:t>
            </a:r>
            <a:r>
              <a:rPr lang="pt-BR" u="sng"/>
              <a:t>Violada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</p:txBody>
      </p:sp>
      <p:sp>
        <p:nvSpPr>
          <p:cNvPr id="466" name="Google Shape;466;p53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3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468" name="Google Shape;468;p53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pic>
        <p:nvPicPr>
          <p:cNvPr id="469" name="Google Shape;46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2500306"/>
            <a:ext cx="7269533" cy="30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3"/>
          <p:cNvSpPr txBox="1"/>
          <p:nvPr/>
        </p:nvSpPr>
        <p:spPr>
          <a:xfrm>
            <a:off x="1142976" y="5572140"/>
            <a:ext cx="72152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muitas imagens e cores dificultam a execução de tarefas, </a:t>
            </a:r>
            <a:b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tendo efeito </a:t>
            </a:r>
            <a:r>
              <a:rPr lang="pt-BR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distrativo</a:t>
            </a: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53"/>
          <p:cNvSpPr txBox="1"/>
          <p:nvPr/>
        </p:nvSpPr>
        <p:spPr>
          <a:xfrm>
            <a:off x="2214514" y="6286520"/>
            <a:ext cx="69294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Interface Hall of  Shame http://homepage.mac.com/bradster/iarchitect/shame.htm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4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Reconhecimento, diagnóstico e </a:t>
            </a:r>
            <a:br>
              <a:rPr lang="pt-BR"/>
            </a:br>
            <a:r>
              <a:rPr lang="pt-BR"/>
              <a:t>recuperação de erros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as mensagens de erro ajudam o usuário a entender o que houve?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mensagens simples na linguagem do usuário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indicar o problema claramente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sugerir uma solução, ou como evitar o erro</a:t>
            </a:r>
            <a:endParaRPr u="sng"/>
          </a:p>
        </p:txBody>
      </p:sp>
      <p:sp>
        <p:nvSpPr>
          <p:cNvPr id="477" name="Google Shape;477;p54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5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Reconhecimento, diagnóstico e </a:t>
            </a:r>
            <a:br>
              <a:rPr lang="pt-BR"/>
            </a:br>
            <a:r>
              <a:rPr lang="pt-BR"/>
              <a:t>recuperação de erros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Heurística </a:t>
            </a:r>
            <a:r>
              <a:rPr lang="pt-BR" u="sng"/>
              <a:t>Respeitada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</p:txBody>
      </p:sp>
      <p:sp>
        <p:nvSpPr>
          <p:cNvPr id="485" name="Google Shape;485;p55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5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487" name="Google Shape;487;p55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pic>
        <p:nvPicPr>
          <p:cNvPr id="488" name="Google Shape;48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356" y="3143248"/>
            <a:ext cx="5572164" cy="2183686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5"/>
          <p:cNvSpPr txBox="1"/>
          <p:nvPr/>
        </p:nvSpPr>
        <p:spPr>
          <a:xfrm>
            <a:off x="2000232" y="5500702"/>
            <a:ext cx="5143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sugestão de solução para o usuário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6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Reconhecimento, diagnóstico e </a:t>
            </a:r>
            <a:br>
              <a:rPr lang="pt-BR"/>
            </a:br>
            <a:r>
              <a:rPr lang="pt-BR"/>
              <a:t>recuperação de erros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Heurística </a:t>
            </a:r>
            <a:r>
              <a:rPr lang="pt-BR" u="sng"/>
              <a:t>Violada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</p:txBody>
      </p:sp>
      <p:sp>
        <p:nvSpPr>
          <p:cNvPr id="495" name="Google Shape;495;p56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6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497" name="Google Shape;497;p56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pic>
        <p:nvPicPr>
          <p:cNvPr id="498" name="Google Shape;49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27" y="3071810"/>
            <a:ext cx="3794151" cy="1571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7559" y="4643446"/>
            <a:ext cx="4017829" cy="165735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6"/>
          <p:cNvSpPr txBox="1"/>
          <p:nvPr/>
        </p:nvSpPr>
        <p:spPr>
          <a:xfrm>
            <a:off x="5786446" y="3571876"/>
            <a:ext cx="22145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problema não pode ser resolvido</a:t>
            </a:r>
            <a:endParaRPr/>
          </a:p>
        </p:txBody>
      </p:sp>
      <p:pic>
        <p:nvPicPr>
          <p:cNvPr id="501" name="Google Shape;501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4414" y="4786322"/>
            <a:ext cx="3071834" cy="1310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7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Ajuda e documentação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são fornecidas informações de ajuda?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dicas?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são facilmente encontradas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apresentam os passo concretos que podem ser seguidos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são focadas no domínio e nos objetivos e tarefas do usuário</a:t>
            </a:r>
            <a:endParaRPr/>
          </a:p>
        </p:txBody>
      </p:sp>
      <p:sp>
        <p:nvSpPr>
          <p:cNvPr id="507" name="Google Shape;507;p57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7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509" name="Google Shape;509;p57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8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Ajuda e documentação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Heurística </a:t>
            </a:r>
            <a:r>
              <a:rPr lang="pt-BR" u="sng"/>
              <a:t>Respeitada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</p:txBody>
      </p:sp>
      <p:sp>
        <p:nvSpPr>
          <p:cNvPr id="515" name="Google Shape;515;p58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8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517" name="Google Shape;517;p58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pic>
        <p:nvPicPr>
          <p:cNvPr id="518" name="Google Shape;51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1802" y="2357430"/>
            <a:ext cx="3027301" cy="409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9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Ajuda e documentação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Heurística </a:t>
            </a:r>
            <a:r>
              <a:rPr lang="pt-BR" u="sng"/>
              <a:t>Violada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</p:txBody>
      </p:sp>
      <p:sp>
        <p:nvSpPr>
          <p:cNvPr id="524" name="Google Shape;524;p59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9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526" name="Google Shape;526;p59"/>
          <p:cNvSpPr/>
          <p:nvPr/>
        </p:nvSpPr>
        <p:spPr>
          <a:xfrm>
            <a:off x="7643834" y="571480"/>
            <a:ext cx="1000108" cy="1000108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pic>
        <p:nvPicPr>
          <p:cNvPr id="527" name="Google Shape;52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28" y="2643182"/>
            <a:ext cx="6310672" cy="3429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8" name="Google Shape;528;p59"/>
          <p:cNvCxnSpPr/>
          <p:nvPr/>
        </p:nvCxnSpPr>
        <p:spPr>
          <a:xfrm flipH="1">
            <a:off x="4143372" y="2214554"/>
            <a:ext cx="1428760" cy="1143008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529" name="Google Shape;529;p59"/>
          <p:cNvSpPr txBox="1"/>
          <p:nvPr/>
        </p:nvSpPr>
        <p:spPr>
          <a:xfrm>
            <a:off x="5572132" y="1928802"/>
            <a:ext cx="1928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Help???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0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10 Heurísticas de Nielsen</a:t>
            </a:r>
            <a:endParaRPr/>
          </a:p>
        </p:txBody>
      </p:sp>
      <p:sp>
        <p:nvSpPr>
          <p:cNvPr id="535" name="Google Shape;535;p60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0"/>
          <p:cNvSpPr txBox="1"/>
          <p:nvPr>
            <p:ph idx="1" type="body"/>
          </p:nvPr>
        </p:nvSpPr>
        <p:spPr>
          <a:xfrm>
            <a:off x="680488" y="1214422"/>
            <a:ext cx="8320668" cy="5214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 sz="2400"/>
              <a:t>Atender às expectativas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/>
              <a:t>Correspondência entre o sistema e o mundo real (2)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/>
              <a:t>Consistência e padronização (4)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/>
              <a:t>Ajuda e documentação (10)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 sz="2400"/>
              <a:t>Usuário é o “Chefe”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/>
              <a:t>Visibilidade do estado do sistema (1)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/>
              <a:t>Controle e liberdade do usuário (3)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/>
              <a:t>Flexibilidade e eficiência de uso (7)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 sz="2400"/>
              <a:t>Tratar erros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/>
              <a:t>Prevenção de erros (5)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/>
              <a:t>Reconhecimento em vez de memorização (6)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/>
              <a:t>Reconhecimento, diagnóstico e recuperação de erros (9)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 sz="2400"/>
              <a:t>Simplificar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/>
              <a:t>Design estético e minimalista</a:t>
            </a:r>
            <a:endParaRPr sz="2000"/>
          </a:p>
        </p:txBody>
      </p:sp>
      <p:sp>
        <p:nvSpPr>
          <p:cNvPr id="537" name="Google Shape;537;p60"/>
          <p:cNvSpPr/>
          <p:nvPr/>
        </p:nvSpPr>
        <p:spPr>
          <a:xfrm>
            <a:off x="7715272" y="1500174"/>
            <a:ext cx="857256" cy="450059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60"/>
          <p:cNvSpPr txBox="1"/>
          <p:nvPr/>
        </p:nvSpPr>
        <p:spPr>
          <a:xfrm rot="5400000">
            <a:off x="5935429" y="3363667"/>
            <a:ext cx="4416898" cy="773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resumo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1"/>
          <p:cNvSpPr txBox="1"/>
          <p:nvPr>
            <p:ph type="title"/>
          </p:nvPr>
        </p:nvSpPr>
        <p:spPr>
          <a:xfrm>
            <a:off x="722313" y="4406900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QUALIFICAÇÃO DOS PROBLEMAS</a:t>
            </a:r>
            <a:endParaRPr i="1"/>
          </a:p>
        </p:txBody>
      </p:sp>
      <p:sp>
        <p:nvSpPr>
          <p:cNvPr id="544" name="Google Shape;544;p6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>
                <a:solidFill>
                  <a:schemeClr val="lt1"/>
                </a:solidFill>
              </a:rPr>
              <a:t>Unidade 01</a:t>
            </a:r>
            <a:endParaRPr/>
          </a:p>
        </p:txBody>
      </p:sp>
      <p:sp>
        <p:nvSpPr>
          <p:cNvPr id="545" name="Google Shape;545;p61"/>
          <p:cNvSpPr txBox="1"/>
          <p:nvPr>
            <p:ph idx="11" type="ftr"/>
          </p:nvPr>
        </p:nvSpPr>
        <p:spPr>
          <a:xfrm>
            <a:off x="1803400" y="6505575"/>
            <a:ext cx="553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681038" y="1222375"/>
            <a:ext cx="8320087" cy="52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Por que avaliar?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entender o ambiente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o sistema é apropriado ao ambiente de trabalho?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comparar projetos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qual sistema devo escolher?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642938" y="44450"/>
            <a:ext cx="8358187" cy="928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de Interfaces de Usuário</a:t>
            </a:r>
            <a:endParaRPr/>
          </a:p>
        </p:txBody>
      </p:sp>
      <p:sp>
        <p:nvSpPr>
          <p:cNvPr id="133" name="Google Shape;133;p17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 b="0" l="0" r="20051" t="0"/>
          <a:stretch/>
        </p:blipFill>
        <p:spPr>
          <a:xfrm>
            <a:off x="1214413" y="3857628"/>
            <a:ext cx="3786215" cy="257176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35" name="Google Shape;135;p17"/>
          <p:cNvPicPr preferRelativeResize="0"/>
          <p:nvPr/>
        </p:nvPicPr>
        <p:blipFill rotWithShape="1">
          <a:blip r:embed="rId4">
            <a:alphaModFix/>
          </a:blip>
          <a:srcRect b="0" l="0" r="14444" t="0"/>
          <a:stretch/>
        </p:blipFill>
        <p:spPr>
          <a:xfrm>
            <a:off x="5143504" y="3857628"/>
            <a:ext cx="3643338" cy="25842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2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Qualificação dos Problemas</a:t>
            </a:r>
            <a:endParaRPr/>
          </a:p>
        </p:txBody>
      </p:sp>
      <p:sp>
        <p:nvSpPr>
          <p:cNvPr id="551" name="Google Shape;551;p62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62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Localização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em um único local da interface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em dois ou mais locais na interface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na estrutura geral da interface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erros sistemáticos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pode ser algo que precisa ser incluído na interface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por exemplo, um botão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3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Qualificação dos Problemas</a:t>
            </a:r>
            <a:endParaRPr/>
          </a:p>
        </p:txBody>
      </p:sp>
      <p:sp>
        <p:nvSpPr>
          <p:cNvPr id="558" name="Google Shape;558;p63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3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Gravidade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frequência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número de vezes que o problema ocorre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impacto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será fácil ou difícil para os usuários superarem o problema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persistência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este problema ocorre apenas uma vez e pode ser facilmente superado pelos usuários, ou é um problema recorrente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4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Qualificação dos Problemas</a:t>
            </a:r>
            <a:endParaRPr/>
          </a:p>
        </p:txBody>
      </p:sp>
      <p:sp>
        <p:nvSpPr>
          <p:cNvPr id="565" name="Google Shape;565;p64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4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Gravidade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i="1" lang="pt-BR"/>
              <a:t>Níveis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0: não concordo que seja um problema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1: problema cosmético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2: problema pequeno de usabilidade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3: problema grande, importante que seja concertado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4: problema catastrófico, imperativo consertar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5"/>
          <p:cNvSpPr txBox="1"/>
          <p:nvPr>
            <p:ph type="title"/>
          </p:nvPr>
        </p:nvSpPr>
        <p:spPr>
          <a:xfrm>
            <a:off x="722313" y="4406900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ATIVIDADES PRÁTICAS</a:t>
            </a:r>
            <a:endParaRPr i="1"/>
          </a:p>
        </p:txBody>
      </p:sp>
      <p:sp>
        <p:nvSpPr>
          <p:cNvPr id="572" name="Google Shape;572;p6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>
                <a:solidFill>
                  <a:schemeClr val="lt1"/>
                </a:solidFill>
              </a:rPr>
              <a:t>Unidade 01</a:t>
            </a:r>
            <a:endParaRPr/>
          </a:p>
        </p:txBody>
      </p:sp>
      <p:sp>
        <p:nvSpPr>
          <p:cNvPr id="573" name="Google Shape;573;p65"/>
          <p:cNvSpPr txBox="1"/>
          <p:nvPr>
            <p:ph idx="11" type="ftr"/>
          </p:nvPr>
        </p:nvSpPr>
        <p:spPr>
          <a:xfrm>
            <a:off x="1803400" y="6505575"/>
            <a:ext cx="553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6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pt-BR"/>
              <a:t>Considerando a metodologia de Avaliação Heurística de Interfaces, qual entre as 10 regras de Nielsen foi violada pelas seguintes interfaces: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79" name="Google Shape;579;p66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Atividades Práticas (hoje)</a:t>
            </a:r>
            <a:endParaRPr/>
          </a:p>
        </p:txBody>
      </p:sp>
      <p:sp>
        <p:nvSpPr>
          <p:cNvPr id="580" name="Google Shape;580;p66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1" name="Google Shape;58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859" y="3786190"/>
            <a:ext cx="5894371" cy="252313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66"/>
          <p:cNvSpPr txBox="1"/>
          <p:nvPr/>
        </p:nvSpPr>
        <p:spPr>
          <a:xfrm>
            <a:off x="1142976" y="4863089"/>
            <a:ext cx="1000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7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Atividades Práticas (hoje)</a:t>
            </a:r>
            <a:endParaRPr/>
          </a:p>
        </p:txBody>
      </p:sp>
      <p:sp>
        <p:nvSpPr>
          <p:cNvPr id="588" name="Google Shape;588;p67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67"/>
          <p:cNvSpPr txBox="1"/>
          <p:nvPr/>
        </p:nvSpPr>
        <p:spPr>
          <a:xfrm>
            <a:off x="1159751" y="3244334"/>
            <a:ext cx="1000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</a:t>
            </a:r>
            <a:endParaRPr/>
          </a:p>
        </p:txBody>
      </p:sp>
      <p:pic>
        <p:nvPicPr>
          <p:cNvPr id="590" name="Google Shape;590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768" y="1271979"/>
            <a:ext cx="5879006" cy="5155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8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Atividades Práticas (hoje)</a:t>
            </a:r>
            <a:endParaRPr/>
          </a:p>
        </p:txBody>
      </p:sp>
      <p:sp>
        <p:nvSpPr>
          <p:cNvPr id="596" name="Google Shape;596;p68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68"/>
          <p:cNvSpPr txBox="1"/>
          <p:nvPr/>
        </p:nvSpPr>
        <p:spPr>
          <a:xfrm>
            <a:off x="857224" y="1357298"/>
            <a:ext cx="1000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</a:t>
            </a:r>
            <a:endParaRPr/>
          </a:p>
        </p:txBody>
      </p:sp>
      <p:pic>
        <p:nvPicPr>
          <p:cNvPr id="598" name="Google Shape;59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2110654"/>
            <a:ext cx="7453460" cy="36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9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Atividades Práticas (hoje)</a:t>
            </a:r>
            <a:endParaRPr/>
          </a:p>
        </p:txBody>
      </p:sp>
      <p:sp>
        <p:nvSpPr>
          <p:cNvPr id="604" name="Google Shape;604;p69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69"/>
          <p:cNvSpPr txBox="1"/>
          <p:nvPr/>
        </p:nvSpPr>
        <p:spPr>
          <a:xfrm>
            <a:off x="857224" y="1357298"/>
            <a:ext cx="1000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</a:t>
            </a:r>
            <a:endParaRPr/>
          </a:p>
        </p:txBody>
      </p:sp>
      <p:pic>
        <p:nvPicPr>
          <p:cNvPr id="606" name="Google Shape;606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11" y="2132856"/>
            <a:ext cx="8221309" cy="2780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0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 startAt="2"/>
            </a:pPr>
            <a:r>
              <a:rPr lang="pt-BR"/>
              <a:t>Escolha uma interface de um programa que você utiliza diariamente que contenha algum tipo de violação segundo as regras de Nielsen.</a:t>
            </a:r>
            <a:br>
              <a:rPr lang="pt-BR"/>
            </a:b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Além disso, procure sugerir pelo menos uma solução para este problema.</a:t>
            </a:r>
            <a:endParaRPr/>
          </a:p>
        </p:txBody>
      </p:sp>
      <p:sp>
        <p:nvSpPr>
          <p:cNvPr id="612" name="Google Shape;612;p70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Atividades Práticas (hoje)</a:t>
            </a:r>
            <a:endParaRPr/>
          </a:p>
        </p:txBody>
      </p:sp>
      <p:sp>
        <p:nvSpPr>
          <p:cNvPr id="613" name="Google Shape;613;p70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1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3. Pesquise uma interface (site, APP, programa) e aplique a avaliação considerando as dez heurísticas de Nielsen. Cada integrante do grupo deverá escolher uma interface e depois, junto com o grupo vocês deverão escolher duas interfaces para ser apresentado no seminário.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(escolher uma interface boa/ruim)</a:t>
            </a:r>
            <a:endParaRPr/>
          </a:p>
        </p:txBody>
      </p:sp>
      <p:sp>
        <p:nvSpPr>
          <p:cNvPr id="619" name="Google Shape;619;p71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Atividades Práticas (seminário próxima aula)</a:t>
            </a:r>
            <a:endParaRPr/>
          </a:p>
        </p:txBody>
      </p:sp>
      <p:sp>
        <p:nvSpPr>
          <p:cNvPr id="620" name="Google Shape;620;p71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Por que avaliar?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implementação dos requisitos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quantos usuários são capazes de encontrar a funcionalidade desejada em poucos segundos?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de Interfaces de Usuário</a:t>
            </a:r>
            <a:endParaRPr/>
          </a:p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3143248"/>
            <a:ext cx="7269533" cy="30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2214514" y="6286520"/>
            <a:ext cx="69294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Interface Hall of  Shame http://homepage.mac.com/bradster/iarchitect/shame.htm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2"/>
          <p:cNvSpPr txBox="1"/>
          <p:nvPr>
            <p:ph type="title"/>
          </p:nvPr>
        </p:nvSpPr>
        <p:spPr>
          <a:xfrm>
            <a:off x="722313" y="4406900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</a:t>
            </a:r>
            <a:endParaRPr i="1"/>
          </a:p>
        </p:txBody>
      </p:sp>
      <p:sp>
        <p:nvSpPr>
          <p:cNvPr id="626" name="Google Shape;626;p7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>
                <a:solidFill>
                  <a:schemeClr val="lt1"/>
                </a:solidFill>
              </a:rPr>
              <a:t>Unidade 01</a:t>
            </a:r>
            <a:endParaRPr/>
          </a:p>
        </p:txBody>
      </p:sp>
      <p:sp>
        <p:nvSpPr>
          <p:cNvPr id="627" name="Google Shape;627;p72"/>
          <p:cNvSpPr txBox="1"/>
          <p:nvPr>
            <p:ph idx="11" type="ftr"/>
          </p:nvPr>
        </p:nvSpPr>
        <p:spPr>
          <a:xfrm>
            <a:off x="1803400" y="6505575"/>
            <a:ext cx="553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3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633" name="Google Shape;633;p73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73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Livros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Nielsen, J.; Mack, R.L. Usability Inspection Methods. New York: John Wiley &amp; Sons , 1994.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Nielsen, J.; Loranger, H. Usabilidade na Web. Rio de Janeiro: Campus, 2007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E-referências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http://homepage.mac.com/bradster/iarchitect/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http://www.useit.com/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4"/>
          <p:cNvSpPr txBox="1"/>
          <p:nvPr>
            <p:ph type="title"/>
          </p:nvPr>
        </p:nvSpPr>
        <p:spPr>
          <a:xfrm>
            <a:off x="722313" y="4406900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 i="1"/>
          </a:p>
        </p:txBody>
      </p:sp>
      <p:sp>
        <p:nvSpPr>
          <p:cNvPr id="640" name="Google Shape;640;p7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>
                <a:solidFill>
                  <a:schemeClr val="lt1"/>
                </a:solidFill>
              </a:rPr>
              <a:t>Unidade 01</a:t>
            </a:r>
            <a:endParaRPr/>
          </a:p>
        </p:txBody>
      </p:sp>
      <p:sp>
        <p:nvSpPr>
          <p:cNvPr id="641" name="Google Shape;641;p74"/>
          <p:cNvSpPr txBox="1"/>
          <p:nvPr>
            <p:ph idx="11" type="ftr"/>
          </p:nvPr>
        </p:nvSpPr>
        <p:spPr>
          <a:xfrm>
            <a:off x="1803400" y="6505575"/>
            <a:ext cx="553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Por que avaliar?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conformidade com a necessidade do sistema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onde está o botão cancelar?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de Interfaces de Usuário</a:t>
            </a:r>
            <a:endParaRPr/>
          </a:p>
        </p:txBody>
      </p:sp>
      <p:sp>
        <p:nvSpPr>
          <p:cNvPr id="151" name="Google Shape;151;p19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08" y="3214686"/>
            <a:ext cx="4714908" cy="257480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2214514" y="6286520"/>
            <a:ext cx="69294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Interface Hall of  Shame http://homepage.mac.com/bradster/iarchitect/shame.htm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Quando avaliar?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Início do projeto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prever problemas de usabilidade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garantir que os projetistas atenderão os requisitos de usabilidade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testar ideias informalmente e rapidamente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Final do projeto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identificar as dificuldades do usuário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/>
              <a:t>refinamento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melhorar o produto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/>
              <a:t>atualização (upgrade)</a:t>
            </a:r>
            <a:endParaRPr/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de Interfaces de Usuário</a:t>
            </a:r>
            <a:endParaRPr/>
          </a:p>
        </p:txBody>
      </p:sp>
      <p:sp>
        <p:nvSpPr>
          <p:cNvPr id="160" name="Google Shape;160;p20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680488" y="1222913"/>
            <a:ext cx="8320668" cy="52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Como avaliar?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Paradigmas de Avaliação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Feedback rápido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/>
              <a:t>informal, o foco é a rapidez da avaliação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Teste de Usabilidade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/>
              <a:t>sessões de interação, combinada a entrevistas e questionários de satisfação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Estudos de Campo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/>
              <a:t>observação das ações do usuário </a:t>
            </a:r>
            <a:r>
              <a:rPr i="1" lang="pt-BR"/>
              <a:t>in loco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Avaliações Analíticas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/>
              <a:t>realizada por especialistas 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pt-BR"/>
              <a:t>Avaliação Heurística</a:t>
            </a:r>
            <a:endParaRPr b="1"/>
          </a:p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642910" y="44604"/>
            <a:ext cx="8358246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de Interfaces de Usuário</a:t>
            </a:r>
            <a:endParaRPr/>
          </a:p>
        </p:txBody>
      </p:sp>
      <p:sp>
        <p:nvSpPr>
          <p:cNvPr id="167" name="Google Shape;167;p21"/>
          <p:cNvSpPr txBox="1"/>
          <p:nvPr>
            <p:ph idx="11" type="ftr"/>
          </p:nvPr>
        </p:nvSpPr>
        <p:spPr>
          <a:xfrm>
            <a:off x="2117725" y="6616700"/>
            <a:ext cx="55006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