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3600" cy="43205400"/>
  <p:notesSz cx="6858000" cy="9144000"/>
  <p:defaultTextStyle>
    <a:defPPr>
      <a:defRPr lang="pt-BR"/>
    </a:defPPr>
    <a:lvl1pPr marL="0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119683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2239366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3359048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4478731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5598414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6718097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7837780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8957462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044" y="-1944"/>
      </p:cViewPr>
      <p:guideLst>
        <p:guide orient="horz" pos="13608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273" y="13421687"/>
            <a:ext cx="24483059" cy="926115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541" y="24483060"/>
            <a:ext cx="20162521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19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39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59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78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598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1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3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95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76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18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2611" y="1730226"/>
            <a:ext cx="6480811" cy="3686460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440181" y="1730226"/>
            <a:ext cx="18962369" cy="36864606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2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291" y="27763474"/>
            <a:ext cx="24483059" cy="8581073"/>
          </a:xfrm>
        </p:spPr>
        <p:txBody>
          <a:bodyPr anchor="t"/>
          <a:lstStyle>
            <a:lvl1pPr algn="l">
              <a:defRPr sz="98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75291" y="18312297"/>
            <a:ext cx="24483059" cy="9451176"/>
          </a:xfrm>
        </p:spPr>
        <p:txBody>
          <a:bodyPr anchor="b"/>
          <a:lstStyle>
            <a:lvl1pPr marL="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1pPr>
            <a:lvl2pPr marL="111968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23936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35904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47873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59841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718097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83778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95746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40180" y="10081267"/>
            <a:ext cx="12721590" cy="28513566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641831" y="10081267"/>
            <a:ext cx="12721590" cy="28513566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60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182" y="9671211"/>
            <a:ext cx="12726593" cy="4030500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19683" indent="0">
              <a:buNone/>
              <a:defRPr sz="4900" b="1"/>
            </a:lvl2pPr>
            <a:lvl3pPr marL="2239366" indent="0">
              <a:buNone/>
              <a:defRPr sz="4400" b="1"/>
            </a:lvl3pPr>
            <a:lvl4pPr marL="3359048" indent="0">
              <a:buNone/>
              <a:defRPr sz="3900" b="1"/>
            </a:lvl4pPr>
            <a:lvl5pPr marL="4478731" indent="0">
              <a:buNone/>
              <a:defRPr sz="3900" b="1"/>
            </a:lvl5pPr>
            <a:lvl6pPr marL="5598414" indent="0">
              <a:buNone/>
              <a:defRPr sz="3900" b="1"/>
            </a:lvl6pPr>
            <a:lvl7pPr marL="6718097" indent="0">
              <a:buNone/>
              <a:defRPr sz="3900" b="1"/>
            </a:lvl7pPr>
            <a:lvl8pPr marL="7837780" indent="0">
              <a:buNone/>
              <a:defRPr sz="3900" b="1"/>
            </a:lvl8pPr>
            <a:lvl9pPr marL="8957462" indent="0">
              <a:buNone/>
              <a:defRPr sz="3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40182" y="13701711"/>
            <a:ext cx="12726593" cy="24893115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631833" y="9671211"/>
            <a:ext cx="12731591" cy="4030500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19683" indent="0">
              <a:buNone/>
              <a:defRPr sz="4900" b="1"/>
            </a:lvl2pPr>
            <a:lvl3pPr marL="2239366" indent="0">
              <a:buNone/>
              <a:defRPr sz="4400" b="1"/>
            </a:lvl3pPr>
            <a:lvl4pPr marL="3359048" indent="0">
              <a:buNone/>
              <a:defRPr sz="3900" b="1"/>
            </a:lvl4pPr>
            <a:lvl5pPr marL="4478731" indent="0">
              <a:buNone/>
              <a:defRPr sz="3900" b="1"/>
            </a:lvl5pPr>
            <a:lvl6pPr marL="5598414" indent="0">
              <a:buNone/>
              <a:defRPr sz="3900" b="1"/>
            </a:lvl6pPr>
            <a:lvl7pPr marL="6718097" indent="0">
              <a:buNone/>
              <a:defRPr sz="3900" b="1"/>
            </a:lvl7pPr>
            <a:lvl8pPr marL="7837780" indent="0">
              <a:buNone/>
              <a:defRPr sz="3900" b="1"/>
            </a:lvl8pPr>
            <a:lvl9pPr marL="8957462" indent="0">
              <a:buNone/>
              <a:defRPr sz="3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631833" y="13701711"/>
            <a:ext cx="12731591" cy="24893115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16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4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82" y="1720217"/>
            <a:ext cx="9476188" cy="7320915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61409" y="1720218"/>
            <a:ext cx="16102015" cy="36874614"/>
          </a:xfrm>
        </p:spPr>
        <p:txBody>
          <a:bodyPr/>
          <a:lstStyle>
            <a:lvl1pPr>
              <a:defRPr sz="7800"/>
            </a:lvl1pPr>
            <a:lvl2pPr>
              <a:defRPr sz="6900"/>
            </a:lvl2pPr>
            <a:lvl3pPr>
              <a:defRPr sz="5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40182" y="9041133"/>
            <a:ext cx="9476188" cy="29553699"/>
          </a:xfrm>
        </p:spPr>
        <p:txBody>
          <a:bodyPr/>
          <a:lstStyle>
            <a:lvl1pPr marL="0" indent="0">
              <a:buNone/>
              <a:defRPr sz="3400"/>
            </a:lvl1pPr>
            <a:lvl2pPr marL="1119683" indent="0">
              <a:buNone/>
              <a:defRPr sz="2900"/>
            </a:lvl2pPr>
            <a:lvl3pPr marL="2239366" indent="0">
              <a:buNone/>
              <a:defRPr sz="2400"/>
            </a:lvl3pPr>
            <a:lvl4pPr marL="3359048" indent="0">
              <a:buNone/>
              <a:defRPr sz="2200"/>
            </a:lvl4pPr>
            <a:lvl5pPr marL="4478731" indent="0">
              <a:buNone/>
              <a:defRPr sz="2200"/>
            </a:lvl5pPr>
            <a:lvl6pPr marL="5598414" indent="0">
              <a:buNone/>
              <a:defRPr sz="2200"/>
            </a:lvl6pPr>
            <a:lvl7pPr marL="6718097" indent="0">
              <a:buNone/>
              <a:defRPr sz="2200"/>
            </a:lvl7pPr>
            <a:lvl8pPr marL="7837780" indent="0">
              <a:buNone/>
              <a:defRPr sz="2200"/>
            </a:lvl8pPr>
            <a:lvl9pPr marL="8957462" indent="0">
              <a:buNone/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0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709" y="30243784"/>
            <a:ext cx="17282160" cy="3570452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645709" y="3860481"/>
            <a:ext cx="17282160" cy="25923240"/>
          </a:xfrm>
        </p:spPr>
        <p:txBody>
          <a:bodyPr/>
          <a:lstStyle>
            <a:lvl1pPr marL="0" indent="0">
              <a:buNone/>
              <a:defRPr sz="7800"/>
            </a:lvl1pPr>
            <a:lvl2pPr marL="1119683" indent="0">
              <a:buNone/>
              <a:defRPr sz="6900"/>
            </a:lvl2pPr>
            <a:lvl3pPr marL="2239366" indent="0">
              <a:buNone/>
              <a:defRPr sz="5900"/>
            </a:lvl3pPr>
            <a:lvl4pPr marL="3359048" indent="0">
              <a:buNone/>
              <a:defRPr sz="4900"/>
            </a:lvl4pPr>
            <a:lvl5pPr marL="4478731" indent="0">
              <a:buNone/>
              <a:defRPr sz="4900"/>
            </a:lvl5pPr>
            <a:lvl6pPr marL="5598414" indent="0">
              <a:buNone/>
              <a:defRPr sz="4900"/>
            </a:lvl6pPr>
            <a:lvl7pPr marL="6718097" indent="0">
              <a:buNone/>
              <a:defRPr sz="4900"/>
            </a:lvl7pPr>
            <a:lvl8pPr marL="7837780" indent="0">
              <a:buNone/>
              <a:defRPr sz="4900"/>
            </a:lvl8pPr>
            <a:lvl9pPr marL="8957462" indent="0">
              <a:buNone/>
              <a:defRPr sz="49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45709" y="33814235"/>
            <a:ext cx="17282160" cy="5070629"/>
          </a:xfrm>
        </p:spPr>
        <p:txBody>
          <a:bodyPr/>
          <a:lstStyle>
            <a:lvl1pPr marL="0" indent="0">
              <a:buNone/>
              <a:defRPr sz="3400"/>
            </a:lvl1pPr>
            <a:lvl2pPr marL="1119683" indent="0">
              <a:buNone/>
              <a:defRPr sz="2900"/>
            </a:lvl2pPr>
            <a:lvl3pPr marL="2239366" indent="0">
              <a:buNone/>
              <a:defRPr sz="2400"/>
            </a:lvl3pPr>
            <a:lvl4pPr marL="3359048" indent="0">
              <a:buNone/>
              <a:defRPr sz="2200"/>
            </a:lvl4pPr>
            <a:lvl5pPr marL="4478731" indent="0">
              <a:buNone/>
              <a:defRPr sz="2200"/>
            </a:lvl5pPr>
            <a:lvl6pPr marL="5598414" indent="0">
              <a:buNone/>
              <a:defRPr sz="2200"/>
            </a:lvl6pPr>
            <a:lvl7pPr marL="6718097" indent="0">
              <a:buNone/>
              <a:defRPr sz="2200"/>
            </a:lvl7pPr>
            <a:lvl8pPr marL="7837780" indent="0">
              <a:buNone/>
              <a:defRPr sz="2200"/>
            </a:lvl8pPr>
            <a:lvl9pPr marL="8957462" indent="0">
              <a:buNone/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5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40181" y="1730220"/>
            <a:ext cx="25923241" cy="7200900"/>
          </a:xfrm>
          <a:prstGeom prst="rect">
            <a:avLst/>
          </a:prstGeom>
        </p:spPr>
        <p:txBody>
          <a:bodyPr vert="horz" lIns="223937" tIns="111968" rIns="223937" bIns="111968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181" y="10081267"/>
            <a:ext cx="25923241" cy="28513566"/>
          </a:xfrm>
          <a:prstGeom prst="rect">
            <a:avLst/>
          </a:prstGeom>
        </p:spPr>
        <p:txBody>
          <a:bodyPr vert="horz" lIns="223937" tIns="111968" rIns="223937" bIns="111968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440180" y="40045011"/>
            <a:ext cx="6720841" cy="2300286"/>
          </a:xfrm>
          <a:prstGeom prst="rect">
            <a:avLst/>
          </a:prstGeom>
        </p:spPr>
        <p:txBody>
          <a:bodyPr vert="horz" lIns="223937" tIns="111968" rIns="223937" bIns="11196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6AA4-FDDF-4932-8D64-8DDD3840E557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841231" y="40045011"/>
            <a:ext cx="9121140" cy="2300286"/>
          </a:xfrm>
          <a:prstGeom prst="rect">
            <a:avLst/>
          </a:prstGeom>
        </p:spPr>
        <p:txBody>
          <a:bodyPr vert="horz" lIns="223937" tIns="111968" rIns="223937" bIns="11196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0642580" y="40045011"/>
            <a:ext cx="6720841" cy="2300286"/>
          </a:xfrm>
          <a:prstGeom prst="rect">
            <a:avLst/>
          </a:prstGeom>
        </p:spPr>
        <p:txBody>
          <a:bodyPr vert="horz" lIns="223937" tIns="111968" rIns="223937" bIns="11196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F7E0-1267-4F84-A07D-BFC8BA0F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66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39366" rtl="0" eaLnBrk="1" latinLnBrk="0" hangingPunct="1">
        <a:spcBef>
          <a:spcPct val="0"/>
        </a:spcBef>
        <a:buNone/>
        <a:defRPr sz="1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762" indent="-839762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819485" indent="-699802" algn="l" defTabSz="2239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799207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890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38573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»"/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58255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277938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397621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17304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683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39366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59048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78731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598414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18097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780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57462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2109" y="576364"/>
            <a:ext cx="24483059" cy="62646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NO FAKE NEWS</a:t>
            </a:r>
            <a:br>
              <a:rPr lang="pt-BR" sz="8000" dirty="0">
                <a:solidFill>
                  <a:schemeClr val="bg1"/>
                </a:solidFill>
              </a:rPr>
            </a:br>
            <a:br>
              <a:rPr lang="pt-BR" sz="8000" dirty="0">
                <a:solidFill>
                  <a:schemeClr val="bg1"/>
                </a:solidFill>
              </a:rPr>
            </a:br>
            <a:r>
              <a:rPr lang="pt-BR" sz="8000" dirty="0">
                <a:solidFill>
                  <a:schemeClr val="bg1"/>
                </a:solidFill>
              </a:rPr>
              <a:t>Validador de notícias utilizando </a:t>
            </a:r>
            <a:r>
              <a:rPr lang="pt-BR" sz="8000" dirty="0" err="1">
                <a:solidFill>
                  <a:schemeClr val="bg1"/>
                </a:solidFill>
              </a:rPr>
              <a:t>Blockchain</a:t>
            </a:r>
            <a:endParaRPr lang="pt-BR" sz="8000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92288" y="6985076"/>
            <a:ext cx="27003000" cy="6865767"/>
          </a:xfrm>
          <a:prstGeom prst="rect">
            <a:avLst/>
          </a:prstGeom>
          <a:ln>
            <a:noFill/>
            <a:prstDash val="solid"/>
          </a:ln>
        </p:spPr>
        <p:txBody>
          <a:bodyPr vert="horz" lIns="223937" tIns="111968" rIns="223937" bIns="111968" rtlCol="0" anchor="ctr">
            <a:normAutofit/>
          </a:bodyPr>
          <a:lstStyle>
            <a:lvl1pPr algn="ctr" defTabSz="2239366" rtl="0" eaLnBrk="1" latinLnBrk="0" hangingPunct="1">
              <a:spcBef>
                <a:spcPct val="0"/>
              </a:spcBef>
              <a:buNone/>
              <a:defRPr sz="1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7000" dirty="0">
                <a:solidFill>
                  <a:schemeClr val="bg1"/>
                </a:solidFill>
                <a:latin typeface="Calibri (Corpo)"/>
              </a:rPr>
              <a:t>	A No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Fake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 News é uma ferramenta que tem como objetivo executar a validação de notícias, concluindo se as mesmas são legítimas ou falsas. O software, implementado através do framework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Hyperledger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, utiliza a tecnologia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Blockchain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, que é a mesma usada em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criptomoedas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.</a:t>
            </a:r>
          </a:p>
          <a:p>
            <a:pPr algn="just"/>
            <a:endParaRPr lang="pt-BR" sz="7500" dirty="0">
              <a:solidFill>
                <a:schemeClr val="bg1"/>
              </a:solidFill>
              <a:latin typeface="Calibri (Corpo)"/>
            </a:endParaRPr>
          </a:p>
        </p:txBody>
      </p:sp>
      <p:pic>
        <p:nvPicPr>
          <p:cNvPr id="1026" name="Picture 2" descr="Resultado de imagem para pucrs logo png">
            <a:extLst>
              <a:ext uri="{FF2B5EF4-FFF2-40B4-BE49-F238E27FC236}">
                <a16:creationId xmlns:a16="http://schemas.microsoft.com/office/drawing/2014/main" id="{38B86844-93EF-4B6B-A909-041485C29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53" y="1152428"/>
            <a:ext cx="6697083" cy="277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facin logo png">
            <a:extLst>
              <a:ext uri="{FF2B5EF4-FFF2-40B4-BE49-F238E27FC236}">
                <a16:creationId xmlns:a16="http://schemas.microsoft.com/office/drawing/2014/main" id="{1D8E694C-19E2-4169-BED5-76D60B5C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904" y="1079852"/>
            <a:ext cx="2754799" cy="318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blockchain png">
            <a:extLst>
              <a:ext uri="{FF2B5EF4-FFF2-40B4-BE49-F238E27FC236}">
                <a16:creationId xmlns:a16="http://schemas.microsoft.com/office/drawing/2014/main" id="{91E22A9F-091B-4A0A-BEC3-1BE58BF0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483" y="35899776"/>
            <a:ext cx="8699833" cy="255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">
            <a:extLst>
              <a:ext uri="{FF2B5EF4-FFF2-40B4-BE49-F238E27FC236}">
                <a16:creationId xmlns:a16="http://schemas.microsoft.com/office/drawing/2014/main" id="{D105A8B5-C208-45E9-8CE8-7BD9AB2B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484" y="40108755"/>
            <a:ext cx="1698667" cy="169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npm">
            <a:extLst>
              <a:ext uri="{FF2B5EF4-FFF2-40B4-BE49-F238E27FC236}">
                <a16:creationId xmlns:a16="http://schemas.microsoft.com/office/drawing/2014/main" id="{22BF4E21-431B-49F2-AF0F-701B8D0B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0372" y="39859618"/>
            <a:ext cx="5052748" cy="19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hyperledger">
            <a:extLst>
              <a:ext uri="{FF2B5EF4-FFF2-40B4-BE49-F238E27FC236}">
                <a16:creationId xmlns:a16="http://schemas.microsoft.com/office/drawing/2014/main" id="{B1C1A4CF-8007-49D9-8946-43756E13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016" y="36150060"/>
            <a:ext cx="8699833" cy="18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docker png">
            <a:extLst>
              <a:ext uri="{FF2B5EF4-FFF2-40B4-BE49-F238E27FC236}">
                <a16:creationId xmlns:a16="http://schemas.microsoft.com/office/drawing/2014/main" id="{7E5AF0DB-DF02-4CA7-B60C-A69FBAB5E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56" y="39135960"/>
            <a:ext cx="5428771" cy="30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hyperledger composer logo">
            <a:extLst>
              <a:ext uri="{FF2B5EF4-FFF2-40B4-BE49-F238E27FC236}">
                <a16:creationId xmlns:a16="http://schemas.microsoft.com/office/drawing/2014/main" id="{EE1E269B-174A-4AD9-B5FD-EC9958180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162" y="39100643"/>
            <a:ext cx="2889217" cy="331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79336E1-AD6C-4B4F-9D46-D934E247F3BA}"/>
              </a:ext>
            </a:extLst>
          </p:cNvPr>
          <p:cNvSpPr txBox="1"/>
          <p:nvPr/>
        </p:nvSpPr>
        <p:spPr>
          <a:xfrm>
            <a:off x="14305848" y="19442449"/>
            <a:ext cx="1339348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0" dirty="0">
                <a:solidFill>
                  <a:schemeClr val="bg1"/>
                </a:solidFill>
                <a:latin typeface="Calibri (Corpo)"/>
              </a:rPr>
              <a:t>Os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peers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 do No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Fake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 News submetem notícias, para que então, os outros participantes da rede as validem, e através de consenso bizantino, decidam se as notícias são verdadeiras ou falsas.</a:t>
            </a:r>
          </a:p>
          <a:p>
            <a:pPr algn="just"/>
            <a:endParaRPr lang="en-US" sz="7000" dirty="0">
              <a:latin typeface="Calibri (Corpo)"/>
            </a:endParaRPr>
          </a:p>
        </p:txBody>
      </p:sp>
      <p:pic>
        <p:nvPicPr>
          <p:cNvPr id="53" name="Picture 2" descr="Resultado de imagem para stick man png">
            <a:extLst>
              <a:ext uri="{FF2B5EF4-FFF2-40B4-BE49-F238E27FC236}">
                <a16:creationId xmlns:a16="http://schemas.microsoft.com/office/drawing/2014/main" id="{2ECBEFE5-5297-4B78-8A57-475C453B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69" y="19326319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esultado de imagem para stick man png">
            <a:extLst>
              <a:ext uri="{FF2B5EF4-FFF2-40B4-BE49-F238E27FC236}">
                <a16:creationId xmlns:a16="http://schemas.microsoft.com/office/drawing/2014/main" id="{AF6A9816-FD42-472C-A389-B44E43990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69" y="24545467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4137AB5-B77F-436F-BF95-82093D3B599A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7217962" y="20461689"/>
            <a:ext cx="0" cy="40837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Resultado de imagem para stick man png">
            <a:extLst>
              <a:ext uri="{FF2B5EF4-FFF2-40B4-BE49-F238E27FC236}">
                <a16:creationId xmlns:a16="http://schemas.microsoft.com/office/drawing/2014/main" id="{8623B9B5-15AC-48C8-B660-22122A71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229" y="21934593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Resultado de imagem para stick man png">
            <a:extLst>
              <a:ext uri="{FF2B5EF4-FFF2-40B4-BE49-F238E27FC236}">
                <a16:creationId xmlns:a16="http://schemas.microsoft.com/office/drawing/2014/main" id="{B4D3D894-DDC1-480F-A6CE-627673E6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2" y="21937192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0B13C0E-FF4D-466F-A085-8E48333ADB2E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2253547" y="22502278"/>
            <a:ext cx="9916682" cy="25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Resultado de imagem para stick man png">
            <a:extLst>
              <a:ext uri="{FF2B5EF4-FFF2-40B4-BE49-F238E27FC236}">
                <a16:creationId xmlns:a16="http://schemas.microsoft.com/office/drawing/2014/main" id="{4D491D7B-65F0-4920-9E60-C4D1AB97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436" y="24542868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Resultado de imagem para stick man png">
            <a:extLst>
              <a:ext uri="{FF2B5EF4-FFF2-40B4-BE49-F238E27FC236}">
                <a16:creationId xmlns:a16="http://schemas.microsoft.com/office/drawing/2014/main" id="{CD8E3783-6F38-4A47-BE90-2735F58B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98" y="19326319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684242AD-2199-46E4-AAE5-B8F39F8F39BE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 flipV="1">
            <a:off x="2263483" y="19894004"/>
            <a:ext cx="9900953" cy="52165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Resultado de imagem para stick man png">
            <a:extLst>
              <a:ext uri="{FF2B5EF4-FFF2-40B4-BE49-F238E27FC236}">
                <a16:creationId xmlns:a16="http://schemas.microsoft.com/office/drawing/2014/main" id="{4958E8C2-9328-4E24-8BBF-F4DF4D4A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386" y="19323719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Resultado de imagem para stick man png">
            <a:extLst>
              <a:ext uri="{FF2B5EF4-FFF2-40B4-BE49-F238E27FC236}">
                <a16:creationId xmlns:a16="http://schemas.microsoft.com/office/drawing/2014/main" id="{1F896FC9-0BB8-4481-B19E-02165BC4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53" y="24542868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7C9C692A-E296-4C6E-8B2A-1647F8B6A02E}"/>
              </a:ext>
            </a:extLst>
          </p:cNvPr>
          <p:cNvCxnSpPr>
            <a:cxnSpLocks/>
            <a:stCxn id="62" idx="1"/>
            <a:endCxn id="63" idx="3"/>
          </p:cNvCxnSpPr>
          <p:nvPr/>
        </p:nvCxnSpPr>
        <p:spPr>
          <a:xfrm flipH="1">
            <a:off x="2262538" y="19891404"/>
            <a:ext cx="9910848" cy="52191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m 64">
            <a:extLst>
              <a:ext uri="{FF2B5EF4-FFF2-40B4-BE49-F238E27FC236}">
                <a16:creationId xmlns:a16="http://schemas.microsoft.com/office/drawing/2014/main" id="{81CFC644-76BC-43CD-AB33-F71242ACEE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0841" y="20907896"/>
            <a:ext cx="9157446" cy="30312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532E59-A943-473C-A1CC-DE96ED310C40}"/>
              </a:ext>
            </a:extLst>
          </p:cNvPr>
          <p:cNvSpPr txBox="1"/>
          <p:nvPr/>
        </p:nvSpPr>
        <p:spPr>
          <a:xfrm>
            <a:off x="902957" y="12745716"/>
            <a:ext cx="1329753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0" dirty="0">
                <a:solidFill>
                  <a:schemeClr val="bg1"/>
                </a:solidFill>
              </a:rPr>
              <a:t>A ideia neste projeto, é apresentar um uso alternativo para o </a:t>
            </a:r>
            <a:r>
              <a:rPr lang="pt-BR" sz="7000" dirty="0" err="1">
                <a:solidFill>
                  <a:schemeClr val="bg1"/>
                </a:solidFill>
              </a:rPr>
              <a:t>Blockchain</a:t>
            </a:r>
            <a:r>
              <a:rPr lang="pt-BR" sz="7000" dirty="0">
                <a:solidFill>
                  <a:schemeClr val="bg1"/>
                </a:solidFill>
              </a:rPr>
              <a:t>, mostrando que, embora concebido para sustentar o Bitcoin, seu uso não se limita a isto.</a:t>
            </a:r>
          </a:p>
          <a:p>
            <a:pPr algn="just"/>
            <a:endParaRPr lang="en-US" sz="7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7BE760-3B86-4912-8113-6843F0C2E929}"/>
              </a:ext>
            </a:extLst>
          </p:cNvPr>
          <p:cNvSpPr txBox="1"/>
          <p:nvPr/>
        </p:nvSpPr>
        <p:spPr>
          <a:xfrm>
            <a:off x="898747" y="27126319"/>
            <a:ext cx="13503053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0" dirty="0">
                <a:solidFill>
                  <a:schemeClr val="bg1"/>
                </a:solidFill>
              </a:rPr>
              <a:t>Depois de validadas, as notícias, bem como os vereditos, são as armazenados no </a:t>
            </a:r>
            <a:r>
              <a:rPr lang="pt-BR" sz="7000" dirty="0" err="1">
                <a:solidFill>
                  <a:schemeClr val="bg1"/>
                </a:solidFill>
              </a:rPr>
              <a:t>Blockchain</a:t>
            </a:r>
            <a:r>
              <a:rPr lang="pt-BR" sz="7000" dirty="0">
                <a:solidFill>
                  <a:schemeClr val="bg1"/>
                </a:solidFill>
              </a:rPr>
              <a:t>, de onde não podem mais ser alterados, e são disponibilizados para consulta do usuário final.</a:t>
            </a:r>
          </a:p>
          <a:p>
            <a:pPr algn="just"/>
            <a:endParaRPr lang="en-US" sz="7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6D1FE5-C952-4277-B178-94EDB7449F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25936" y="12713159"/>
            <a:ext cx="11159891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16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106</Words>
  <Application>Microsoft Office PowerPoint</Application>
  <PresentationFormat>Personalizar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(Corpo)</vt:lpstr>
      <vt:lpstr>Tema do Office</vt:lpstr>
      <vt:lpstr>NO FAKE NEWS  Validador de notícias utilizando 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Marlon Fontoura</cp:lastModifiedBy>
  <cp:revision>28</cp:revision>
  <dcterms:created xsi:type="dcterms:W3CDTF">2014-03-19T20:22:16Z</dcterms:created>
  <dcterms:modified xsi:type="dcterms:W3CDTF">2018-05-28T00:29:42Z</dcterms:modified>
</cp:coreProperties>
</file>