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39928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F8F8F8"/>
    <a:srgbClr val="EAEAEA"/>
    <a:srgbClr val="FFFFFF"/>
    <a:srgbClr val="660066"/>
    <a:srgbClr val="9A0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7" autoAdjust="0"/>
    <p:restoredTop sz="94291" autoAdjust="0"/>
  </p:normalViewPr>
  <p:slideViewPr>
    <p:cSldViewPr snapToGrid="0">
      <p:cViewPr>
        <p:scale>
          <a:sx n="30" d="100"/>
          <a:sy n="30" d="100"/>
        </p:scale>
        <p:origin x="19" y="-265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42F51-46B7-4A98-9659-610982DB11F8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39938" y="1143000"/>
            <a:ext cx="2778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B04E-9499-45C2-A536-86F4CDA12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98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4B04E-9499-45C2-A536-86F4CDA12F8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47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5891626"/>
            <a:ext cx="27539395" cy="1253324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8908198"/>
            <a:ext cx="24299466" cy="869160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3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76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1916653"/>
            <a:ext cx="6986096" cy="3050811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1916653"/>
            <a:ext cx="20553298" cy="3050811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29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47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8974945"/>
            <a:ext cx="27944386" cy="14974888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4091502"/>
            <a:ext cx="27944386" cy="7874940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01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9583264"/>
            <a:ext cx="13769697" cy="228415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9583264"/>
            <a:ext cx="13769697" cy="228415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05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916661"/>
            <a:ext cx="27944386" cy="695828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8824938"/>
            <a:ext cx="13706415" cy="4324966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3149904"/>
            <a:ext cx="13706415" cy="1934152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8824938"/>
            <a:ext cx="13773917" cy="4324966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3149904"/>
            <a:ext cx="13773917" cy="1934152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57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58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94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99982"/>
            <a:ext cx="10449614" cy="839993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5183304"/>
            <a:ext cx="16402140" cy="25583147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0799922"/>
            <a:ext cx="10449614" cy="2000819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48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99982"/>
            <a:ext cx="10449614" cy="839993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5183304"/>
            <a:ext cx="16402140" cy="25583147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0799922"/>
            <a:ext cx="10449614" cy="2000819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07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l="-9000" t="17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916661"/>
            <a:ext cx="27944386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9583264"/>
            <a:ext cx="27944386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33366432"/>
            <a:ext cx="72898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C1AE-BBEA-47B0-B569-45C2E2BFACC4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33366432"/>
            <a:ext cx="1093476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33366432"/>
            <a:ext cx="72898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27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 l="-5000" t="17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45576"/>
            <a:ext cx="32400000" cy="7199320"/>
          </a:xfrm>
          <a:prstGeom prst="rect">
            <a:avLst/>
          </a:prstGeom>
        </p:spPr>
      </p:pic>
      <p:sp>
        <p:nvSpPr>
          <p:cNvPr id="3" name="Google Shape;85;p13">
            <a:extLst>
              <a:ext uri="{FF2B5EF4-FFF2-40B4-BE49-F238E27FC236}">
                <a16:creationId xmlns:a16="http://schemas.microsoft.com/office/drawing/2014/main" id="{1178C5F7-81D8-466D-94F0-5841D1F37C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8536" y="6801649"/>
            <a:ext cx="31085946" cy="2428338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Carme"/>
              <a:buNone/>
            </a:pPr>
            <a:r>
              <a:rPr lang="pt-BR" sz="7600" b="1" i="0" u="none" strike="noStrike" cap="none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IDENTIFICAÇÃO DE LINGUAGEM OFENSIVA EM MÍDIAS SOCIAIS UTILIZANDO ALGORITMOS DE APRENDIZADO DE MÁQUINA</a:t>
            </a:r>
            <a:endParaRPr lang="pt-BR" sz="7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Google Shape;88;p13">
            <a:extLst>
              <a:ext uri="{FF2B5EF4-FFF2-40B4-BE49-F238E27FC236}">
                <a16:creationId xmlns:a16="http://schemas.microsoft.com/office/drawing/2014/main" id="{0A93473C-2F0F-4EA1-AF9C-4C579BD5AF28}"/>
              </a:ext>
            </a:extLst>
          </p:cNvPr>
          <p:cNvSpPr txBox="1"/>
          <p:nvPr/>
        </p:nvSpPr>
        <p:spPr>
          <a:xfrm>
            <a:off x="16842143" y="13279911"/>
            <a:ext cx="14900465" cy="4404279"/>
          </a:xfrm>
          <a:prstGeom prst="rect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OBJETIVO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 algn="just"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pt-BR" sz="4500" dirty="0">
                <a:latin typeface="Arial" panose="020B0604020202020204" pitchFamily="34" charset="0"/>
                <a:cs typeface="Arial" panose="020B0604020202020204" pitchFamily="34" charset="0"/>
              </a:rPr>
              <a:t>Identificação semiautomática da presença de linguagem ofensiva em textos publicados em mídias sociais utilizando métodos de processamento de língua natural (PLN) e algoritmos de aprendizado </a:t>
            </a:r>
            <a:r>
              <a:rPr lang="pt-BR" sz="450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4500" smtClean="0">
                <a:latin typeface="Arial" panose="020B0604020202020204" pitchFamily="34" charset="0"/>
                <a:cs typeface="Arial" panose="020B0604020202020204" pitchFamily="34" charset="0"/>
              </a:rPr>
              <a:t>máquina. </a:t>
            </a:r>
            <a:endParaRPr sz="4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Google Shape;91;p13">
            <a:extLst>
              <a:ext uri="{FF2B5EF4-FFF2-40B4-BE49-F238E27FC236}">
                <a16:creationId xmlns:a16="http://schemas.microsoft.com/office/drawing/2014/main" id="{A675C03D-4B37-47C3-95DD-638D653AFDB7}"/>
              </a:ext>
            </a:extLst>
          </p:cNvPr>
          <p:cNvSpPr txBox="1"/>
          <p:nvPr/>
        </p:nvSpPr>
        <p:spPr>
          <a:xfrm>
            <a:off x="608536" y="30229805"/>
            <a:ext cx="31134072" cy="5088575"/>
          </a:xfrm>
          <a:prstGeom prst="rect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BIBLIOGRAFIA BÁSICA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0" indent="-927100" algn="just">
              <a:buClr>
                <a:schemeClr val="dk1"/>
              </a:buClr>
              <a:buSzPts val="3200"/>
              <a:buFont typeface="Wingdings" panose="05000000000000000000" pitchFamily="2" charset="2"/>
              <a:buChar char="v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R. Kumar, G.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Bhanodai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R. Pamula, M. R.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Chennuru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“TRAC-1 Shared Task on Aggression Identification: IIT (ISM) COLING’18”, in Proceedings of the First Workshop on Trolling, Aggression and Cyberbullying (TRAC-2018), 2018, p. 58–65. 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0" indent="-927100" algn="just">
              <a:buClr>
                <a:schemeClr val="dk1"/>
              </a:buClr>
              <a:buSzPts val="3200"/>
              <a:buFont typeface="Wingdings" panose="05000000000000000000" pitchFamily="2" charset="2"/>
              <a:buChar char="v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Z.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Waseem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T. Davidson, D.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Warmsley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I. Weber, “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abuse: A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typology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abusive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subtasks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preprint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arXiv:1705.09899, 2017.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0" indent="-927100" algn="just">
              <a:buClr>
                <a:schemeClr val="dk1"/>
              </a:buClr>
              <a:buSzPts val="3200"/>
              <a:buFont typeface="Wingdings" panose="05000000000000000000" pitchFamily="2" charset="2"/>
              <a:buChar char="v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A. D. Costa Neto, J. M.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Adán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Coello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 Redes Neurais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Convolucionais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Aplicadas à Análise de Sentimento. In: XXII Encontro de Iniciação Científica da PUC-Campinas, 2017, Campinas. </a:t>
            </a:r>
          </a:p>
          <a:p>
            <a:pPr marL="927100" lvl="0" indent="-927100" algn="just">
              <a:buClr>
                <a:schemeClr val="dk1"/>
              </a:buClr>
              <a:buSzPts val="3200"/>
              <a:buFont typeface="Wingdings" panose="05000000000000000000" pitchFamily="2" charset="2"/>
              <a:buChar char="v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Grandin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e J. M.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Adán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“Piegas: A systems for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tweets in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portuguese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”, IEEE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America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vol. 14, nº 7, p. 3467–3473, 2016. </a:t>
            </a:r>
          </a:p>
          <a:p>
            <a:pPr marL="927100" lvl="0" indent="-927100" algn="just">
              <a:buClr>
                <a:schemeClr val="dk1"/>
              </a:buClr>
              <a:buSzPts val="3200"/>
              <a:buFont typeface="Wingdings" panose="05000000000000000000" pitchFamily="2" charset="2"/>
              <a:buChar char="v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P. C. T. Fortuna, “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hate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speech in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overview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hierarchical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classes”, Dissertação de Mestrado Integrado em Engenharia Informática e Computação, Universidade do Porto, 2017. 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2DF12501-6E1B-4F4A-AEAF-EFCA570CEA4B}"/>
              </a:ext>
            </a:extLst>
          </p:cNvPr>
          <p:cNvSpPr txBox="1"/>
          <p:nvPr/>
        </p:nvSpPr>
        <p:spPr>
          <a:xfrm>
            <a:off x="16842143" y="18093082"/>
            <a:ext cx="14900466" cy="4404279"/>
          </a:xfrm>
          <a:prstGeom prst="rect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RESULTADOS ESPERADOS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45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Classificadores</a:t>
            </a:r>
            <a:r>
              <a:rPr lang="en-US" sz="45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 para a </a:t>
            </a:r>
            <a:r>
              <a:rPr lang="en-US" sz="45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identificação</a:t>
            </a:r>
            <a:r>
              <a:rPr lang="en-US" sz="45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 de </a:t>
            </a:r>
            <a:r>
              <a:rPr lang="en-US" sz="45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linguagem</a:t>
            </a:r>
            <a:r>
              <a:rPr lang="en-US" sz="45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 </a:t>
            </a:r>
            <a:r>
              <a:rPr lang="en-US" sz="45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ofensiva</a:t>
            </a:r>
            <a:r>
              <a:rPr lang="en-US" sz="45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 </a:t>
            </a:r>
            <a:r>
              <a:rPr lang="en-US" sz="45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em</a:t>
            </a:r>
            <a:r>
              <a:rPr lang="en-US" sz="45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 </a:t>
            </a:r>
            <a:r>
              <a:rPr lang="en-US" sz="45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mídias</a:t>
            </a:r>
            <a:r>
              <a:rPr lang="en-US" sz="45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 </a:t>
            </a:r>
            <a:r>
              <a:rPr lang="en-US" sz="45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sociais</a:t>
            </a:r>
            <a:r>
              <a:rPr lang="en-US" sz="45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;</a:t>
            </a: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45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Análise</a:t>
            </a:r>
            <a:r>
              <a:rPr lang="en-US" sz="45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 da </a:t>
            </a:r>
            <a:r>
              <a:rPr lang="en-US" sz="45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acurácia</a:t>
            </a:r>
            <a:r>
              <a:rPr lang="en-US" sz="45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 dos </a:t>
            </a:r>
            <a:r>
              <a:rPr lang="en-US" sz="45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classificadores</a:t>
            </a:r>
            <a:r>
              <a:rPr lang="en-US" sz="45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;</a:t>
            </a:r>
            <a:endParaRPr sz="4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45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Conjuntos de dados para o </a:t>
            </a:r>
            <a:r>
              <a:rPr lang="en-US" sz="45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desenvolvimento</a:t>
            </a:r>
            <a:r>
              <a:rPr lang="en-US" sz="45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 de </a:t>
            </a:r>
            <a:r>
              <a:rPr lang="en-US" sz="45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novas</a:t>
            </a:r>
            <a:r>
              <a:rPr lang="en-US" sz="45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 </a:t>
            </a:r>
            <a:r>
              <a:rPr lang="en-US" sz="45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pesquisas</a:t>
            </a:r>
            <a:r>
              <a:rPr lang="en-US" sz="45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 </a:t>
            </a:r>
            <a:r>
              <a:rPr lang="en-US" sz="45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sobre</a:t>
            </a:r>
            <a:r>
              <a:rPr lang="en-US" sz="45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 o </a:t>
            </a:r>
            <a:r>
              <a:rPr lang="en-US" sz="45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tema</a:t>
            </a:r>
            <a:r>
              <a:rPr lang="en-US" sz="45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. </a:t>
            </a:r>
            <a:endParaRPr sz="4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Google Shape;93;p13">
            <a:extLst>
              <a:ext uri="{FF2B5EF4-FFF2-40B4-BE49-F238E27FC236}">
                <a16:creationId xmlns:a16="http://schemas.microsoft.com/office/drawing/2014/main" id="{963B6E5A-FADA-4635-BF28-BEB55F57B5BB}"/>
              </a:ext>
            </a:extLst>
          </p:cNvPr>
          <p:cNvSpPr txBox="1"/>
          <p:nvPr/>
        </p:nvSpPr>
        <p:spPr>
          <a:xfrm flipH="1">
            <a:off x="656666" y="26105527"/>
            <a:ext cx="14900464" cy="3691150"/>
          </a:xfrm>
          <a:prstGeom prst="rect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PALAVRAS CHAVE</a:t>
            </a:r>
          </a:p>
          <a:p>
            <a:pPr marL="685800" lvl="0" indent="-685800" algn="just">
              <a:buFont typeface="Wingdings" panose="05000000000000000000" pitchFamily="2" charset="2"/>
              <a:buChar char="v"/>
            </a:pPr>
            <a:r>
              <a:rPr lang="pt-BR" sz="4500" dirty="0">
                <a:latin typeface="Arial" panose="020B0604020202020204" pitchFamily="34" charset="0"/>
                <a:cs typeface="Arial" panose="020B0604020202020204" pitchFamily="34" charset="0"/>
              </a:rPr>
              <a:t>Linguagem ofensiva, discurso de ódio, detecção de posicionamento, aprendizado de máquina, aprendizado profundo, </a:t>
            </a:r>
            <a:r>
              <a:rPr lang="pt-BR" sz="4500" i="1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pt-BR" sz="45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500" i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pt-BR" sz="4500" dirty="0">
                <a:latin typeface="Arial" panose="020B0604020202020204" pitchFamily="34" charset="0"/>
                <a:cs typeface="Arial" panose="020B0604020202020204" pitchFamily="34" charset="0"/>
              </a:rPr>
              <a:t>, mídias sociais. </a:t>
            </a:r>
            <a:endParaRPr sz="4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0F5DF14-8E33-49BB-8379-E98604EAC132}"/>
              </a:ext>
            </a:extLst>
          </p:cNvPr>
          <p:cNvGrpSpPr/>
          <p:nvPr/>
        </p:nvGrpSpPr>
        <p:grpSpPr>
          <a:xfrm>
            <a:off x="656664" y="9711427"/>
            <a:ext cx="31085946" cy="3132168"/>
            <a:chOff x="656672" y="9809398"/>
            <a:chExt cx="31085938" cy="3132168"/>
          </a:xfrm>
        </p:grpSpPr>
        <p:pic>
          <p:nvPicPr>
            <p:cNvPr id="6" name="Google Shape;92;p13">
              <a:extLst>
                <a:ext uri="{FF2B5EF4-FFF2-40B4-BE49-F238E27FC236}">
                  <a16:creationId xmlns:a16="http://schemas.microsoft.com/office/drawing/2014/main" id="{FB670959-B17B-446F-B20A-28DC8D8BA6CE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56672" y="9809398"/>
              <a:ext cx="8065992" cy="3104380"/>
            </a:xfrm>
            <a:prstGeom prst="rect">
              <a:avLst/>
            </a:prstGeom>
            <a:noFill/>
            <a:ln w="76200">
              <a:solidFill>
                <a:srgbClr val="00B0F0"/>
              </a:solidFill>
            </a:ln>
          </p:spPr>
        </p:pic>
        <p:sp>
          <p:nvSpPr>
            <p:cNvPr id="16" name="Google Shape;89;p13">
              <a:extLst>
                <a:ext uri="{FF2B5EF4-FFF2-40B4-BE49-F238E27FC236}">
                  <a16:creationId xmlns:a16="http://schemas.microsoft.com/office/drawing/2014/main" id="{FE701B12-8959-489B-AC06-5131F7555CAA}"/>
                </a:ext>
              </a:extLst>
            </p:cNvPr>
            <p:cNvSpPr txBox="1"/>
            <p:nvPr/>
          </p:nvSpPr>
          <p:spPr>
            <a:xfrm>
              <a:off x="9372600" y="9837186"/>
              <a:ext cx="22370010" cy="3104380"/>
            </a:xfrm>
            <a:prstGeom prst="rect">
              <a:avLst/>
            </a:prstGeom>
            <a:noFill/>
            <a:ln w="762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475" tIns="46225" rIns="92475" bIns="46225" anchor="t" anchorCtr="0">
              <a:noAutofit/>
            </a:bodyPr>
            <a:lstStyle/>
            <a:p>
              <a:pPr algn="ctr"/>
              <a:r>
                <a:rPr lang="pt-BR" sz="4000" dirty="0">
                  <a:latin typeface="Arial" panose="020B0604020202020204" pitchFamily="34" charset="0"/>
                  <a:cs typeface="Arial" panose="020B0604020202020204" pitchFamily="34" charset="0"/>
                </a:rPr>
                <a:t>Murilo de Paula Araujo </a:t>
              </a:r>
            </a:p>
            <a:p>
              <a:pPr algn="ctr"/>
              <a:r>
                <a:rPr lang="pt-BR" sz="4000" dirty="0">
                  <a:latin typeface="Arial" panose="020B0604020202020204" pitchFamily="34" charset="0"/>
                  <a:cs typeface="Arial" panose="020B0604020202020204" pitchFamily="34" charset="0"/>
                </a:rPr>
                <a:t> (Faculdade de Engenharia de Computação; Bolsista PIBIC/CNPq; murilodepa@gmail.com)</a:t>
              </a:r>
            </a:p>
            <a:p>
              <a:pPr algn="ctr"/>
              <a:r>
                <a:rPr lang="pt-BR" sz="4000" dirty="0">
                  <a:latin typeface="Arial" panose="020B0604020202020204" pitchFamily="34" charset="0"/>
                  <a:cs typeface="Arial" panose="020B0604020202020204" pitchFamily="34" charset="0"/>
                </a:rPr>
                <a:t>Orientador: Prof</a:t>
              </a:r>
              <a:r>
                <a:rPr lang="pt-BR" sz="4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Dr. </a:t>
              </a:r>
              <a:r>
                <a:rPr lang="pt-BR" sz="4000" dirty="0">
                  <a:latin typeface="Arial" panose="020B0604020202020204" pitchFamily="34" charset="0"/>
                  <a:cs typeface="Arial" panose="020B0604020202020204" pitchFamily="34" charset="0"/>
                </a:rPr>
                <a:t>Juan Manuel </a:t>
              </a:r>
              <a:r>
                <a:rPr lang="pt-BR" sz="4000" dirty="0" err="1">
                  <a:latin typeface="Arial" panose="020B0604020202020204" pitchFamily="34" charset="0"/>
                  <a:cs typeface="Arial" panose="020B0604020202020204" pitchFamily="34" charset="0"/>
                </a:rPr>
                <a:t>Adán</a:t>
              </a:r>
              <a:r>
                <a:rPr lang="pt-BR" sz="4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4000" dirty="0" err="1">
                  <a:latin typeface="Arial" panose="020B0604020202020204" pitchFamily="34" charset="0"/>
                  <a:cs typeface="Arial" panose="020B0604020202020204" pitchFamily="34" charset="0"/>
                </a:rPr>
                <a:t>Coello</a:t>
              </a:r>
              <a:endParaRPr lang="pt-BR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4000" dirty="0">
                  <a:latin typeface="Arial" panose="020B0604020202020204" pitchFamily="34" charset="0"/>
                  <a:cs typeface="Arial" panose="020B0604020202020204" pitchFamily="34" charset="0"/>
                </a:rPr>
                <a:t>(Grupo de Pesquisa em Sistemas Inteligentes; Linha de Pesquisa: Sistemas Inteligentes</a:t>
              </a:r>
            </a:p>
            <a:p>
              <a:pPr algn="ctr"/>
              <a:r>
                <a:rPr lang="pt-BR" sz="4000" dirty="0">
                  <a:latin typeface="Arial" panose="020B0604020202020204" pitchFamily="34" charset="0"/>
                  <a:cs typeface="Arial" panose="020B0604020202020204" pitchFamily="34" charset="0"/>
                </a:rPr>
                <a:t>Distribuídos; CEATEC. juan@puc-campinas.edu.br)</a:t>
              </a:r>
            </a:p>
            <a:p>
              <a:r>
                <a:rPr lang="pt-BR" sz="4000" dirty="0"/>
                <a:t/>
              </a:r>
              <a:br>
                <a:rPr lang="pt-BR" sz="4000" dirty="0"/>
              </a:br>
              <a:endParaRPr lang="pt-BR" sz="4000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endParaRPr>
            </a:p>
          </p:txBody>
        </p:sp>
      </p:grp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541F4B65-B067-42B3-8A30-3F9BBCC944B8}"/>
              </a:ext>
            </a:extLst>
          </p:cNvPr>
          <p:cNvSpPr txBox="1"/>
          <p:nvPr/>
        </p:nvSpPr>
        <p:spPr>
          <a:xfrm>
            <a:off x="656665" y="19676803"/>
            <a:ext cx="14900465" cy="5960579"/>
          </a:xfrm>
          <a:prstGeom prst="rect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METODOLOGIA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685800" algn="just"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pt-BR" sz="4500" dirty="0">
                <a:latin typeface="Arial" panose="020B0604020202020204" pitchFamily="34" charset="0"/>
                <a:cs typeface="Arial" panose="020B0604020202020204" pitchFamily="34" charset="0"/>
              </a:rPr>
              <a:t>Estudo sobre detecção de posicionamento e identificação de linguagem ofensiva em mídias sociais;</a:t>
            </a:r>
            <a:endParaRPr sz="4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685800" algn="just"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pt-BR" sz="4500" dirty="0">
                <a:latin typeface="Arial" panose="020B0604020202020204" pitchFamily="34" charset="0"/>
                <a:cs typeface="Arial" panose="020B0604020202020204" pitchFamily="34" charset="0"/>
              </a:rPr>
              <a:t>Obtenção de conjuntos de dados rotulados contendo linguagem ofensiva e não ofensiva originária de mídias sociais;</a:t>
            </a:r>
            <a:endParaRPr sz="4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685800" algn="just"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pt-BR" sz="4500" dirty="0">
                <a:latin typeface="Arial" panose="020B0604020202020204" pitchFamily="34" charset="0"/>
                <a:cs typeface="Arial" panose="020B0604020202020204" pitchFamily="34" charset="0"/>
              </a:rPr>
              <a:t>Estudo e aplicação de algoritmos de aprendizado de máquina. </a:t>
            </a:r>
            <a:endParaRPr sz="45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rme"/>
              <a:cs typeface="Arial" panose="020B0604020202020204" pitchFamily="34" charset="0"/>
              <a:sym typeface="Carme"/>
            </a:endParaRPr>
          </a:p>
        </p:txBody>
      </p:sp>
      <p:sp>
        <p:nvSpPr>
          <p:cNvPr id="14" name="Google Shape;87;p13">
            <a:extLst>
              <a:ext uri="{FF2B5EF4-FFF2-40B4-BE49-F238E27FC236}">
                <a16:creationId xmlns:a16="http://schemas.microsoft.com/office/drawing/2014/main" id="{52AB6C76-6B74-4135-84B5-50233E791C2C}"/>
              </a:ext>
            </a:extLst>
          </p:cNvPr>
          <p:cNvSpPr txBox="1"/>
          <p:nvPr/>
        </p:nvSpPr>
        <p:spPr>
          <a:xfrm>
            <a:off x="656664" y="13279911"/>
            <a:ext cx="14900466" cy="5960579"/>
          </a:xfrm>
          <a:prstGeom prst="rect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INTRODUÇÃO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685800" algn="just"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pt-BR" sz="4500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Agressão e abuso </a:t>
            </a:r>
            <a:r>
              <a:rPr lang="pt-BR" sz="4500" i="1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online</a:t>
            </a:r>
            <a:r>
              <a:rPr lang="pt-BR" sz="4500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, como discursos de ódio em mídias sociais, têm trazido muitos inconvenientes aos usuários, levando alguns à desativação de contas, à autoflagelação e mesmo ao suicídio;</a:t>
            </a:r>
            <a:r>
              <a:rPr lang="en-US" sz="45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        </a:t>
            </a:r>
            <a:endParaRPr sz="450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rme"/>
              <a:cs typeface="Arial" panose="020B0604020202020204" pitchFamily="34" charset="0"/>
              <a:sym typeface="Carme"/>
            </a:endParaRP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4500" dirty="0" err="1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Utilização</a:t>
            </a:r>
            <a:r>
              <a:rPr lang="en-US" sz="4500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 de </a:t>
            </a:r>
            <a:r>
              <a:rPr lang="en-US" sz="4500" dirty="0" err="1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métodos</a:t>
            </a:r>
            <a:r>
              <a:rPr lang="en-US" sz="4500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 de </a:t>
            </a:r>
            <a:r>
              <a:rPr lang="en-US" sz="4500" dirty="0" err="1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processamento</a:t>
            </a:r>
            <a:r>
              <a:rPr lang="en-US" sz="4500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 de </a:t>
            </a:r>
            <a:r>
              <a:rPr lang="en-US" sz="4500" dirty="0" err="1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língua</a:t>
            </a:r>
            <a:r>
              <a:rPr lang="en-US" sz="4500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 </a:t>
            </a:r>
            <a:r>
              <a:rPr lang="en-US" sz="4500" dirty="0" err="1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natutal</a:t>
            </a:r>
            <a:r>
              <a:rPr lang="en-US" sz="4500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 (PLN) e </a:t>
            </a:r>
            <a:r>
              <a:rPr lang="en-US" sz="4500" dirty="0" err="1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algoritmos</a:t>
            </a:r>
            <a:r>
              <a:rPr lang="en-US" sz="4500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 de </a:t>
            </a:r>
            <a:r>
              <a:rPr lang="en-US" sz="4500" dirty="0" err="1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aprendizado</a:t>
            </a:r>
            <a:r>
              <a:rPr lang="en-US" sz="4500" dirty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 de </a:t>
            </a:r>
            <a:r>
              <a:rPr lang="en-US" sz="4500" dirty="0" err="1" smtClean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máquina</a:t>
            </a:r>
            <a:r>
              <a:rPr lang="en-US" sz="4500" dirty="0" smtClean="0">
                <a:solidFill>
                  <a:schemeClr val="dk1"/>
                </a:solidFill>
                <a:latin typeface="Arial" panose="020B0604020202020204" pitchFamily="34" charset="0"/>
                <a:ea typeface="Carme"/>
                <a:cs typeface="Arial" panose="020B0604020202020204" pitchFamily="34" charset="0"/>
                <a:sym typeface="Carme"/>
              </a:rPr>
              <a:t>.</a:t>
            </a:r>
            <a:endParaRPr lang="en-US" sz="4500" dirty="0">
              <a:solidFill>
                <a:schemeClr val="dk1"/>
              </a:solidFill>
              <a:latin typeface="Arial" panose="020B0604020202020204" pitchFamily="34" charset="0"/>
              <a:ea typeface="Carme"/>
              <a:cs typeface="Arial" panose="020B0604020202020204" pitchFamily="34" charset="0"/>
              <a:sym typeface="Carme"/>
            </a:endParaRPr>
          </a:p>
          <a:p>
            <a:pPr marL="698500" marR="0" lvl="0" indent="-704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</a:pP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6903AE9-73ED-4783-83A6-11D8EE9E10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2141" y="22965184"/>
            <a:ext cx="14852341" cy="6762291"/>
          </a:xfrm>
          <a:prstGeom prst="rect">
            <a:avLst/>
          </a:prstGeom>
          <a:ln w="762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615224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1286</TotalTime>
  <Words>416</Words>
  <Application>Microsoft Office PowerPoint</Application>
  <PresentationFormat>Personalizar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Carme</vt:lpstr>
      <vt:lpstr>Wingdings</vt:lpstr>
      <vt:lpstr>Tema do Office</vt:lpstr>
      <vt:lpstr>IDENTIFICAÇÃO DE LINGUAGEM OFENSIVA EM MÍDIAS SOCIAIS UTILIZANDO ALGORITMOS DE APRENDIZADO DE MÁQUINA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Murilo Araujo</dc:creator>
  <cp:lastModifiedBy>Juan</cp:lastModifiedBy>
  <cp:revision>79</cp:revision>
  <dcterms:created xsi:type="dcterms:W3CDTF">2019-08-18T20:13:12Z</dcterms:created>
  <dcterms:modified xsi:type="dcterms:W3CDTF">2019-09-10T14:43:19Z</dcterms:modified>
</cp:coreProperties>
</file>