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61" r:id="rId3"/>
    <p:sldId id="259" r:id="rId4"/>
    <p:sldId id="263" r:id="rId5"/>
  </p:sldIdLst>
  <p:sldSz cx="12192000" cy="6858000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81" autoAdjust="0"/>
    <p:restoredTop sz="94660"/>
  </p:normalViewPr>
  <p:slideViewPr>
    <p:cSldViewPr snapToGrid="0">
      <p:cViewPr varScale="1">
        <p:scale>
          <a:sx n="91" d="100"/>
          <a:sy n="91" d="100"/>
        </p:scale>
        <p:origin x="85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D79CC75-0584-4B64-ACDA-3E0535F1BD2B}" type="datetimeFigureOut">
              <a:rPr lang="pt-BR"/>
              <a:pPr>
                <a:defRPr/>
              </a:pPr>
              <a:t>07/02/2018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smtClean="0"/>
              <a:t>Editar estilos de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0E6705D-4A9D-4E3A-8849-FBB5C4ABD55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0461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pt-BR" smtClean="0"/>
              <a:t>Este é o modelo conceitual no qual elegemos 5 pilares principais que sustentam o modelo do Dossiê Digital da CAIXA.</a:t>
            </a:r>
          </a:p>
        </p:txBody>
      </p:sp>
      <p:sp>
        <p:nvSpPr>
          <p:cNvPr id="15363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45D27E5-F2CF-4CA3-94E0-B9724B99BDE2}" type="slidenum">
              <a:rPr lang="pt-B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pt-BR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039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pt-BR" smtClean="0"/>
              <a:t>Este é o modelo conceitual no qual elegemos 5 pilares principais que sustentam o modelo do Dossiê Digital da CAIXA.</a:t>
            </a:r>
          </a:p>
        </p:txBody>
      </p:sp>
      <p:sp>
        <p:nvSpPr>
          <p:cNvPr id="17411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A29D73F-5833-4559-9FAB-9C5FF1A412BF}" type="slidenum">
              <a:rPr lang="pt-B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pt-BR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981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pt-BR" smtClean="0"/>
              <a:t>Este é o modelo conceitual no qual elegemos 5 pilares principais que sustentam o modelo do Dossiê Digital da CAIXA.</a:t>
            </a:r>
          </a:p>
        </p:txBody>
      </p:sp>
      <p:sp>
        <p:nvSpPr>
          <p:cNvPr id="19459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D3EB62E-29B3-443E-92C0-72933EEDC4FC}" type="slidenum">
              <a:rPr lang="pt-B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pt-BR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378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pt-BR" smtClean="0"/>
              <a:t>Este é o modelo conceitual no qual elegemos 5 pilares principais que sustentam o modelo do Dossiê Digital da CAIXA.</a:t>
            </a:r>
          </a:p>
        </p:txBody>
      </p:sp>
      <p:sp>
        <p:nvSpPr>
          <p:cNvPr id="21507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FB9CD9C-E057-4CC2-9352-E7928346FBDA}" type="slidenum">
              <a:rPr lang="pt-BR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pt-BR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467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7D8D7-35FB-499B-A33D-6C107BDA38FA}" type="datetimeFigureOut">
              <a:rPr lang="pt-BR"/>
              <a:pPr>
                <a:defRPr/>
              </a:pPr>
              <a:t>07/02/2018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2FEAE-26F2-46F1-97E9-516F67657E1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A7544-264C-453E-9C45-0D6F9D1528CE}" type="datetimeFigureOut">
              <a:rPr lang="pt-BR"/>
              <a:pPr>
                <a:defRPr/>
              </a:pPr>
              <a:t>07/02/2018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57375-A77A-4766-BB56-CB56CBBA35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3C6EE-FB34-45BF-9FD6-1F58AC6B32B3}" type="datetimeFigureOut">
              <a:rPr lang="pt-BR"/>
              <a:pPr>
                <a:defRPr/>
              </a:pPr>
              <a:t>07/02/2018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EC8FF-749C-475E-90D4-DF50DCFDBD6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51135-7CE1-4E96-9A63-F6B981F1D44E}" type="datetimeFigureOut">
              <a:rPr lang="pt-BR"/>
              <a:pPr>
                <a:defRPr/>
              </a:pPr>
              <a:t>07/02/2018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F3DDE-1DC2-43BC-AD42-5BCD9487875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2F665-9071-4A83-A181-AC72E27A1FE9}" type="datetimeFigureOut">
              <a:rPr lang="pt-BR"/>
              <a:pPr>
                <a:defRPr/>
              </a:pPr>
              <a:t>07/02/2018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4A204-B7D6-46EB-AAFA-31693CD4D6F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7BE7FC-1A2B-47ED-AE80-4F06289372A1}" type="datetimeFigureOut">
              <a:rPr lang="pt-BR"/>
              <a:pPr>
                <a:defRPr/>
              </a:pPr>
              <a:t>07/02/2018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0EF83-26F1-4D6C-8372-89C30256C8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D9185-98FD-4ACC-87CC-5C2D7658765E}" type="datetimeFigureOut">
              <a:rPr lang="pt-BR"/>
              <a:pPr>
                <a:defRPr/>
              </a:pPr>
              <a:t>07/02/2018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670F2-462F-4D44-8E29-DAD89BFD5A8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8731E-BB93-48DA-9286-47D212E9B775}" type="datetimeFigureOut">
              <a:rPr lang="pt-BR"/>
              <a:pPr>
                <a:defRPr/>
              </a:pPr>
              <a:t>07/02/2018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F09DC-6680-457F-AD82-CD1EE4E5814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39F1D-4D88-4447-81C6-6D35EA889F5B}" type="datetimeFigureOut">
              <a:rPr lang="pt-BR"/>
              <a:pPr>
                <a:defRPr/>
              </a:pPr>
              <a:t>07/02/2018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B5732-45E2-4E41-B4AC-DB6C63BC514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805F4-022E-4DA1-8795-C2BCAC7BF1A0}" type="datetimeFigureOut">
              <a:rPr lang="pt-BR"/>
              <a:pPr>
                <a:defRPr/>
              </a:pPr>
              <a:t>07/02/2018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FBF32-F77E-44A9-898D-D0036A8443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466F0-DB3F-4B34-91D5-5F969B7F8914}" type="datetimeFigureOut">
              <a:rPr lang="pt-BR"/>
              <a:pPr>
                <a:defRPr/>
              </a:pPr>
              <a:t>07/02/2018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E0A06-7980-49BF-8097-5E4ABFB48C8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B0A8485-6649-483F-9FDB-4ACAC3037EE6}" type="datetimeFigureOut">
              <a:rPr lang="pt-BR"/>
              <a:pPr>
                <a:defRPr/>
              </a:pPr>
              <a:t>07/02/2018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A0C2AEC-1620-4B13-B19D-382F151419E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Imagem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96650" y="0"/>
            <a:ext cx="8953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ivisa 7"/>
          <p:cNvSpPr/>
          <p:nvPr/>
        </p:nvSpPr>
        <p:spPr>
          <a:xfrm rot="16200000">
            <a:off x="10075953" y="-2569"/>
            <a:ext cx="1038733" cy="704472"/>
          </a:xfrm>
          <a:prstGeom prst="chevron">
            <a:avLst>
              <a:gd name="adj" fmla="val 22581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tx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144420" y="-166641"/>
            <a:ext cx="915612" cy="75174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0" name="CaixaDeTexto 9"/>
          <p:cNvSpPr txBox="1"/>
          <p:nvPr/>
        </p:nvSpPr>
        <p:spPr>
          <a:xfrm>
            <a:off x="10197164" y="399661"/>
            <a:ext cx="791856" cy="27699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b="1" dirty="0">
                <a:latin typeface="+mn-lt"/>
                <a:cs typeface="+mn-cs"/>
              </a:rPr>
              <a:t>VILOP</a:t>
            </a:r>
          </a:p>
        </p:txBody>
      </p:sp>
      <p:grpSp>
        <p:nvGrpSpPr>
          <p:cNvPr id="38" name="Grupo 37"/>
          <p:cNvGrpSpPr>
            <a:grpSpLocks/>
          </p:cNvGrpSpPr>
          <p:nvPr/>
        </p:nvGrpSpPr>
        <p:grpSpPr bwMode="auto">
          <a:xfrm>
            <a:off x="92075" y="895350"/>
            <a:ext cx="11204575" cy="5624513"/>
            <a:chOff x="121242" y="1059597"/>
            <a:chExt cx="11204143" cy="5625466"/>
          </a:xfrm>
        </p:grpSpPr>
        <p:sp>
          <p:nvSpPr>
            <p:cNvPr id="100" name="Retângulo 99"/>
            <p:cNvSpPr/>
            <p:nvPr/>
          </p:nvSpPr>
          <p:spPr>
            <a:xfrm>
              <a:off x="143466" y="5273536"/>
              <a:ext cx="3616186" cy="14115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1861075" y="1809024"/>
              <a:ext cx="3332035" cy="11558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99" name="Retângulo 98"/>
            <p:cNvSpPr/>
            <p:nvPr/>
          </p:nvSpPr>
          <p:spPr>
            <a:xfrm>
              <a:off x="121242" y="3153865"/>
              <a:ext cx="2131931" cy="15448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101" name="Retângulo 100"/>
            <p:cNvSpPr/>
            <p:nvPr/>
          </p:nvSpPr>
          <p:spPr>
            <a:xfrm>
              <a:off x="9102971" y="3126872"/>
              <a:ext cx="2222414" cy="17814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102" name="Retângulo 101"/>
            <p:cNvSpPr/>
            <p:nvPr/>
          </p:nvSpPr>
          <p:spPr>
            <a:xfrm>
              <a:off x="8166382" y="1059597"/>
              <a:ext cx="2992323" cy="1544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</p:grpSp>
      <p:pic>
        <p:nvPicPr>
          <p:cNvPr id="14346" name="Imagem 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3375" y="1866900"/>
            <a:ext cx="4786313" cy="420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7" name="Imagem 6"/>
          <p:cNvPicPr>
            <a:picLocks noChangeAspect="1"/>
          </p:cNvPicPr>
          <p:nvPr/>
        </p:nvPicPr>
        <p:blipFill>
          <a:blip r:embed="rId6"/>
          <a:srcRect r="16577" b="19435"/>
          <a:stretch>
            <a:fillRect/>
          </a:stretch>
        </p:blipFill>
        <p:spPr bwMode="auto">
          <a:xfrm>
            <a:off x="668338" y="941388"/>
            <a:ext cx="1979612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" name="CaixaDeTexto 68"/>
          <p:cNvSpPr txBox="1"/>
          <p:nvPr/>
        </p:nvSpPr>
        <p:spPr>
          <a:xfrm>
            <a:off x="5624600" y="618455"/>
            <a:ext cx="5060190" cy="1384995"/>
          </a:xfrm>
          <a:prstGeom prst="rect">
            <a:avLst/>
          </a:prstGeom>
          <a:noFill/>
          <a:ln>
            <a:noFill/>
          </a:ln>
          <a:effectLst>
            <a:outerShdw blurRad="114300" dist="254000" dir="24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dirty="0">
                <a:solidFill>
                  <a:srgbClr val="002060"/>
                </a:solidFill>
                <a:latin typeface="+mj-lt"/>
                <a:cs typeface="+mn-cs"/>
              </a:rPr>
              <a:t>Objetivo </a:t>
            </a:r>
            <a:r>
              <a:rPr lang="pt-BR" sz="2800" b="1" dirty="0" smtClean="0">
                <a:solidFill>
                  <a:srgbClr val="002060"/>
                </a:solidFill>
                <a:latin typeface="+mj-lt"/>
                <a:cs typeface="+mn-cs"/>
              </a:rPr>
              <a:t>em 2018</a:t>
            </a:r>
            <a:r>
              <a:rPr lang="pt-BR" sz="2800" b="1" dirty="0">
                <a:solidFill>
                  <a:srgbClr val="002060"/>
                </a:solidFill>
                <a:latin typeface="+mj-lt"/>
                <a:cs typeface="+mn-cs"/>
              </a:rPr>
              <a:t>: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dirty="0">
                <a:solidFill>
                  <a:srgbClr val="002060"/>
                </a:solidFill>
                <a:latin typeface="+mj-lt"/>
                <a:cs typeface="+mn-cs"/>
              </a:rPr>
              <a:t>Aplicação do modelo na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dirty="0">
                <a:solidFill>
                  <a:srgbClr val="002060"/>
                </a:solidFill>
                <a:latin typeface="+mj-lt"/>
                <a:cs typeface="+mn-cs"/>
              </a:rPr>
              <a:t>Abertura de Conta Pessoa Física</a:t>
            </a:r>
          </a:p>
        </p:txBody>
      </p:sp>
      <p:sp>
        <p:nvSpPr>
          <p:cNvPr id="70" name="Retângulo 69"/>
          <p:cNvSpPr/>
          <p:nvPr/>
        </p:nvSpPr>
        <p:spPr>
          <a:xfrm>
            <a:off x="5959707" y="2245270"/>
            <a:ext cx="4439332" cy="558639"/>
          </a:xfrm>
          <a:prstGeom prst="rect">
            <a:avLst/>
          </a:prstGeom>
          <a:solidFill>
            <a:schemeClr val="accent1">
              <a:alpha val="68000"/>
            </a:schemeClr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 smtClean="0"/>
              <a:t>Conformidade automatizada aplicada nos documentos e  no processo de negócio</a:t>
            </a:r>
            <a:endParaRPr lang="pt-BR" sz="1600" b="1" dirty="0"/>
          </a:p>
        </p:txBody>
      </p:sp>
      <p:sp>
        <p:nvSpPr>
          <p:cNvPr id="71" name="Retângulo 70"/>
          <p:cNvSpPr/>
          <p:nvPr/>
        </p:nvSpPr>
        <p:spPr>
          <a:xfrm>
            <a:off x="5971976" y="2895538"/>
            <a:ext cx="4439332" cy="514415"/>
          </a:xfrm>
          <a:prstGeom prst="rect">
            <a:avLst/>
          </a:prstGeom>
          <a:solidFill>
            <a:schemeClr val="accent1">
              <a:alpha val="68000"/>
            </a:schemeClr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 smtClean="0"/>
              <a:t>Captura eletrônica de documentos e extração de dados, com alto grau de assertividade</a:t>
            </a:r>
            <a:endParaRPr lang="pt-BR" sz="1600" b="1" dirty="0"/>
          </a:p>
        </p:txBody>
      </p:sp>
      <p:sp>
        <p:nvSpPr>
          <p:cNvPr id="72" name="Retângulo 71"/>
          <p:cNvSpPr/>
          <p:nvPr/>
        </p:nvSpPr>
        <p:spPr>
          <a:xfrm>
            <a:off x="5971584" y="4803204"/>
            <a:ext cx="4427455" cy="576062"/>
          </a:xfrm>
          <a:prstGeom prst="rect">
            <a:avLst/>
          </a:prstGeom>
          <a:solidFill>
            <a:schemeClr val="accent1">
              <a:alpha val="68000"/>
            </a:schemeClr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/>
              <a:t>Arquitetura de GED </a:t>
            </a:r>
            <a:r>
              <a:rPr lang="pt-BR" sz="1600" b="1" dirty="0" smtClean="0"/>
              <a:t>corporativo para </a:t>
            </a:r>
            <a:r>
              <a:rPr lang="pt-BR" sz="1600" b="1" dirty="0"/>
              <a:t>guarda dos documentos eletrônicos nos padrões </a:t>
            </a:r>
            <a:r>
              <a:rPr lang="pt-BR" sz="1600" b="1" dirty="0" err="1"/>
              <a:t>arquivísticos</a:t>
            </a:r>
            <a:endParaRPr lang="pt-BR" sz="1600" b="1" dirty="0"/>
          </a:p>
        </p:txBody>
      </p:sp>
      <p:sp>
        <p:nvSpPr>
          <p:cNvPr id="74" name="Retângulo 73"/>
          <p:cNvSpPr/>
          <p:nvPr/>
        </p:nvSpPr>
        <p:spPr>
          <a:xfrm>
            <a:off x="5959705" y="4160858"/>
            <a:ext cx="4439333" cy="576062"/>
          </a:xfrm>
          <a:prstGeom prst="rect">
            <a:avLst/>
          </a:prstGeom>
          <a:solidFill>
            <a:schemeClr val="accent1">
              <a:alpha val="68000"/>
            </a:schemeClr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/>
              <a:t>Alimentação do SICLI pelo Dossiê Digital garantido a paridade documento/cadastro</a:t>
            </a:r>
          </a:p>
        </p:txBody>
      </p:sp>
      <p:sp>
        <p:nvSpPr>
          <p:cNvPr id="75" name="Retângulo 74"/>
          <p:cNvSpPr/>
          <p:nvPr/>
        </p:nvSpPr>
        <p:spPr>
          <a:xfrm>
            <a:off x="5971584" y="3508361"/>
            <a:ext cx="4439333" cy="576062"/>
          </a:xfrm>
          <a:prstGeom prst="rect">
            <a:avLst/>
          </a:prstGeom>
          <a:solidFill>
            <a:schemeClr val="accent1">
              <a:alpha val="68000"/>
            </a:schemeClr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/>
              <a:t>Segurança do processo  com aplicação de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 smtClean="0"/>
              <a:t>antifraude </a:t>
            </a:r>
            <a:r>
              <a:rPr lang="pt-BR" sz="1600" b="1" dirty="0"/>
              <a:t>em </a:t>
            </a:r>
            <a:r>
              <a:rPr lang="pt-BR" sz="1600" b="1" dirty="0" smtClean="0"/>
              <a:t>imagens </a:t>
            </a:r>
            <a:r>
              <a:rPr lang="pt-BR" sz="1600" b="1" dirty="0"/>
              <a:t>e dados cadastrais</a:t>
            </a:r>
          </a:p>
        </p:txBody>
      </p:sp>
      <p:sp>
        <p:nvSpPr>
          <p:cNvPr id="76" name="Retângulo 75"/>
          <p:cNvSpPr/>
          <p:nvPr/>
        </p:nvSpPr>
        <p:spPr>
          <a:xfrm>
            <a:off x="5959705" y="5454506"/>
            <a:ext cx="4439333" cy="576062"/>
          </a:xfrm>
          <a:prstGeom prst="rect">
            <a:avLst/>
          </a:prstGeom>
          <a:solidFill>
            <a:schemeClr val="accent1">
              <a:alpha val="68000"/>
            </a:schemeClr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/>
              <a:t>Criação de Dossiê </a:t>
            </a:r>
            <a:r>
              <a:rPr lang="pt-BR" sz="1600" b="1" dirty="0" smtClean="0"/>
              <a:t>Digital único </a:t>
            </a:r>
            <a:r>
              <a:rPr lang="pt-BR" sz="1600" b="1" dirty="0"/>
              <a:t>do cliente, </a:t>
            </a:r>
            <a:r>
              <a:rPr lang="pt-BR" sz="1600" b="1" dirty="0" smtClean="0"/>
              <a:t>pronto </a:t>
            </a:r>
            <a:r>
              <a:rPr lang="pt-BR" sz="1600" b="1" dirty="0"/>
              <a:t>a ser reutilizado em outras operações</a:t>
            </a:r>
          </a:p>
        </p:txBody>
      </p:sp>
      <p:pic>
        <p:nvPicPr>
          <p:cNvPr id="77" name="Imagem 76"/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07189" y="4301488"/>
            <a:ext cx="298971" cy="351471"/>
          </a:xfrm>
          <a:prstGeom prst="rect">
            <a:avLst/>
          </a:prstGeom>
        </p:spPr>
      </p:pic>
      <p:pic>
        <p:nvPicPr>
          <p:cNvPr id="78" name="Imagem 77"/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567022" y="5646622"/>
            <a:ext cx="309466" cy="196568"/>
          </a:xfrm>
          <a:prstGeom prst="rect">
            <a:avLst/>
          </a:prstGeom>
        </p:spPr>
      </p:pic>
      <p:pic>
        <p:nvPicPr>
          <p:cNvPr id="79" name="Imagem 78"/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08811" y="2394215"/>
            <a:ext cx="308138" cy="304238"/>
          </a:xfrm>
          <a:prstGeom prst="rect">
            <a:avLst/>
          </a:prstGeom>
        </p:spPr>
      </p:pic>
      <p:pic>
        <p:nvPicPr>
          <p:cNvPr id="80" name="Imagem 79"/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01646" y="2979800"/>
            <a:ext cx="322469" cy="368536"/>
          </a:xfrm>
          <a:prstGeom prst="rect">
            <a:avLst/>
          </a:prstGeom>
        </p:spPr>
      </p:pic>
      <p:pic>
        <p:nvPicPr>
          <p:cNvPr id="81" name="Imagem 80"/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567022" y="4944302"/>
            <a:ext cx="347767" cy="342401"/>
          </a:xfrm>
          <a:prstGeom prst="rect">
            <a:avLst/>
          </a:prstGeom>
        </p:spPr>
      </p:pic>
      <p:pic>
        <p:nvPicPr>
          <p:cNvPr id="84" name="Imagem 83"/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5607189" y="3657520"/>
            <a:ext cx="295669" cy="259697"/>
          </a:xfrm>
          <a:prstGeom prst="rect">
            <a:avLst/>
          </a:prstGeom>
        </p:spPr>
      </p:pic>
      <p:sp>
        <p:nvSpPr>
          <p:cNvPr id="14375" name="CaixaDeTexto 84"/>
          <p:cNvSpPr txBox="1">
            <a:spLocks noChangeArrowheads="1"/>
          </p:cNvSpPr>
          <p:nvPr/>
        </p:nvSpPr>
        <p:spPr bwMode="auto">
          <a:xfrm rot="5400000">
            <a:off x="8754269" y="3937794"/>
            <a:ext cx="37861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000" dirty="0">
                <a:solidFill>
                  <a:srgbClr val="002060"/>
                </a:solidFill>
                <a:latin typeface="Calibri" pitchFamily="34" charset="0"/>
              </a:rPr>
              <a:t>ENTREGAS PREVISTAS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Imagem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96650" y="0"/>
            <a:ext cx="8953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ivisa 7"/>
          <p:cNvSpPr/>
          <p:nvPr/>
        </p:nvSpPr>
        <p:spPr>
          <a:xfrm rot="16200000">
            <a:off x="10075953" y="-2569"/>
            <a:ext cx="1038733" cy="704472"/>
          </a:xfrm>
          <a:prstGeom prst="chevron">
            <a:avLst>
              <a:gd name="adj" fmla="val 22581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tx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144420" y="-166641"/>
            <a:ext cx="915612" cy="75174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0" name="CaixaDeTexto 9"/>
          <p:cNvSpPr txBox="1"/>
          <p:nvPr/>
        </p:nvSpPr>
        <p:spPr>
          <a:xfrm>
            <a:off x="10197164" y="399661"/>
            <a:ext cx="791856" cy="27699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b="1" dirty="0">
                <a:latin typeface="+mn-lt"/>
                <a:cs typeface="+mn-cs"/>
              </a:rPr>
              <a:t>VILOP</a:t>
            </a:r>
          </a:p>
        </p:txBody>
      </p:sp>
      <p:grpSp>
        <p:nvGrpSpPr>
          <p:cNvPr id="38" name="Grupo 37"/>
          <p:cNvGrpSpPr>
            <a:grpSpLocks/>
          </p:cNvGrpSpPr>
          <p:nvPr/>
        </p:nvGrpSpPr>
        <p:grpSpPr bwMode="auto">
          <a:xfrm>
            <a:off x="92075" y="895350"/>
            <a:ext cx="11204575" cy="5624513"/>
            <a:chOff x="121242" y="1059597"/>
            <a:chExt cx="11204143" cy="5625466"/>
          </a:xfrm>
        </p:grpSpPr>
        <p:sp>
          <p:nvSpPr>
            <p:cNvPr id="100" name="Retângulo 99"/>
            <p:cNvSpPr/>
            <p:nvPr/>
          </p:nvSpPr>
          <p:spPr>
            <a:xfrm>
              <a:off x="143466" y="5273536"/>
              <a:ext cx="3616186" cy="14115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1861075" y="1809024"/>
              <a:ext cx="3332035" cy="11558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99" name="Retângulo 98"/>
            <p:cNvSpPr/>
            <p:nvPr/>
          </p:nvSpPr>
          <p:spPr>
            <a:xfrm>
              <a:off x="121242" y="3153865"/>
              <a:ext cx="2131931" cy="15448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101" name="Retângulo 100"/>
            <p:cNvSpPr/>
            <p:nvPr/>
          </p:nvSpPr>
          <p:spPr>
            <a:xfrm>
              <a:off x="9102971" y="3126872"/>
              <a:ext cx="2222414" cy="17814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102" name="Retângulo 101"/>
            <p:cNvSpPr/>
            <p:nvPr/>
          </p:nvSpPr>
          <p:spPr>
            <a:xfrm>
              <a:off x="8166382" y="1059597"/>
              <a:ext cx="2992323" cy="1544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</p:grpSp>
      <p:pic>
        <p:nvPicPr>
          <p:cNvPr id="16394" name="Imagem 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3713" y="1611313"/>
            <a:ext cx="4786312" cy="420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5" name="Imagem 6"/>
          <p:cNvPicPr>
            <a:picLocks noChangeAspect="1"/>
          </p:cNvPicPr>
          <p:nvPr/>
        </p:nvPicPr>
        <p:blipFill>
          <a:blip r:embed="rId6"/>
          <a:srcRect r="16577" b="19435"/>
          <a:stretch>
            <a:fillRect/>
          </a:stretch>
        </p:blipFill>
        <p:spPr bwMode="auto">
          <a:xfrm>
            <a:off x="668338" y="941388"/>
            <a:ext cx="1979612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CaixaDeTexto 27"/>
          <p:cNvSpPr txBox="1"/>
          <p:nvPr/>
        </p:nvSpPr>
        <p:spPr>
          <a:xfrm>
            <a:off x="4661394" y="1327045"/>
            <a:ext cx="6951897" cy="4601260"/>
          </a:xfrm>
          <a:prstGeom prst="rect">
            <a:avLst/>
          </a:prstGeom>
          <a:noFill/>
          <a:ln>
            <a:noFill/>
          </a:ln>
          <a:effectLst>
            <a:outerShdw blurRad="114300" dist="254000" dir="24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dirty="0">
                <a:solidFill>
                  <a:srgbClr val="002060"/>
                </a:solidFill>
                <a:latin typeface="+mj-lt"/>
                <a:cs typeface="+mn-cs"/>
              </a:rPr>
              <a:t>Objetivo em 2018: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dirty="0">
                <a:solidFill>
                  <a:srgbClr val="002060"/>
                </a:solidFill>
                <a:latin typeface="+mj-lt"/>
                <a:cs typeface="+mn-cs"/>
              </a:rPr>
              <a:t>Aplicação do modelo na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dirty="0">
                <a:solidFill>
                  <a:srgbClr val="002060"/>
                </a:solidFill>
                <a:latin typeface="+mj-lt"/>
                <a:cs typeface="+mn-cs"/>
              </a:rPr>
              <a:t>Abertura de Conta Pessoa Física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800" dirty="0">
              <a:solidFill>
                <a:srgbClr val="002060"/>
              </a:solidFill>
              <a:latin typeface="+mj-lt"/>
              <a:cs typeface="+mn-cs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700" dirty="0">
                <a:solidFill>
                  <a:srgbClr val="002060"/>
                </a:solidFill>
                <a:latin typeface="+mj-lt"/>
                <a:cs typeface="+mn-cs"/>
              </a:rPr>
              <a:t>	</a:t>
            </a:r>
            <a:r>
              <a:rPr lang="pt-BR" sz="2200" dirty="0">
                <a:solidFill>
                  <a:srgbClr val="002060"/>
                </a:solidFill>
                <a:latin typeface="+mj-lt"/>
                <a:cs typeface="+mn-cs"/>
              </a:rPr>
              <a:t>Fase 1 (</a:t>
            </a:r>
            <a:r>
              <a:rPr lang="pt-BR" sz="2200" dirty="0" err="1" smtClean="0">
                <a:solidFill>
                  <a:srgbClr val="002060"/>
                </a:solidFill>
                <a:latin typeface="+mj-lt"/>
                <a:cs typeface="+mn-cs"/>
              </a:rPr>
              <a:t>abr</a:t>
            </a:r>
            <a:r>
              <a:rPr lang="pt-BR" sz="2200" dirty="0" smtClean="0">
                <a:solidFill>
                  <a:srgbClr val="002060"/>
                </a:solidFill>
                <a:latin typeface="+mj-lt"/>
                <a:cs typeface="+mn-cs"/>
              </a:rPr>
              <a:t>/18</a:t>
            </a:r>
            <a:r>
              <a:rPr lang="pt-BR" sz="2200" dirty="0">
                <a:solidFill>
                  <a:srgbClr val="002060"/>
                </a:solidFill>
                <a:latin typeface="+mj-lt"/>
                <a:cs typeface="+mn-cs"/>
              </a:rPr>
              <a:t>): MVP em ambiente VILOP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200" dirty="0">
              <a:solidFill>
                <a:srgbClr val="002060"/>
              </a:solidFill>
              <a:latin typeface="+mj-lt"/>
              <a:cs typeface="+mn-cs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rgbClr val="002060"/>
                </a:solidFill>
                <a:latin typeface="+mj-lt"/>
                <a:cs typeface="+mn-cs"/>
              </a:rPr>
              <a:t>	Fase 2 (</a:t>
            </a:r>
            <a:r>
              <a:rPr lang="pt-BR" sz="2200" dirty="0" err="1">
                <a:solidFill>
                  <a:srgbClr val="002060"/>
                </a:solidFill>
                <a:latin typeface="+mj-lt"/>
                <a:cs typeface="+mn-cs"/>
              </a:rPr>
              <a:t>jul</a:t>
            </a:r>
            <a:r>
              <a:rPr lang="pt-BR" sz="2200" dirty="0">
                <a:solidFill>
                  <a:srgbClr val="002060"/>
                </a:solidFill>
                <a:latin typeface="+mj-lt"/>
                <a:cs typeface="+mn-cs"/>
              </a:rPr>
              <a:t>/18): Piloto em 01 Agência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200" dirty="0">
              <a:solidFill>
                <a:srgbClr val="002060"/>
              </a:solidFill>
              <a:latin typeface="+mj-lt"/>
              <a:cs typeface="+mn-cs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rgbClr val="002060"/>
                </a:solidFill>
                <a:latin typeface="+mj-lt"/>
                <a:cs typeface="+mn-cs"/>
              </a:rPr>
              <a:t>	Fase 3 (set/18): Piloto em grupo de Agências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2200" dirty="0">
              <a:solidFill>
                <a:srgbClr val="002060"/>
              </a:solidFill>
              <a:latin typeface="+mj-lt"/>
              <a:cs typeface="+mn-cs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rgbClr val="002060"/>
                </a:solidFill>
                <a:latin typeface="+mj-lt"/>
                <a:cs typeface="+mn-cs"/>
              </a:rPr>
              <a:t>	Fase 4 </a:t>
            </a:r>
            <a:r>
              <a:rPr lang="pt-BR" sz="2200" dirty="0" smtClean="0">
                <a:solidFill>
                  <a:srgbClr val="002060"/>
                </a:solidFill>
                <a:latin typeface="+mj-lt"/>
                <a:cs typeface="+mn-cs"/>
              </a:rPr>
              <a:t>(</a:t>
            </a:r>
            <a:r>
              <a:rPr lang="pt-BR" sz="2200" dirty="0" err="1" smtClean="0">
                <a:solidFill>
                  <a:srgbClr val="002060"/>
                </a:solidFill>
                <a:latin typeface="+mj-lt"/>
                <a:cs typeface="+mn-cs"/>
              </a:rPr>
              <a:t>nov</a:t>
            </a:r>
            <a:r>
              <a:rPr lang="pt-BR" sz="2200" dirty="0" smtClean="0">
                <a:solidFill>
                  <a:srgbClr val="002060"/>
                </a:solidFill>
                <a:latin typeface="+mj-lt"/>
                <a:cs typeface="+mn-cs"/>
              </a:rPr>
              <a:t>/18</a:t>
            </a:r>
            <a:r>
              <a:rPr lang="pt-BR" sz="2200" dirty="0">
                <a:solidFill>
                  <a:srgbClr val="002060"/>
                </a:solidFill>
                <a:latin typeface="+mj-lt"/>
                <a:cs typeface="+mn-cs"/>
              </a:rPr>
              <a:t>): Início da expansão para todas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200" dirty="0">
                <a:solidFill>
                  <a:srgbClr val="002060"/>
                </a:solidFill>
                <a:latin typeface="+mj-lt"/>
                <a:cs typeface="+mn-cs"/>
              </a:rPr>
              <a:t>			 as agências</a:t>
            </a:r>
          </a:p>
        </p:txBody>
      </p:sp>
      <p:sp>
        <p:nvSpPr>
          <p:cNvPr id="2" name="Retângulo 1"/>
          <p:cNvSpPr/>
          <p:nvPr/>
        </p:nvSpPr>
        <p:spPr>
          <a:xfrm>
            <a:off x="0" y="6595904"/>
            <a:ext cx="840978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 err="1" smtClean="0">
                <a:solidFill>
                  <a:srgbClr val="002060"/>
                </a:solidFill>
              </a:rPr>
              <a:t>Obs</a:t>
            </a:r>
            <a:r>
              <a:rPr lang="pt-BR" sz="1000" dirty="0" smtClean="0">
                <a:solidFill>
                  <a:srgbClr val="002060"/>
                </a:solidFill>
              </a:rPr>
              <a:t>: Datas previstas para curso normal das etapas, podendo haver antecipação</a:t>
            </a:r>
            <a:endParaRPr lang="pt-BR" sz="1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Imagem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96650" y="0"/>
            <a:ext cx="8953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ivisa 7"/>
          <p:cNvSpPr/>
          <p:nvPr/>
        </p:nvSpPr>
        <p:spPr>
          <a:xfrm rot="16200000">
            <a:off x="10075953" y="-2569"/>
            <a:ext cx="1038733" cy="704472"/>
          </a:xfrm>
          <a:prstGeom prst="chevron">
            <a:avLst>
              <a:gd name="adj" fmla="val 22581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tx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144420" y="-166641"/>
            <a:ext cx="915612" cy="75174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0" name="CaixaDeTexto 9"/>
          <p:cNvSpPr txBox="1"/>
          <p:nvPr/>
        </p:nvSpPr>
        <p:spPr>
          <a:xfrm>
            <a:off x="10197164" y="399661"/>
            <a:ext cx="791856" cy="27699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b="1" dirty="0">
                <a:latin typeface="+mn-lt"/>
                <a:cs typeface="+mn-cs"/>
              </a:rPr>
              <a:t>VILOP</a:t>
            </a:r>
          </a:p>
        </p:txBody>
      </p:sp>
      <p:grpSp>
        <p:nvGrpSpPr>
          <p:cNvPr id="38" name="Grupo 37"/>
          <p:cNvGrpSpPr>
            <a:grpSpLocks/>
          </p:cNvGrpSpPr>
          <p:nvPr/>
        </p:nvGrpSpPr>
        <p:grpSpPr bwMode="auto">
          <a:xfrm>
            <a:off x="92075" y="895350"/>
            <a:ext cx="11204575" cy="5624513"/>
            <a:chOff x="121242" y="1059597"/>
            <a:chExt cx="11204143" cy="5625466"/>
          </a:xfrm>
        </p:grpSpPr>
        <p:sp>
          <p:nvSpPr>
            <p:cNvPr id="100" name="Retângulo 99"/>
            <p:cNvSpPr/>
            <p:nvPr/>
          </p:nvSpPr>
          <p:spPr>
            <a:xfrm>
              <a:off x="143466" y="5273536"/>
              <a:ext cx="3616186" cy="14115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1861075" y="1809024"/>
              <a:ext cx="3332035" cy="11558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99" name="Retângulo 98"/>
            <p:cNvSpPr/>
            <p:nvPr/>
          </p:nvSpPr>
          <p:spPr>
            <a:xfrm>
              <a:off x="121242" y="3153865"/>
              <a:ext cx="2131931" cy="15448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101" name="Retângulo 100"/>
            <p:cNvSpPr/>
            <p:nvPr/>
          </p:nvSpPr>
          <p:spPr>
            <a:xfrm>
              <a:off x="9102971" y="3126872"/>
              <a:ext cx="2222414" cy="17814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102" name="Retângulo 101"/>
            <p:cNvSpPr/>
            <p:nvPr/>
          </p:nvSpPr>
          <p:spPr>
            <a:xfrm>
              <a:off x="8166382" y="1059597"/>
              <a:ext cx="2992323" cy="1544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</p:grpSp>
      <p:sp>
        <p:nvSpPr>
          <p:cNvPr id="69" name="CaixaDeTexto 68"/>
          <p:cNvSpPr txBox="1"/>
          <p:nvPr/>
        </p:nvSpPr>
        <p:spPr>
          <a:xfrm>
            <a:off x="-183409" y="123258"/>
            <a:ext cx="6643406" cy="769441"/>
          </a:xfrm>
          <a:prstGeom prst="rect">
            <a:avLst/>
          </a:prstGeom>
          <a:noFill/>
          <a:ln>
            <a:noFill/>
          </a:ln>
          <a:effectLst>
            <a:outerShdw blurRad="114300" dist="254000" dir="24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solidFill>
                  <a:srgbClr val="002060"/>
                </a:solidFill>
                <a:latin typeface="+mj-lt"/>
                <a:cs typeface="+mn-cs"/>
              </a:rPr>
              <a:t>Objetivo até Abril 2018: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dirty="0">
                <a:solidFill>
                  <a:srgbClr val="002060"/>
                </a:solidFill>
                <a:latin typeface="+mj-lt"/>
                <a:cs typeface="+mn-cs"/>
              </a:rPr>
              <a:t>Aplicação do modelo na Abertura de Conta Pessoa Física</a:t>
            </a:r>
          </a:p>
        </p:txBody>
      </p:sp>
      <p:sp>
        <p:nvSpPr>
          <p:cNvPr id="70" name="Retângulo 69"/>
          <p:cNvSpPr/>
          <p:nvPr/>
        </p:nvSpPr>
        <p:spPr>
          <a:xfrm>
            <a:off x="622428" y="2822962"/>
            <a:ext cx="4256677" cy="558639"/>
          </a:xfrm>
          <a:prstGeom prst="rect">
            <a:avLst/>
          </a:prstGeom>
          <a:solidFill>
            <a:schemeClr val="accent1">
              <a:alpha val="68000"/>
            </a:schemeClr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/>
              <a:t>Classificação documental </a:t>
            </a:r>
            <a:r>
              <a:rPr lang="pt-BR" sz="1600" b="1" dirty="0" smtClean="0"/>
              <a:t> e extração de dados automática </a:t>
            </a:r>
            <a:r>
              <a:rPr lang="pt-BR" sz="1600" b="1" dirty="0"/>
              <a:t>por OCR</a:t>
            </a:r>
          </a:p>
        </p:txBody>
      </p:sp>
      <p:sp>
        <p:nvSpPr>
          <p:cNvPr id="71" name="Retângulo 70"/>
          <p:cNvSpPr/>
          <p:nvPr/>
        </p:nvSpPr>
        <p:spPr>
          <a:xfrm>
            <a:off x="622428" y="3473230"/>
            <a:ext cx="4256677" cy="514415"/>
          </a:xfrm>
          <a:prstGeom prst="rect">
            <a:avLst/>
          </a:prstGeom>
          <a:solidFill>
            <a:schemeClr val="accent1">
              <a:alpha val="68000"/>
            </a:schemeClr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/>
              <a:t>Gravação no SICLI dos dados extraídos com dados mínimos exigidos para cadastro</a:t>
            </a:r>
            <a:endParaRPr lang="pt-BR" sz="1600" b="1" dirty="0"/>
          </a:p>
        </p:txBody>
      </p:sp>
      <p:sp>
        <p:nvSpPr>
          <p:cNvPr id="72" name="Retângulo 71"/>
          <p:cNvSpPr/>
          <p:nvPr/>
        </p:nvSpPr>
        <p:spPr>
          <a:xfrm>
            <a:off x="622428" y="4081282"/>
            <a:ext cx="4256678" cy="576062"/>
          </a:xfrm>
          <a:prstGeom prst="rect">
            <a:avLst/>
          </a:prstGeom>
          <a:solidFill>
            <a:schemeClr val="accent1">
              <a:alpha val="68000"/>
            </a:schemeClr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/>
              <a:t>Simulação de uso do antifraude - envio e retorno </a:t>
            </a:r>
            <a:endParaRPr lang="pt-BR" sz="1600" b="1" dirty="0"/>
          </a:p>
        </p:txBody>
      </p:sp>
      <p:sp>
        <p:nvSpPr>
          <p:cNvPr id="74" name="Retângulo 73"/>
          <p:cNvSpPr/>
          <p:nvPr/>
        </p:nvSpPr>
        <p:spPr>
          <a:xfrm>
            <a:off x="622428" y="4738550"/>
            <a:ext cx="4256678" cy="576062"/>
          </a:xfrm>
          <a:prstGeom prst="rect">
            <a:avLst/>
          </a:prstGeom>
          <a:solidFill>
            <a:schemeClr val="accent1">
              <a:alpha val="68000"/>
            </a:schemeClr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/>
              <a:t>Simulação de assinatura eletrônica pelo cliente e assinatura digital pelo empregado</a:t>
            </a:r>
            <a:endParaRPr lang="pt-BR" sz="1600" b="1" dirty="0"/>
          </a:p>
        </p:txBody>
      </p:sp>
      <p:sp>
        <p:nvSpPr>
          <p:cNvPr id="75" name="Retângulo 74"/>
          <p:cNvSpPr/>
          <p:nvPr/>
        </p:nvSpPr>
        <p:spPr>
          <a:xfrm>
            <a:off x="622428" y="5397215"/>
            <a:ext cx="4256678" cy="576062"/>
          </a:xfrm>
          <a:prstGeom prst="rect">
            <a:avLst/>
          </a:prstGeom>
          <a:solidFill>
            <a:schemeClr val="accent1">
              <a:alpha val="68000"/>
            </a:schemeClr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/>
              <a:t>Criação de documento com dados declarados do cliente</a:t>
            </a:r>
            <a:endParaRPr lang="pt-BR" sz="1600" b="1" dirty="0"/>
          </a:p>
        </p:txBody>
      </p:sp>
      <p:sp>
        <p:nvSpPr>
          <p:cNvPr id="76" name="Retângulo 75"/>
          <p:cNvSpPr/>
          <p:nvPr/>
        </p:nvSpPr>
        <p:spPr>
          <a:xfrm>
            <a:off x="622428" y="6032198"/>
            <a:ext cx="4256678" cy="576062"/>
          </a:xfrm>
          <a:prstGeom prst="rect">
            <a:avLst/>
          </a:prstGeom>
          <a:solidFill>
            <a:schemeClr val="accent1">
              <a:alpha val="68000"/>
            </a:schemeClr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/>
              <a:t>Criação de cadastro no SICLI com identificação da origem do Dossiê Digital</a:t>
            </a:r>
            <a:endParaRPr lang="pt-BR" sz="1600" b="1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2223917" y="1171926"/>
            <a:ext cx="8906995" cy="1400383"/>
          </a:xfrm>
          <a:prstGeom prst="rect">
            <a:avLst/>
          </a:prstGeom>
          <a:noFill/>
          <a:ln>
            <a:noFill/>
          </a:ln>
          <a:effectLst>
            <a:outerShdw blurRad="114300" dist="254000" dir="24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700" dirty="0">
                <a:solidFill>
                  <a:srgbClr val="FF6600"/>
                </a:solidFill>
                <a:latin typeface="+mn-lt"/>
                <a:cs typeface="+mn-cs"/>
              </a:rPr>
              <a:t>Abertura de Conta Pessoa Física 001, individual, sem procuração, com renda comprovada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700" dirty="0">
                <a:solidFill>
                  <a:srgbClr val="FF6600"/>
                </a:solidFill>
                <a:latin typeface="+mn-lt"/>
                <a:cs typeface="+mn-cs"/>
              </a:rPr>
              <a:t>Sem contratação de CROT, CDC, Cartão de Crédito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700" dirty="0">
                <a:solidFill>
                  <a:srgbClr val="FF6600"/>
                </a:solidFill>
                <a:latin typeface="+mn-lt"/>
                <a:cs typeface="+mn-cs"/>
              </a:rPr>
              <a:t>Cliente novo no SICLI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700" dirty="0">
                <a:solidFill>
                  <a:srgbClr val="FF6600"/>
                </a:solidFill>
                <a:latin typeface="+mn-lt"/>
                <a:cs typeface="+mn-cs"/>
              </a:rPr>
              <a:t>Documentação </a:t>
            </a:r>
            <a:r>
              <a:rPr lang="pt-BR" sz="1700" dirty="0" smtClean="0">
                <a:solidFill>
                  <a:srgbClr val="FF6600"/>
                </a:solidFill>
                <a:latin typeface="+mn-lt"/>
                <a:cs typeface="+mn-cs"/>
              </a:rPr>
              <a:t>restrita a CNH</a:t>
            </a:r>
            <a:r>
              <a:rPr lang="pt-BR" sz="1700" dirty="0">
                <a:solidFill>
                  <a:srgbClr val="FF6600"/>
                </a:solidFill>
                <a:latin typeface="+mn-lt"/>
                <a:cs typeface="+mn-cs"/>
              </a:rPr>
              <a:t>, RG, Residência CEB, Renda CAIXA ou </a:t>
            </a:r>
            <a:r>
              <a:rPr lang="pt-BR" sz="1700" dirty="0" smtClean="0">
                <a:solidFill>
                  <a:srgbClr val="FF6600"/>
                </a:solidFill>
                <a:latin typeface="+mn-lt"/>
                <a:cs typeface="+mn-cs"/>
              </a:rPr>
              <a:t>padrão matricial</a:t>
            </a:r>
            <a:endParaRPr lang="pt-BR" sz="1700" dirty="0">
              <a:solidFill>
                <a:srgbClr val="FF6600"/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700" dirty="0">
                <a:solidFill>
                  <a:srgbClr val="FF6600"/>
                </a:solidFill>
                <a:latin typeface="+mn-lt"/>
                <a:cs typeface="+mn-cs"/>
              </a:rPr>
              <a:t>Abertura apenas na agências do atendimento</a:t>
            </a:r>
          </a:p>
        </p:txBody>
      </p:sp>
      <p:sp>
        <p:nvSpPr>
          <p:cNvPr id="35" name="Retângulo 34"/>
          <p:cNvSpPr/>
          <p:nvPr/>
        </p:nvSpPr>
        <p:spPr>
          <a:xfrm>
            <a:off x="5954126" y="2822962"/>
            <a:ext cx="4256677" cy="558639"/>
          </a:xfrm>
          <a:prstGeom prst="rect">
            <a:avLst/>
          </a:prstGeom>
          <a:solidFill>
            <a:schemeClr val="accent1">
              <a:alpha val="68000"/>
            </a:schemeClr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/>
              <a:t>Criação dossiê digital do cliente</a:t>
            </a:r>
            <a:endParaRPr lang="pt-BR" sz="1600" b="1" dirty="0"/>
          </a:p>
        </p:txBody>
      </p:sp>
      <p:sp>
        <p:nvSpPr>
          <p:cNvPr id="36" name="Retângulo 35"/>
          <p:cNvSpPr/>
          <p:nvPr/>
        </p:nvSpPr>
        <p:spPr>
          <a:xfrm>
            <a:off x="5954126" y="3473230"/>
            <a:ext cx="4256677" cy="514415"/>
          </a:xfrm>
          <a:prstGeom prst="rect">
            <a:avLst/>
          </a:prstGeom>
          <a:solidFill>
            <a:schemeClr val="accent1">
              <a:alpha val="68000"/>
            </a:schemeClr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 smtClean="0"/>
              <a:t>Utilização do serviço </a:t>
            </a:r>
            <a:r>
              <a:rPr lang="pt-BR" sz="1600" b="1" dirty="0"/>
              <a:t>de autorização </a:t>
            </a:r>
            <a:r>
              <a:rPr lang="pt-BR" sz="1600" b="1" dirty="0" smtClean="0"/>
              <a:t>documental</a:t>
            </a:r>
            <a:endParaRPr lang="pt-BR" sz="1600" b="1" dirty="0"/>
          </a:p>
        </p:txBody>
      </p:sp>
      <p:sp>
        <p:nvSpPr>
          <p:cNvPr id="37" name="Retângulo 36"/>
          <p:cNvSpPr/>
          <p:nvPr/>
        </p:nvSpPr>
        <p:spPr>
          <a:xfrm>
            <a:off x="5954126" y="4081282"/>
            <a:ext cx="4256678" cy="576062"/>
          </a:xfrm>
          <a:prstGeom prst="rect">
            <a:avLst/>
          </a:prstGeom>
          <a:solidFill>
            <a:schemeClr val="accent1">
              <a:alpha val="68000"/>
            </a:schemeClr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 smtClean="0"/>
              <a:t>Elaboração do Plano </a:t>
            </a:r>
            <a:r>
              <a:rPr lang="pt-BR" sz="1600" b="1" dirty="0"/>
              <a:t>de Classificação dos documentos </a:t>
            </a:r>
            <a:r>
              <a:rPr lang="pt-BR" sz="1600" b="1" dirty="0" smtClean="0"/>
              <a:t>selecionados e produzidos</a:t>
            </a:r>
            <a:endParaRPr lang="pt-BR" sz="1600" b="1" dirty="0"/>
          </a:p>
        </p:txBody>
      </p:sp>
      <p:sp>
        <p:nvSpPr>
          <p:cNvPr id="39" name="Retângulo 38"/>
          <p:cNvSpPr/>
          <p:nvPr/>
        </p:nvSpPr>
        <p:spPr>
          <a:xfrm>
            <a:off x="5954126" y="4738550"/>
            <a:ext cx="4256678" cy="576062"/>
          </a:xfrm>
          <a:prstGeom prst="rect">
            <a:avLst/>
          </a:prstGeom>
          <a:solidFill>
            <a:schemeClr val="accent1">
              <a:alpha val="68000"/>
            </a:schemeClr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/>
              <a:t>Inclusão do Plano de Classificação na solução Arquivística para controle dos prazos</a:t>
            </a:r>
            <a:endParaRPr lang="pt-BR" sz="1600" b="1" dirty="0"/>
          </a:p>
        </p:txBody>
      </p:sp>
      <p:sp>
        <p:nvSpPr>
          <p:cNvPr id="40" name="Retângulo 39"/>
          <p:cNvSpPr/>
          <p:nvPr/>
        </p:nvSpPr>
        <p:spPr>
          <a:xfrm>
            <a:off x="5954126" y="5397215"/>
            <a:ext cx="4256678" cy="576062"/>
          </a:xfrm>
          <a:prstGeom prst="rect">
            <a:avLst/>
          </a:prstGeom>
          <a:solidFill>
            <a:schemeClr val="accent1">
              <a:alpha val="68000"/>
            </a:schemeClr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/>
              <a:t>Revisão dos formulários da Conta Corrente</a:t>
            </a:r>
            <a:endParaRPr lang="pt-BR" sz="1600" b="1" dirty="0"/>
          </a:p>
        </p:txBody>
      </p:sp>
      <p:sp>
        <p:nvSpPr>
          <p:cNvPr id="41" name="Retângulo 40"/>
          <p:cNvSpPr/>
          <p:nvPr/>
        </p:nvSpPr>
        <p:spPr>
          <a:xfrm>
            <a:off x="5954126" y="6032198"/>
            <a:ext cx="4256678" cy="576062"/>
          </a:xfrm>
          <a:prstGeom prst="rect">
            <a:avLst/>
          </a:prstGeom>
          <a:solidFill>
            <a:schemeClr val="accent1">
              <a:alpha val="68000"/>
            </a:schemeClr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 smtClean="0"/>
              <a:t>Simulação de abertura de conta, com geração dos documentos eletrônicos e guarda no dossiê</a:t>
            </a:r>
            <a:endParaRPr lang="pt-BR" sz="1600" b="1" dirty="0"/>
          </a:p>
        </p:txBody>
      </p:sp>
      <p:sp>
        <p:nvSpPr>
          <p:cNvPr id="18484" name="CaixaDeTexto 47"/>
          <p:cNvSpPr txBox="1">
            <a:spLocks noChangeArrowheads="1"/>
          </p:cNvSpPr>
          <p:nvPr/>
        </p:nvSpPr>
        <p:spPr bwMode="auto">
          <a:xfrm rot="5400000">
            <a:off x="3538538" y="4684713"/>
            <a:ext cx="3784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000">
                <a:solidFill>
                  <a:srgbClr val="002060"/>
                </a:solidFill>
                <a:latin typeface="Calibri" pitchFamily="34" charset="0"/>
              </a:rPr>
              <a:t>ESCOPO FUNDAMENTAL</a:t>
            </a:r>
          </a:p>
        </p:txBody>
      </p:sp>
      <p:sp>
        <p:nvSpPr>
          <p:cNvPr id="18485" name="CaixaDeTexto 27"/>
          <p:cNvSpPr txBox="1">
            <a:spLocks noChangeArrowheads="1"/>
          </p:cNvSpPr>
          <p:nvPr/>
        </p:nvSpPr>
        <p:spPr bwMode="auto">
          <a:xfrm>
            <a:off x="220663" y="1438275"/>
            <a:ext cx="20034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000">
                <a:solidFill>
                  <a:srgbClr val="002060"/>
                </a:solidFill>
                <a:latin typeface="Calibri" pitchFamily="34" charset="0"/>
              </a:rPr>
              <a:t>PRODUTO FINAL</a:t>
            </a:r>
          </a:p>
          <a:p>
            <a:pPr algn="ctr"/>
            <a:r>
              <a:rPr lang="pt-BR" sz="2000">
                <a:solidFill>
                  <a:srgbClr val="002060"/>
                </a:solidFill>
                <a:latin typeface="Calibri" pitchFamily="34" charset="0"/>
              </a:rPr>
              <a:t>MVP</a:t>
            </a:r>
          </a:p>
          <a:p>
            <a:pPr algn="ctr"/>
            <a:r>
              <a:rPr lang="pt-BR" sz="2000">
                <a:solidFill>
                  <a:srgbClr val="002060"/>
                </a:solidFill>
                <a:latin typeface="Calibri" pitchFamily="34" charset="0"/>
              </a:rPr>
              <a:t>Fase 1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-6091" y="6642480"/>
            <a:ext cx="101330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000" dirty="0" err="1" smtClean="0">
                <a:solidFill>
                  <a:srgbClr val="002060"/>
                </a:solidFill>
              </a:rPr>
              <a:t>Obs</a:t>
            </a:r>
            <a:r>
              <a:rPr lang="pt-BR" sz="1000" dirty="0" smtClean="0">
                <a:solidFill>
                  <a:srgbClr val="002060"/>
                </a:solidFill>
              </a:rPr>
              <a:t>: A finalidade dessa fase é possibilitar a validação dos elementos do modelo conceitual e efetuar ajustes de qualidade e performance nas aplicações</a:t>
            </a:r>
            <a:endParaRPr lang="pt-BR" sz="1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Imagem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96650" y="0"/>
            <a:ext cx="8953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ivisa 7"/>
          <p:cNvSpPr/>
          <p:nvPr/>
        </p:nvSpPr>
        <p:spPr>
          <a:xfrm rot="16200000">
            <a:off x="10075953" y="-2569"/>
            <a:ext cx="1038733" cy="704472"/>
          </a:xfrm>
          <a:prstGeom prst="chevron">
            <a:avLst>
              <a:gd name="adj" fmla="val 22581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>
              <a:solidFill>
                <a:schemeClr val="tx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144420" y="-166641"/>
            <a:ext cx="915612" cy="75174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0" name="CaixaDeTexto 9"/>
          <p:cNvSpPr txBox="1"/>
          <p:nvPr/>
        </p:nvSpPr>
        <p:spPr>
          <a:xfrm>
            <a:off x="10197164" y="399661"/>
            <a:ext cx="791856" cy="27699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200" b="1" dirty="0">
                <a:latin typeface="+mn-lt"/>
                <a:cs typeface="+mn-cs"/>
              </a:rPr>
              <a:t>VILOP</a:t>
            </a:r>
          </a:p>
        </p:txBody>
      </p:sp>
      <p:grpSp>
        <p:nvGrpSpPr>
          <p:cNvPr id="38" name="Grupo 37"/>
          <p:cNvGrpSpPr>
            <a:grpSpLocks/>
          </p:cNvGrpSpPr>
          <p:nvPr/>
        </p:nvGrpSpPr>
        <p:grpSpPr bwMode="auto">
          <a:xfrm>
            <a:off x="92075" y="895350"/>
            <a:ext cx="11204575" cy="5624513"/>
            <a:chOff x="121242" y="1059597"/>
            <a:chExt cx="11204143" cy="5625466"/>
          </a:xfrm>
        </p:grpSpPr>
        <p:sp>
          <p:nvSpPr>
            <p:cNvPr id="100" name="Retângulo 99"/>
            <p:cNvSpPr/>
            <p:nvPr/>
          </p:nvSpPr>
          <p:spPr>
            <a:xfrm>
              <a:off x="143466" y="5273536"/>
              <a:ext cx="3616186" cy="14115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1861075" y="1809024"/>
              <a:ext cx="3332035" cy="11558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99" name="Retângulo 98"/>
            <p:cNvSpPr/>
            <p:nvPr/>
          </p:nvSpPr>
          <p:spPr>
            <a:xfrm>
              <a:off x="121242" y="3153865"/>
              <a:ext cx="2131931" cy="15448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101" name="Retângulo 100"/>
            <p:cNvSpPr/>
            <p:nvPr/>
          </p:nvSpPr>
          <p:spPr>
            <a:xfrm>
              <a:off x="9102971" y="3126872"/>
              <a:ext cx="2222414" cy="17814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  <p:sp>
          <p:nvSpPr>
            <p:cNvPr id="102" name="Retângulo 101"/>
            <p:cNvSpPr/>
            <p:nvPr/>
          </p:nvSpPr>
          <p:spPr>
            <a:xfrm>
              <a:off x="8166382" y="1059597"/>
              <a:ext cx="2992323" cy="1544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/>
            </a:p>
          </p:txBody>
        </p:sp>
      </p:grpSp>
      <p:sp>
        <p:nvSpPr>
          <p:cNvPr id="69" name="CaixaDeTexto 68"/>
          <p:cNvSpPr txBox="1"/>
          <p:nvPr/>
        </p:nvSpPr>
        <p:spPr>
          <a:xfrm>
            <a:off x="-183409" y="123258"/>
            <a:ext cx="6643406" cy="769441"/>
          </a:xfrm>
          <a:prstGeom prst="rect">
            <a:avLst/>
          </a:prstGeom>
          <a:noFill/>
          <a:ln>
            <a:noFill/>
          </a:ln>
          <a:effectLst>
            <a:outerShdw blurRad="114300" dist="254000" dir="24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spAutoFit/>
          </a:bodyPr>
          <a:lstStyle/>
          <a:p>
            <a:pPr algn="ctr"/>
            <a:r>
              <a:rPr lang="pt-BR" sz="2400" b="1" dirty="0">
                <a:solidFill>
                  <a:srgbClr val="002060"/>
                </a:solidFill>
                <a:latin typeface="Calibri Light" pitchFamily="34" charset="0"/>
              </a:rPr>
              <a:t>Objetivo até </a:t>
            </a:r>
            <a:r>
              <a:rPr lang="pt-BR" sz="2400" b="1" dirty="0" smtClean="0">
                <a:solidFill>
                  <a:srgbClr val="002060"/>
                </a:solidFill>
                <a:latin typeface="Calibri Light" pitchFamily="34" charset="0"/>
              </a:rPr>
              <a:t>Julho </a:t>
            </a:r>
            <a:r>
              <a:rPr lang="pt-BR" sz="2400" b="1" dirty="0">
                <a:solidFill>
                  <a:srgbClr val="002060"/>
                </a:solidFill>
                <a:latin typeface="Calibri Light" pitchFamily="34" charset="0"/>
              </a:rPr>
              <a:t>2018:</a:t>
            </a:r>
          </a:p>
          <a:p>
            <a:pPr algn="ctr"/>
            <a:r>
              <a:rPr lang="pt-BR" sz="2000" dirty="0">
                <a:solidFill>
                  <a:srgbClr val="002060"/>
                </a:solidFill>
                <a:latin typeface="Calibri Light" pitchFamily="34" charset="0"/>
              </a:rPr>
              <a:t>Aplicação do modelo na Abertura de Conta Pessoa Física</a:t>
            </a:r>
          </a:p>
        </p:txBody>
      </p:sp>
      <p:sp>
        <p:nvSpPr>
          <p:cNvPr id="20529" name="CaixaDeTexto 27"/>
          <p:cNvSpPr txBox="1">
            <a:spLocks noChangeArrowheads="1"/>
          </p:cNvSpPr>
          <p:nvPr/>
        </p:nvSpPr>
        <p:spPr bwMode="auto">
          <a:xfrm>
            <a:off x="220663" y="1438275"/>
            <a:ext cx="20034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000">
                <a:solidFill>
                  <a:srgbClr val="002060"/>
                </a:solidFill>
                <a:latin typeface="Calibri" pitchFamily="34" charset="0"/>
              </a:rPr>
              <a:t>PRODUTO FINAL</a:t>
            </a:r>
          </a:p>
          <a:p>
            <a:pPr algn="ctr"/>
            <a:r>
              <a:rPr lang="pt-BR" sz="2000">
                <a:solidFill>
                  <a:srgbClr val="002060"/>
                </a:solidFill>
                <a:latin typeface="Calibri" pitchFamily="34" charset="0"/>
              </a:rPr>
              <a:t>MVP</a:t>
            </a:r>
          </a:p>
          <a:p>
            <a:pPr algn="ctr"/>
            <a:r>
              <a:rPr lang="pt-BR" sz="2000">
                <a:solidFill>
                  <a:srgbClr val="002060"/>
                </a:solidFill>
                <a:latin typeface="Calibri" pitchFamily="34" charset="0"/>
              </a:rPr>
              <a:t>Fase 2</a:t>
            </a:r>
          </a:p>
        </p:txBody>
      </p:sp>
      <p:sp>
        <p:nvSpPr>
          <p:cNvPr id="20530" name="CaixaDeTexto 28"/>
          <p:cNvSpPr txBox="1">
            <a:spLocks noChangeArrowheads="1"/>
          </p:cNvSpPr>
          <p:nvPr/>
        </p:nvSpPr>
        <p:spPr bwMode="auto">
          <a:xfrm rot="5400000">
            <a:off x="3517900" y="4684713"/>
            <a:ext cx="3784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000">
                <a:solidFill>
                  <a:srgbClr val="002060"/>
                </a:solidFill>
                <a:latin typeface="Calibri" pitchFamily="34" charset="0"/>
              </a:rPr>
              <a:t>ESCOPO COMPLEMENTAR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2153037" y="993558"/>
            <a:ext cx="8906995" cy="1661993"/>
          </a:xfrm>
          <a:prstGeom prst="rect">
            <a:avLst/>
          </a:prstGeom>
          <a:noFill/>
          <a:ln>
            <a:noFill/>
          </a:ln>
          <a:effectLst>
            <a:outerShdw blurRad="114300" dist="254000" dir="24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spAutoFit/>
          </a:bodyPr>
          <a:lstStyle>
            <a:defPPr>
              <a:defRPr lang="pt-BR"/>
            </a:defPPr>
            <a:lvl1pPr>
              <a:defRPr sz="1700">
                <a:solidFill>
                  <a:srgbClr val="FF6600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latin typeface="+mn-lt"/>
                <a:cs typeface="+mn-cs"/>
              </a:rPr>
              <a:t>Abertura de Conta Pessoa Física 001, individual </a:t>
            </a:r>
            <a:r>
              <a:rPr lang="pt-BR" b="1" i="1" dirty="0">
                <a:latin typeface="+mn-lt"/>
                <a:cs typeface="+mn-cs"/>
              </a:rPr>
              <a:t>ou conjunta, com, com renda comprovada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i="1" dirty="0">
                <a:latin typeface="+mn-lt"/>
                <a:cs typeface="+mn-cs"/>
              </a:rPr>
              <a:t>solidária e não solidária, contas abertas com procurador/tutor/curador e </a:t>
            </a:r>
            <a:r>
              <a:rPr lang="pt-BR" b="1" i="1" dirty="0" smtClean="0">
                <a:latin typeface="+mn-lt"/>
                <a:cs typeface="+mn-cs"/>
              </a:rPr>
              <a:t>menor emancipado</a:t>
            </a:r>
            <a:endParaRPr lang="pt-BR" b="1" i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i="1" dirty="0" smtClean="0">
                <a:latin typeface="+mn-lt"/>
                <a:cs typeface="+mn-cs"/>
              </a:rPr>
              <a:t>Com </a:t>
            </a:r>
            <a:r>
              <a:rPr lang="pt-BR" b="1" i="1" dirty="0">
                <a:latin typeface="+mn-lt"/>
                <a:cs typeface="+mn-cs"/>
              </a:rPr>
              <a:t>contratação </a:t>
            </a:r>
            <a:r>
              <a:rPr lang="pt-BR" b="1" i="1" dirty="0" smtClean="0">
                <a:latin typeface="+mn-lt"/>
                <a:cs typeface="+mn-cs"/>
              </a:rPr>
              <a:t>automática </a:t>
            </a:r>
            <a:r>
              <a:rPr lang="pt-BR" dirty="0" smtClean="0">
                <a:latin typeface="+mn-lt"/>
                <a:cs typeface="+mn-cs"/>
              </a:rPr>
              <a:t>de </a:t>
            </a:r>
            <a:r>
              <a:rPr lang="pt-BR" dirty="0">
                <a:latin typeface="+mn-lt"/>
                <a:cs typeface="+mn-cs"/>
              </a:rPr>
              <a:t>CROT, CDC, Cartão de Crédito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latin typeface="+mn-lt"/>
                <a:cs typeface="+mn-cs"/>
              </a:rPr>
              <a:t>Cliente novo </a:t>
            </a:r>
            <a:r>
              <a:rPr lang="pt-BR" dirty="0" smtClean="0">
                <a:latin typeface="+mn-lt"/>
                <a:cs typeface="+mn-cs"/>
              </a:rPr>
              <a:t>no SICLI </a:t>
            </a:r>
            <a:r>
              <a:rPr lang="pt-BR" b="1" dirty="0" smtClean="0">
                <a:latin typeface="+mn-lt"/>
                <a:cs typeface="+mn-cs"/>
              </a:rPr>
              <a:t>ou clientes existentes, com atualização cadastral quando necessária</a:t>
            </a:r>
            <a:endParaRPr lang="pt-BR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i="1" dirty="0" smtClean="0">
                <a:latin typeface="+mn-lt"/>
                <a:cs typeface="+mn-cs"/>
              </a:rPr>
              <a:t>Aceitação de toda documentação prevista em normativo</a:t>
            </a:r>
            <a:endParaRPr lang="pt-BR" b="1" i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 smtClean="0">
                <a:latin typeface="+mn-lt"/>
                <a:cs typeface="+mn-cs"/>
              </a:rPr>
              <a:t>Permitida abertura </a:t>
            </a:r>
            <a:r>
              <a:rPr lang="pt-BR" b="1" i="1" dirty="0" smtClean="0">
                <a:latin typeface="+mn-lt"/>
                <a:cs typeface="+mn-cs"/>
              </a:rPr>
              <a:t>interagência</a:t>
            </a:r>
            <a:endParaRPr lang="pt-BR" b="1" i="1" dirty="0">
              <a:latin typeface="+mn-lt"/>
              <a:cs typeface="+mn-cs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5954126" y="2822962"/>
            <a:ext cx="4256677" cy="558639"/>
          </a:xfrm>
          <a:prstGeom prst="rect">
            <a:avLst/>
          </a:prstGeom>
          <a:solidFill>
            <a:schemeClr val="accent1">
              <a:alpha val="68000"/>
            </a:schemeClr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i="1" dirty="0">
                <a:solidFill>
                  <a:srgbClr val="FF6600"/>
                </a:solidFill>
              </a:rPr>
              <a:t>Criação ou atualização do  dossiê digital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5954126" y="3473230"/>
            <a:ext cx="4256677" cy="514415"/>
          </a:xfrm>
          <a:prstGeom prst="rect">
            <a:avLst/>
          </a:prstGeom>
          <a:solidFill>
            <a:schemeClr val="accent1">
              <a:alpha val="68000"/>
            </a:schemeClr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/>
              <a:t>U</a:t>
            </a:r>
            <a:r>
              <a:rPr lang="pt-BR" sz="1600" b="1" dirty="0" smtClean="0"/>
              <a:t>tilização do serviço </a:t>
            </a:r>
            <a:r>
              <a:rPr lang="pt-BR" sz="1600" b="1" dirty="0"/>
              <a:t>de autorização </a:t>
            </a:r>
            <a:r>
              <a:rPr lang="pt-BR" sz="1600" b="1" dirty="0" smtClean="0"/>
              <a:t>documental</a:t>
            </a:r>
            <a:endParaRPr lang="pt-BR" sz="1600" b="1" dirty="0"/>
          </a:p>
        </p:txBody>
      </p:sp>
      <p:sp>
        <p:nvSpPr>
          <p:cNvPr id="32" name="Retângulo 31"/>
          <p:cNvSpPr/>
          <p:nvPr/>
        </p:nvSpPr>
        <p:spPr>
          <a:xfrm>
            <a:off x="5954126" y="4081282"/>
            <a:ext cx="4256678" cy="576062"/>
          </a:xfrm>
          <a:prstGeom prst="rect">
            <a:avLst/>
          </a:prstGeom>
          <a:solidFill>
            <a:schemeClr val="accent1">
              <a:alpha val="68000"/>
            </a:schemeClr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 smtClean="0"/>
              <a:t>Elaboração do Plano </a:t>
            </a:r>
            <a:r>
              <a:rPr lang="pt-BR" sz="1600" b="1" dirty="0"/>
              <a:t>de Classificação dos documentos </a:t>
            </a:r>
            <a:r>
              <a:rPr lang="pt-BR" sz="1600" b="1" dirty="0" smtClean="0"/>
              <a:t>selecionados e produzidos</a:t>
            </a:r>
            <a:endParaRPr lang="pt-BR" sz="1600" b="1" dirty="0"/>
          </a:p>
        </p:txBody>
      </p:sp>
      <p:sp>
        <p:nvSpPr>
          <p:cNvPr id="34" name="Retângulo 33"/>
          <p:cNvSpPr/>
          <p:nvPr/>
        </p:nvSpPr>
        <p:spPr>
          <a:xfrm>
            <a:off x="5954126" y="4738550"/>
            <a:ext cx="4256678" cy="576062"/>
          </a:xfrm>
          <a:prstGeom prst="rect">
            <a:avLst/>
          </a:prstGeom>
          <a:solidFill>
            <a:schemeClr val="accent1">
              <a:alpha val="68000"/>
            </a:schemeClr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/>
              <a:t>Inclusão do Plano de Classificação na solução Arquivística para controle dos prazos</a:t>
            </a:r>
            <a:endParaRPr lang="pt-BR" sz="1600" b="1" dirty="0"/>
          </a:p>
        </p:txBody>
      </p:sp>
      <p:sp>
        <p:nvSpPr>
          <p:cNvPr id="35" name="Retângulo 34"/>
          <p:cNvSpPr/>
          <p:nvPr/>
        </p:nvSpPr>
        <p:spPr>
          <a:xfrm>
            <a:off x="5954126" y="5397215"/>
            <a:ext cx="4256678" cy="576062"/>
          </a:xfrm>
          <a:prstGeom prst="rect">
            <a:avLst/>
          </a:prstGeom>
          <a:solidFill>
            <a:schemeClr val="accent1">
              <a:alpha val="68000"/>
            </a:schemeClr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/>
              <a:t>Revisão dos formulários da Conta Corrente</a:t>
            </a:r>
            <a:endParaRPr lang="pt-BR" sz="1600" b="1" dirty="0"/>
          </a:p>
        </p:txBody>
      </p:sp>
      <p:sp>
        <p:nvSpPr>
          <p:cNvPr id="42" name="Retângulo 41"/>
          <p:cNvSpPr/>
          <p:nvPr/>
        </p:nvSpPr>
        <p:spPr>
          <a:xfrm>
            <a:off x="5954126" y="6032198"/>
            <a:ext cx="4256678" cy="576062"/>
          </a:xfrm>
          <a:prstGeom prst="rect">
            <a:avLst/>
          </a:prstGeom>
          <a:solidFill>
            <a:schemeClr val="accent1">
              <a:alpha val="68000"/>
            </a:schemeClr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i="1" dirty="0">
                <a:solidFill>
                  <a:srgbClr val="FF6600"/>
                </a:solidFill>
              </a:rPr>
              <a:t>Abertura de conta, com geração dos documentos eletrônicos e guarda no dossiê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622428" y="2822962"/>
            <a:ext cx="4256677" cy="558639"/>
          </a:xfrm>
          <a:prstGeom prst="rect">
            <a:avLst/>
          </a:prstGeom>
          <a:solidFill>
            <a:schemeClr val="accent1">
              <a:alpha val="68000"/>
            </a:schemeClr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/>
              <a:t>Classificação documental </a:t>
            </a:r>
            <a:r>
              <a:rPr lang="pt-BR" sz="1600" b="1" dirty="0" smtClean="0"/>
              <a:t> e extração de dados automática </a:t>
            </a:r>
            <a:r>
              <a:rPr lang="pt-BR" sz="1600" b="1" dirty="0"/>
              <a:t>por OCR</a:t>
            </a:r>
          </a:p>
        </p:txBody>
      </p:sp>
      <p:sp>
        <p:nvSpPr>
          <p:cNvPr id="44" name="Retângulo 43"/>
          <p:cNvSpPr/>
          <p:nvPr/>
        </p:nvSpPr>
        <p:spPr>
          <a:xfrm>
            <a:off x="622428" y="3473230"/>
            <a:ext cx="4256677" cy="514415"/>
          </a:xfrm>
          <a:prstGeom prst="rect">
            <a:avLst/>
          </a:prstGeom>
          <a:solidFill>
            <a:schemeClr val="accent1">
              <a:alpha val="68000"/>
            </a:schemeClr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dirty="0"/>
              <a:t>Gravação no SICLI dos dados extraídos com dados mínimos exigidos para cadastro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622428" y="4081282"/>
            <a:ext cx="4256678" cy="576062"/>
          </a:xfrm>
          <a:prstGeom prst="rect">
            <a:avLst/>
          </a:prstGeom>
          <a:solidFill>
            <a:schemeClr val="accent1">
              <a:alpha val="68000"/>
            </a:schemeClr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i="1" dirty="0">
                <a:solidFill>
                  <a:srgbClr val="FF6600"/>
                </a:solidFill>
              </a:rPr>
              <a:t>Uso do antifraude - envio e retorno </a:t>
            </a:r>
          </a:p>
        </p:txBody>
      </p:sp>
      <p:sp>
        <p:nvSpPr>
          <p:cNvPr id="46" name="Retângulo 45"/>
          <p:cNvSpPr/>
          <p:nvPr/>
        </p:nvSpPr>
        <p:spPr>
          <a:xfrm>
            <a:off x="622428" y="4738550"/>
            <a:ext cx="4256678" cy="576062"/>
          </a:xfrm>
          <a:prstGeom prst="rect">
            <a:avLst/>
          </a:prstGeom>
          <a:solidFill>
            <a:schemeClr val="accent1">
              <a:alpha val="68000"/>
            </a:schemeClr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i="1" dirty="0">
                <a:solidFill>
                  <a:srgbClr val="FF6600"/>
                </a:solidFill>
              </a:rPr>
              <a:t>Uso de assinatura eletrônica pelo cliente e assinatura digital pelo empregado</a:t>
            </a:r>
          </a:p>
        </p:txBody>
      </p:sp>
      <p:sp>
        <p:nvSpPr>
          <p:cNvPr id="47" name="Retângulo 46"/>
          <p:cNvSpPr/>
          <p:nvPr/>
        </p:nvSpPr>
        <p:spPr>
          <a:xfrm>
            <a:off x="622428" y="5397215"/>
            <a:ext cx="4256678" cy="576062"/>
          </a:xfrm>
          <a:prstGeom prst="rect">
            <a:avLst/>
          </a:prstGeom>
          <a:solidFill>
            <a:schemeClr val="accent1">
              <a:alpha val="68000"/>
            </a:schemeClr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/>
              <a:t>Criação de documento com dados declarados do cliente</a:t>
            </a:r>
            <a:endParaRPr lang="pt-BR" sz="1600" b="1" dirty="0"/>
          </a:p>
        </p:txBody>
      </p:sp>
      <p:sp>
        <p:nvSpPr>
          <p:cNvPr id="48" name="Retângulo 47"/>
          <p:cNvSpPr/>
          <p:nvPr/>
        </p:nvSpPr>
        <p:spPr>
          <a:xfrm>
            <a:off x="622428" y="6032198"/>
            <a:ext cx="4256678" cy="576062"/>
          </a:xfrm>
          <a:prstGeom prst="rect">
            <a:avLst/>
          </a:prstGeom>
          <a:solidFill>
            <a:schemeClr val="accent1">
              <a:alpha val="68000"/>
            </a:schemeClr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b="1" i="1" dirty="0">
                <a:solidFill>
                  <a:srgbClr val="FF6600"/>
                </a:solidFill>
              </a:rPr>
              <a:t>Criação de cadastro no SICLI ou atualização, com identificação da origem do Dossiê Digital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614</Words>
  <Application>Microsoft Office PowerPoint</Application>
  <PresentationFormat>Widescreen</PresentationFormat>
  <Paragraphs>84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Caixa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Carolina de Carvalho Textor</dc:creator>
  <cp:lastModifiedBy>Ana Carolina de Carvalho Textor</cp:lastModifiedBy>
  <cp:revision>34</cp:revision>
  <dcterms:created xsi:type="dcterms:W3CDTF">2018-01-17T17:17:01Z</dcterms:created>
  <dcterms:modified xsi:type="dcterms:W3CDTF">2018-02-07T18:56:18Z</dcterms:modified>
</cp:coreProperties>
</file>