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sldIdLst>
    <p:sldId id="401" r:id="rId2"/>
    <p:sldId id="411" r:id="rId3"/>
    <p:sldId id="446" r:id="rId4"/>
    <p:sldId id="448" r:id="rId5"/>
    <p:sldId id="452" r:id="rId6"/>
    <p:sldId id="453" r:id="rId7"/>
    <p:sldId id="454" r:id="rId8"/>
    <p:sldId id="412" r:id="rId9"/>
    <p:sldId id="456" r:id="rId10"/>
    <p:sldId id="455" r:id="rId11"/>
    <p:sldId id="447" r:id="rId12"/>
    <p:sldId id="281" r:id="rId13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0000FF"/>
    <a:srgbClr val="007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88" autoAdjust="0"/>
    <p:restoredTop sz="95501" autoAdjust="0"/>
  </p:normalViewPr>
  <p:slideViewPr>
    <p:cSldViewPr>
      <p:cViewPr varScale="1">
        <p:scale>
          <a:sx n="92" d="100"/>
          <a:sy n="92" d="100"/>
        </p:scale>
        <p:origin x="1584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-358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fld id="{7E884F47-C0AD-47E1-A90C-205D3A19D91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31779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4851D92F-4B39-423D-97FC-19313358004E}" type="slidenum">
              <a:rPr lang="pt-BR" altLang="pt-BR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</a:t>
            </a:fld>
            <a:endParaRPr lang="pt-BR" altLang="pt-BR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1588" cy="158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pt-BR" altLang="pt-BR" sz="2000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AE9DF91B-7663-49BB-80B4-E639AB6F9352}" type="slidenum">
              <a:rPr lang="pt-BR" altLang="pt-BR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1</a:t>
            </a:fld>
            <a:endParaRPr lang="pt-BR" altLang="pt-BR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769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B49A07B1-F0B8-4122-B5B6-E8D8B5758104}" type="slidenum">
              <a:rPr lang="pt-BR" altLang="pt-BR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12</a:t>
            </a:fld>
            <a:endParaRPr lang="pt-BR" altLang="pt-BR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1588" cy="158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pt-BR" altLang="pt-BR" sz="2000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0725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A1C88BD6-551C-42BB-87F5-30A7C9CFC964}" type="slidenum">
              <a:rPr lang="pt-BR" altLang="pt-BR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12</a:t>
            </a:fld>
            <a:endParaRPr lang="pt-BR" altLang="pt-BR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395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38486077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62841727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1338888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blipFill dpi="0" rotWithShape="0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0240439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44624"/>
            <a:ext cx="7770813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dirty="0"/>
              <a:t>Clique para </a:t>
            </a:r>
            <a:r>
              <a:rPr lang="en-GB" altLang="pt-BR" dirty="0" err="1"/>
              <a:t>editar</a:t>
            </a:r>
            <a:r>
              <a:rPr lang="en-GB" altLang="pt-BR" dirty="0"/>
              <a:t> o </a:t>
            </a:r>
            <a:r>
              <a:rPr lang="en-GB" altLang="pt-BR" dirty="0" err="1"/>
              <a:t>formato</a:t>
            </a:r>
            <a:r>
              <a:rPr lang="en-GB" altLang="pt-BR" dirty="0"/>
              <a:t> do </a:t>
            </a:r>
            <a:r>
              <a:rPr lang="en-GB" altLang="pt-BR" dirty="0" err="1"/>
              <a:t>texto</a:t>
            </a:r>
            <a:r>
              <a:rPr lang="en-GB" altLang="pt-BR" dirty="0"/>
              <a:t> do </a:t>
            </a:r>
            <a:r>
              <a:rPr lang="en-GB" altLang="pt-BR" dirty="0" err="1"/>
              <a:t>título</a:t>
            </a:r>
            <a:endParaRPr lang="en-GB" altLang="pt-BR" dirty="0"/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 dirty="0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36713"/>
            <a:ext cx="8228013" cy="6007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dirty="0"/>
              <a:t>Clique para </a:t>
            </a:r>
            <a:r>
              <a:rPr lang="en-GB" altLang="pt-BR" dirty="0" err="1"/>
              <a:t>editar</a:t>
            </a:r>
            <a:r>
              <a:rPr lang="en-GB" altLang="pt-BR" dirty="0"/>
              <a:t> o </a:t>
            </a:r>
            <a:r>
              <a:rPr lang="en-GB" altLang="pt-BR" dirty="0" err="1"/>
              <a:t>formato</a:t>
            </a:r>
            <a:r>
              <a:rPr lang="en-GB" altLang="pt-BR" dirty="0"/>
              <a:t> do </a:t>
            </a:r>
            <a:r>
              <a:rPr lang="en-GB" altLang="pt-BR" dirty="0" err="1"/>
              <a:t>texto</a:t>
            </a:r>
            <a:r>
              <a:rPr lang="en-GB" altLang="pt-BR" dirty="0"/>
              <a:t> da </a:t>
            </a:r>
            <a:r>
              <a:rPr lang="en-GB" altLang="pt-BR" dirty="0" err="1"/>
              <a:t>estrutura</a:t>
            </a:r>
            <a:r>
              <a:rPr lang="en-GB" altLang="pt-BR" dirty="0"/>
              <a:t> de </a:t>
            </a:r>
            <a:r>
              <a:rPr lang="en-GB" altLang="pt-BR" dirty="0" err="1"/>
              <a:t>tópicos</a:t>
            </a:r>
            <a:endParaRPr lang="en-GB" altLang="pt-BR" dirty="0"/>
          </a:p>
          <a:p>
            <a:pPr lvl="1"/>
            <a:r>
              <a:rPr lang="en-GB" altLang="pt-BR" dirty="0"/>
              <a:t>2.º </a:t>
            </a:r>
            <a:r>
              <a:rPr lang="en-GB" altLang="pt-BR" dirty="0" err="1"/>
              <a:t>Nível</a:t>
            </a:r>
            <a:r>
              <a:rPr lang="en-GB" altLang="pt-BR" dirty="0"/>
              <a:t> da </a:t>
            </a:r>
            <a:r>
              <a:rPr lang="en-GB" altLang="pt-BR" dirty="0" err="1"/>
              <a:t>estrutura</a:t>
            </a:r>
            <a:r>
              <a:rPr lang="en-GB" altLang="pt-BR" dirty="0"/>
              <a:t> de </a:t>
            </a:r>
            <a:r>
              <a:rPr lang="en-GB" altLang="pt-BR" dirty="0" err="1"/>
              <a:t>tópicos</a:t>
            </a:r>
            <a:endParaRPr lang="en-GB" altLang="pt-BR" dirty="0"/>
          </a:p>
          <a:p>
            <a:pPr lvl="2"/>
            <a:r>
              <a:rPr lang="en-GB" altLang="pt-BR" dirty="0"/>
              <a:t>3.º </a:t>
            </a:r>
            <a:r>
              <a:rPr lang="en-GB" altLang="pt-BR" dirty="0" err="1"/>
              <a:t>Nível</a:t>
            </a:r>
            <a:r>
              <a:rPr lang="en-GB" altLang="pt-BR" dirty="0"/>
              <a:t> da </a:t>
            </a:r>
            <a:r>
              <a:rPr lang="en-GB" altLang="pt-BR" dirty="0" err="1"/>
              <a:t>estrutura</a:t>
            </a:r>
            <a:r>
              <a:rPr lang="en-GB" altLang="pt-BR" dirty="0"/>
              <a:t> de </a:t>
            </a:r>
            <a:r>
              <a:rPr lang="en-GB" altLang="pt-BR" dirty="0" err="1"/>
              <a:t>tópicos</a:t>
            </a:r>
            <a:endParaRPr lang="en-GB" altLang="pt-BR" dirty="0"/>
          </a:p>
          <a:p>
            <a:pPr lvl="3"/>
            <a:r>
              <a:rPr lang="en-GB" altLang="pt-BR" dirty="0"/>
              <a:t>4.º </a:t>
            </a:r>
            <a:r>
              <a:rPr lang="en-GB" altLang="pt-BR" dirty="0" err="1"/>
              <a:t>Nível</a:t>
            </a:r>
            <a:r>
              <a:rPr lang="en-GB" altLang="pt-BR" dirty="0"/>
              <a:t> da </a:t>
            </a:r>
            <a:r>
              <a:rPr lang="en-GB" altLang="pt-BR" dirty="0" err="1"/>
              <a:t>estrutura</a:t>
            </a:r>
            <a:r>
              <a:rPr lang="en-GB" altLang="pt-BR" dirty="0"/>
              <a:t> de </a:t>
            </a:r>
            <a:r>
              <a:rPr lang="en-GB" altLang="pt-BR" dirty="0" err="1"/>
              <a:t>tópicos</a:t>
            </a:r>
            <a:endParaRPr lang="en-GB" altLang="pt-BR" dirty="0"/>
          </a:p>
          <a:p>
            <a:pPr lvl="4"/>
            <a:r>
              <a:rPr lang="en-GB" altLang="pt-BR" dirty="0"/>
              <a:t>5.º </a:t>
            </a:r>
            <a:r>
              <a:rPr lang="en-GB" altLang="pt-BR" dirty="0" err="1"/>
              <a:t>Nível</a:t>
            </a:r>
            <a:r>
              <a:rPr lang="en-GB" altLang="pt-BR" dirty="0"/>
              <a:t> da </a:t>
            </a:r>
            <a:r>
              <a:rPr lang="en-GB" altLang="pt-BR" dirty="0" err="1"/>
              <a:t>estrutura</a:t>
            </a:r>
            <a:r>
              <a:rPr lang="en-GB" altLang="pt-BR" dirty="0"/>
              <a:t> de </a:t>
            </a:r>
            <a:r>
              <a:rPr lang="en-GB" altLang="pt-BR" dirty="0" err="1"/>
              <a:t>tópicos</a:t>
            </a:r>
            <a:endParaRPr lang="en-GB" altLang="pt-BR" dirty="0"/>
          </a:p>
          <a:p>
            <a:pPr lvl="4"/>
            <a:r>
              <a:rPr lang="en-GB" altLang="pt-BR" dirty="0"/>
              <a:t>6.º </a:t>
            </a:r>
            <a:r>
              <a:rPr lang="en-GB" altLang="pt-BR" dirty="0" err="1"/>
              <a:t>Nível</a:t>
            </a:r>
            <a:r>
              <a:rPr lang="en-GB" altLang="pt-BR" dirty="0"/>
              <a:t> da </a:t>
            </a:r>
            <a:r>
              <a:rPr lang="en-GB" altLang="pt-BR" dirty="0" err="1"/>
              <a:t>estrutura</a:t>
            </a:r>
            <a:r>
              <a:rPr lang="en-GB" altLang="pt-BR" dirty="0"/>
              <a:t> de </a:t>
            </a:r>
            <a:r>
              <a:rPr lang="en-GB" altLang="pt-BR" dirty="0" err="1"/>
              <a:t>tópicos</a:t>
            </a:r>
            <a:endParaRPr lang="en-GB" altLang="pt-BR" dirty="0"/>
          </a:p>
          <a:p>
            <a:pPr lvl="4"/>
            <a:r>
              <a:rPr lang="en-GB" altLang="pt-BR" dirty="0"/>
              <a:t>7.º </a:t>
            </a:r>
            <a:r>
              <a:rPr lang="en-GB" altLang="pt-BR" dirty="0" err="1"/>
              <a:t>Nível</a:t>
            </a:r>
            <a:r>
              <a:rPr lang="en-GB" altLang="pt-BR" dirty="0"/>
              <a:t> da </a:t>
            </a:r>
            <a:r>
              <a:rPr lang="en-GB" altLang="pt-BR" dirty="0" err="1"/>
              <a:t>estrutura</a:t>
            </a:r>
            <a:r>
              <a:rPr lang="en-GB" altLang="pt-BR" dirty="0"/>
              <a:t> de </a:t>
            </a:r>
            <a:r>
              <a:rPr lang="en-GB" altLang="pt-BR" dirty="0" err="1"/>
              <a:t>tópicos</a:t>
            </a:r>
            <a:endParaRPr lang="en-GB" altLang="pt-BR" dirty="0"/>
          </a:p>
          <a:p>
            <a:pPr lvl="4"/>
            <a:r>
              <a:rPr lang="en-GB" altLang="pt-BR" dirty="0"/>
              <a:t>8.º </a:t>
            </a:r>
            <a:r>
              <a:rPr lang="en-GB" altLang="pt-BR" dirty="0" err="1"/>
              <a:t>Nível</a:t>
            </a:r>
            <a:r>
              <a:rPr lang="en-GB" altLang="pt-BR" dirty="0"/>
              <a:t> da </a:t>
            </a:r>
            <a:r>
              <a:rPr lang="en-GB" altLang="pt-BR" dirty="0" err="1"/>
              <a:t>estrutura</a:t>
            </a:r>
            <a:r>
              <a:rPr lang="en-GB" altLang="pt-BR" dirty="0"/>
              <a:t> de </a:t>
            </a:r>
            <a:r>
              <a:rPr lang="en-GB" altLang="pt-BR" dirty="0" err="1"/>
              <a:t>tópicos</a:t>
            </a:r>
            <a:endParaRPr lang="en-GB" altLang="pt-BR" dirty="0"/>
          </a:p>
          <a:p>
            <a:pPr lvl="4"/>
            <a:r>
              <a:rPr lang="en-GB" altLang="pt-BR" dirty="0"/>
              <a:t>9.º </a:t>
            </a:r>
            <a:r>
              <a:rPr lang="en-GB" altLang="pt-BR" dirty="0" err="1"/>
              <a:t>Nível</a:t>
            </a:r>
            <a:r>
              <a:rPr lang="en-GB" altLang="pt-BR" dirty="0"/>
              <a:t> da </a:t>
            </a:r>
            <a:r>
              <a:rPr lang="en-GB" altLang="pt-BR" dirty="0" err="1"/>
              <a:t>estrutura</a:t>
            </a:r>
            <a:r>
              <a:rPr lang="en-GB" altLang="pt-BR" dirty="0"/>
              <a:t> de </a:t>
            </a:r>
            <a:r>
              <a:rPr lang="en-GB" altLang="pt-BR" dirty="0" err="1"/>
              <a:t>tópicos</a:t>
            </a:r>
            <a:endParaRPr lang="en-GB" alt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1" r:id="rId2"/>
    <p:sldLayoutId id="2147483692" r:id="rId3"/>
    <p:sldLayoutId id="2147483697" r:id="rId4"/>
  </p:sldLayoutIdLst>
  <p:transition spd="slow">
    <p:randomBar dir="vert"/>
  </p:transition>
  <p:hf sldNum="0" hdr="0" ftr="0"/>
  <p:txStyles>
    <p:titleStyle>
      <a:lvl1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59632" y="2708920"/>
            <a:ext cx="7340352" cy="1109985"/>
          </a:xfrm>
        </p:spPr>
        <p:txBody>
          <a:bodyPr/>
          <a:lstStyle/>
          <a:p>
            <a:pPr algn="r"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altLang="pt-BR" sz="3200" b="1" dirty="0" smtClean="0">
                <a:solidFill>
                  <a:srgbClr val="1F497D"/>
                </a:solidFill>
              </a:rPr>
              <a:t>FLUXO POR IMAGEM</a:t>
            </a:r>
            <a:br>
              <a:rPr lang="en-US" altLang="pt-BR" sz="3200" b="1" dirty="0" smtClean="0">
                <a:solidFill>
                  <a:srgbClr val="1F497D"/>
                </a:solidFill>
              </a:rPr>
            </a:br>
            <a:r>
              <a:rPr lang="en-US" altLang="pt-BR" sz="2800" b="1" dirty="0" smtClean="0">
                <a:solidFill>
                  <a:srgbClr val="FF0000"/>
                </a:solidFill>
              </a:rPr>
              <a:t>Proposta de novo </a:t>
            </a:r>
            <a:r>
              <a:rPr lang="en-US" altLang="pt-BR" sz="2800" b="1" i="1" dirty="0" smtClean="0">
                <a:solidFill>
                  <a:srgbClr val="FF0000"/>
                </a:solidFill>
              </a:rPr>
              <a:t>workflow</a:t>
            </a:r>
            <a:endParaRPr lang="en-US" altLang="pt-BR" sz="2800" b="1" i="1" dirty="0">
              <a:solidFill>
                <a:srgbClr val="FF000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669668" y="4640039"/>
            <a:ext cx="2846548" cy="665386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altLang="pt-BR" sz="2000" b="1" dirty="0" smtClean="0">
                <a:solidFill>
                  <a:srgbClr val="1F497D"/>
                </a:solidFill>
              </a:rPr>
              <a:t>SUBAN GEBAN</a:t>
            </a:r>
            <a:br>
              <a:rPr lang="en-US" altLang="pt-BR" sz="2000" b="1" dirty="0" smtClean="0">
                <a:solidFill>
                  <a:srgbClr val="1F497D"/>
                </a:solidFill>
              </a:rPr>
            </a:br>
            <a:r>
              <a:rPr lang="en-US" altLang="pt-BR" sz="2000" b="1" dirty="0" smtClean="0">
                <a:solidFill>
                  <a:srgbClr val="1F497D"/>
                </a:solidFill>
              </a:rPr>
              <a:t>MAIO/2017</a:t>
            </a:r>
            <a:endParaRPr lang="en-US" altLang="pt-BR" sz="2000" b="1" dirty="0">
              <a:solidFill>
                <a:srgbClr val="1F497D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919537"/>
            <a:ext cx="16478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441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/>
          <p:cNvSpPr txBox="1"/>
          <p:nvPr/>
        </p:nvSpPr>
        <p:spPr>
          <a:xfrm>
            <a:off x="611560" y="476672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 smtClean="0">
                <a:solidFill>
                  <a:schemeClr val="accent2">
                    <a:lumMod val="75000"/>
                  </a:schemeClr>
                </a:solidFill>
              </a:rPr>
              <a:t>INFRAESTRUTURA SOLICITADA</a:t>
            </a:r>
            <a:endParaRPr lang="pt-BR" sz="2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764704"/>
            <a:ext cx="8364413" cy="536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534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/>
          <p:cNvSpPr txBox="1"/>
          <p:nvPr/>
        </p:nvSpPr>
        <p:spPr>
          <a:xfrm>
            <a:off x="611560" y="476672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 smtClean="0">
                <a:solidFill>
                  <a:schemeClr val="accent2">
                    <a:lumMod val="75000"/>
                  </a:schemeClr>
                </a:solidFill>
              </a:rPr>
              <a:t>DÚVIDAS e DESAFIOS?</a:t>
            </a:r>
            <a:endParaRPr lang="pt-BR" sz="2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1554444" y="1187591"/>
            <a:ext cx="16644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1" dirty="0" smtClean="0">
                <a:solidFill>
                  <a:schemeClr val="accent2">
                    <a:lumMod val="75000"/>
                  </a:schemeClr>
                </a:solidFill>
              </a:rPr>
              <a:t>MULTIMAGEM</a:t>
            </a:r>
            <a:endParaRPr lang="pt-BR" sz="15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31" y="1032058"/>
            <a:ext cx="683357" cy="68335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17" y="1801465"/>
            <a:ext cx="1005586" cy="1014485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1565592" y="1909795"/>
            <a:ext cx="48861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1" dirty="0" smtClean="0">
                <a:solidFill>
                  <a:schemeClr val="accent2">
                    <a:lumMod val="75000"/>
                  </a:schemeClr>
                </a:solidFill>
              </a:rPr>
              <a:t>CONGELAMENTO DEMANDAS SICT2, SIIAC, ...</a:t>
            </a:r>
          </a:p>
          <a:p>
            <a:r>
              <a:rPr lang="pt-BR" sz="1500" b="1" i="1" dirty="0" smtClean="0">
                <a:solidFill>
                  <a:schemeClr val="accent2">
                    <a:lumMod val="75000"/>
                  </a:schemeClr>
                </a:solidFill>
              </a:rPr>
              <a:t>(Atendimento GEOPE e GN produtos)</a:t>
            </a:r>
            <a:endParaRPr lang="pt-BR" sz="15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31" y="5216263"/>
            <a:ext cx="1023234" cy="545725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1521085" y="5287858"/>
            <a:ext cx="21602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1" dirty="0" smtClean="0">
                <a:solidFill>
                  <a:schemeClr val="accent2">
                    <a:lumMod val="75000"/>
                  </a:schemeClr>
                </a:solidFill>
              </a:rPr>
              <a:t>DOSSIÊ DIGITAL</a:t>
            </a:r>
            <a:endParaRPr lang="pt-BR" sz="15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09" y="2966891"/>
            <a:ext cx="909033" cy="715304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1538567" y="2958483"/>
            <a:ext cx="58693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1" dirty="0" smtClean="0">
                <a:solidFill>
                  <a:schemeClr val="accent2">
                    <a:lumMod val="75000"/>
                  </a:schemeClr>
                </a:solidFill>
              </a:rPr>
              <a:t>NECESSIDADE DE INFRAESTRUTURA ATUALIZADA E SUPORTE DA TI (Multifuncional, Estação de Captura, Guarda informações, Server, Base de Dados)</a:t>
            </a:r>
            <a:endParaRPr lang="pt-BR" sz="15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10" y="3952640"/>
            <a:ext cx="1168197" cy="895082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538567" y="3909898"/>
            <a:ext cx="48861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1" dirty="0" smtClean="0">
                <a:solidFill>
                  <a:schemeClr val="accent2">
                    <a:lumMod val="75000"/>
                  </a:schemeClr>
                </a:solidFill>
              </a:rPr>
              <a:t>EQUIPE FOCADA</a:t>
            </a:r>
          </a:p>
          <a:p>
            <a:r>
              <a:rPr lang="pt-BR" sz="1500" b="1" i="1" dirty="0" smtClean="0">
                <a:solidFill>
                  <a:schemeClr val="accent2">
                    <a:lumMod val="75000"/>
                  </a:schemeClr>
                </a:solidFill>
              </a:rPr>
              <a:t>1 empregado GEBAN05 e 2 empregados remotos</a:t>
            </a:r>
          </a:p>
          <a:p>
            <a:r>
              <a:rPr lang="pt-BR" sz="1500" b="1" i="1" dirty="0" smtClean="0">
                <a:solidFill>
                  <a:schemeClr val="accent2">
                    <a:lumMod val="75000"/>
                  </a:schemeClr>
                </a:solidFill>
              </a:rPr>
              <a:t>1 empregado GEBAN02 e 2 empregados remotos </a:t>
            </a:r>
          </a:p>
          <a:p>
            <a:r>
              <a:rPr lang="pt-BR" sz="1500" b="1" i="1" dirty="0" smtClean="0">
                <a:solidFill>
                  <a:schemeClr val="accent2">
                    <a:lumMod val="75000"/>
                  </a:schemeClr>
                </a:solidFill>
              </a:rPr>
              <a:t>1 empregado CITDISP</a:t>
            </a:r>
            <a:endParaRPr lang="pt-BR" sz="15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57532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881" y="1"/>
            <a:ext cx="1712119" cy="148478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11560" y="476672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 smtClean="0">
                <a:solidFill>
                  <a:schemeClr val="accent2">
                    <a:lumMod val="75000"/>
                  </a:schemeClr>
                </a:solidFill>
              </a:rPr>
              <a:t>OBJETIVO</a:t>
            </a:r>
            <a:endParaRPr lang="pt-BR" sz="2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71600" y="1628800"/>
            <a:ext cx="66247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Desenvolver um </a:t>
            </a:r>
            <a:r>
              <a:rPr lang="pt-BR" sz="2000" b="1" i="1" dirty="0" smtClean="0">
                <a:solidFill>
                  <a:schemeClr val="accent2">
                    <a:lumMod val="75000"/>
                  </a:schemeClr>
                </a:solidFill>
              </a:rPr>
              <a:t>workflow</a:t>
            </a: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 para atender o fluxo por imagem dos dossiês comerciais  PF e PJ, englobando nova infraestrutura, interface gráfica intuitiva, novas tecnologias e inteligência ao processo com foco no cliente.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971600" y="3380520"/>
            <a:ext cx="6624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O desenvolvimento será 100% equipe GEBAN.</a:t>
            </a:r>
          </a:p>
        </p:txBody>
      </p:sp>
    </p:spTree>
    <p:extLst>
      <p:ext uri="{BB962C8B-B14F-4D97-AF65-F5344CB8AC3E}">
        <p14:creationId xmlns:p14="http://schemas.microsoft.com/office/powerpoint/2010/main" val="3864330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611560" y="476672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 smtClean="0">
                <a:solidFill>
                  <a:schemeClr val="accent2">
                    <a:lumMod val="75000"/>
                  </a:schemeClr>
                </a:solidFill>
              </a:rPr>
              <a:t>PROPOSTA</a:t>
            </a:r>
            <a:endParaRPr lang="pt-BR" sz="2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16632"/>
            <a:ext cx="1518555" cy="151855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5536" y="1268760"/>
            <a:ext cx="765688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>
                <a:solidFill>
                  <a:srgbClr val="FFC000"/>
                </a:solidFill>
              </a:rPr>
              <a:t>EQUIPE GEBAN 2.5</a:t>
            </a:r>
          </a:p>
          <a:p>
            <a:pPr algn="just"/>
            <a:r>
              <a:rPr lang="pt-BR" b="1" dirty="0" smtClean="0">
                <a:solidFill>
                  <a:srgbClr val="FFC000"/>
                </a:solidFill>
              </a:rPr>
              <a:t>	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Foco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integral do time na entrega do MVP proposto em 30/06.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Destacamento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dos empregados 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para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desenvolvimento integral da solução até 30/06/2017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O CORE e atendimento da GEBAN para as demais demandas será realizado externamente (restante da equipe).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accent2">
                    <a:lumMod val="75000"/>
                  </a:schemeClr>
                </a:solidFill>
              </a:rPr>
              <a:t>Gestão 100% Ágil – SCRUM.</a:t>
            </a:r>
          </a:p>
          <a:p>
            <a:pPr algn="just"/>
            <a:r>
              <a:rPr lang="pt-BR" sz="1600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pt-BR" sz="1600" dirty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pt-BR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algn="just"/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2" name="Retângulo 1"/>
          <p:cNvSpPr/>
          <p:nvPr/>
        </p:nvSpPr>
        <p:spPr>
          <a:xfrm>
            <a:off x="379271" y="3767376"/>
            <a:ext cx="2681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b="1" dirty="0" smtClean="0">
                <a:solidFill>
                  <a:srgbClr val="FFC000"/>
                </a:solidFill>
              </a:rPr>
              <a:t>PRODUTO ENTREGUE</a:t>
            </a:r>
            <a:endParaRPr lang="pt-BR" b="1" dirty="0">
              <a:solidFill>
                <a:srgbClr val="FFC00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42462" y="3964083"/>
            <a:ext cx="8077975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sz="1600" dirty="0" smtClean="0">
                <a:solidFill>
                  <a:schemeClr val="accent2">
                    <a:lumMod val="75000"/>
                  </a:schemeClr>
                </a:solidFill>
              </a:rPr>
              <a:t>Nova ferramenta para controle e realização da conformidade dos dossiês comerciais (</a:t>
            </a:r>
            <a:r>
              <a:rPr lang="pt-BR" sz="1600" i="1" dirty="0" smtClean="0">
                <a:solidFill>
                  <a:schemeClr val="accent2">
                    <a:lumMod val="75000"/>
                  </a:schemeClr>
                </a:solidFill>
              </a:rPr>
              <a:t>front</a:t>
            </a:r>
            <a:r>
              <a:rPr lang="pt-BR" sz="1600" dirty="0" smtClean="0">
                <a:solidFill>
                  <a:schemeClr val="accent2">
                    <a:lumMod val="75000"/>
                  </a:schemeClr>
                </a:solidFill>
              </a:rPr>
              <a:t> e </a:t>
            </a:r>
            <a:r>
              <a:rPr lang="pt-BR" sz="1600" i="1" dirty="0" err="1" smtClean="0">
                <a:solidFill>
                  <a:schemeClr val="accent2">
                    <a:lumMod val="75000"/>
                  </a:schemeClr>
                </a:solidFill>
              </a:rPr>
              <a:t>backend</a:t>
            </a:r>
            <a:r>
              <a:rPr lang="pt-BR" sz="1600" i="1" dirty="0" smtClean="0">
                <a:solidFill>
                  <a:schemeClr val="accent2">
                    <a:lumMod val="75000"/>
                  </a:schemeClr>
                </a:solidFill>
              </a:rPr>
              <a:t>).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sz="1600" dirty="0" smtClean="0">
                <a:solidFill>
                  <a:schemeClr val="accent2">
                    <a:lumMod val="75000"/>
                  </a:schemeClr>
                </a:solidFill>
              </a:rPr>
              <a:t>Dossiê do cliente reutilizando todos os dados e documentos para contratação de novos produtos. </a:t>
            </a:r>
          </a:p>
          <a:p>
            <a:pPr algn="just"/>
            <a:endParaRPr lang="pt-BR" sz="1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pt-BR" sz="1600" b="1" dirty="0" smtClean="0">
                <a:solidFill>
                  <a:schemeClr val="accent2">
                    <a:lumMod val="75000"/>
                  </a:schemeClr>
                </a:solidFill>
              </a:rPr>
              <a:t>Arquitetura estabelecida: </a:t>
            </a:r>
          </a:p>
          <a:p>
            <a:pPr algn="just"/>
            <a:r>
              <a:rPr lang="pt-BR" sz="1600" dirty="0" smtClean="0">
                <a:solidFill>
                  <a:schemeClr val="accent2">
                    <a:lumMod val="75000"/>
                  </a:schemeClr>
                </a:solidFill>
              </a:rPr>
              <a:t>	Permitirá a evolução para outros produtos tratados no </a:t>
            </a:r>
            <a:r>
              <a:rPr lang="pt-BR" sz="1600" dirty="0" err="1" smtClean="0">
                <a:solidFill>
                  <a:schemeClr val="accent2">
                    <a:lumMod val="75000"/>
                  </a:schemeClr>
                </a:solidFill>
              </a:rPr>
              <a:t>FilaUnica</a:t>
            </a:r>
            <a:r>
              <a:rPr lang="pt-BR" sz="16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algn="just"/>
            <a:r>
              <a:rPr lang="pt-BR" sz="1600" dirty="0" smtClean="0">
                <a:solidFill>
                  <a:schemeClr val="accent2">
                    <a:lumMod val="75000"/>
                  </a:schemeClr>
                </a:solidFill>
              </a:rPr>
              <a:t>	Permitirá a disponibilização de dados e/ou imagens (barramento).</a:t>
            </a:r>
          </a:p>
          <a:p>
            <a:pPr algn="just"/>
            <a:endParaRPr lang="pt-BR" sz="1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endParaRPr lang="pt-BR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52861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611560" y="476672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 smtClean="0">
                <a:solidFill>
                  <a:schemeClr val="accent2">
                    <a:lumMod val="75000"/>
                  </a:schemeClr>
                </a:solidFill>
              </a:rPr>
              <a:t>PROPOSTA</a:t>
            </a:r>
            <a:endParaRPr lang="pt-BR" sz="2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16632"/>
            <a:ext cx="1518555" cy="151855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5536" y="985679"/>
            <a:ext cx="7656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 smtClean="0">
                <a:solidFill>
                  <a:srgbClr val="FFC000"/>
                </a:solidFill>
              </a:rPr>
              <a:t>ENTREGA 1 – MVP – PRAZO: 30/06/2017</a:t>
            </a:r>
          </a:p>
          <a:p>
            <a:pPr algn="just"/>
            <a:endParaRPr lang="pt-BR" sz="1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pt-BR" sz="1600" dirty="0" smtClean="0">
                <a:solidFill>
                  <a:schemeClr val="accent2">
                    <a:lumMod val="75000"/>
                  </a:schemeClr>
                </a:solidFill>
              </a:rPr>
              <a:t>			 </a:t>
            </a:r>
          </a:p>
          <a:p>
            <a:pPr algn="just"/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3" name="Retângulo 2"/>
          <p:cNvSpPr/>
          <p:nvPr/>
        </p:nvSpPr>
        <p:spPr>
          <a:xfrm>
            <a:off x="442462" y="3964083"/>
            <a:ext cx="80779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1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endParaRPr lang="pt-BR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79512" y="1573385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Infraestrutura/Aplicativo</a:t>
            </a:r>
            <a:endParaRPr lang="pt-BR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717600" y="2494747"/>
            <a:ext cx="1358149" cy="9233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i="1" dirty="0" smtClean="0">
                <a:solidFill>
                  <a:schemeClr val="bg1"/>
                </a:solidFill>
              </a:rPr>
              <a:t>Novo Banco de Dados</a:t>
            </a:r>
            <a:endParaRPr lang="pt-BR" b="1" i="1" dirty="0">
              <a:solidFill>
                <a:schemeClr val="bg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639802" y="2584068"/>
            <a:ext cx="1584176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i="1" dirty="0" smtClean="0">
                <a:solidFill>
                  <a:schemeClr val="bg1"/>
                </a:solidFill>
              </a:rPr>
              <a:t>Webservice</a:t>
            </a:r>
            <a:endParaRPr lang="pt-BR" b="1" i="1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788031" y="1999579"/>
            <a:ext cx="1584176" cy="14773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i="1" dirty="0" smtClean="0">
                <a:solidFill>
                  <a:schemeClr val="bg1"/>
                </a:solidFill>
              </a:rPr>
              <a:t>Novo </a:t>
            </a:r>
            <a:r>
              <a:rPr lang="pt-BR" b="1" i="1" dirty="0" err="1" smtClean="0">
                <a:solidFill>
                  <a:schemeClr val="bg1"/>
                </a:solidFill>
              </a:rPr>
              <a:t>Frontend</a:t>
            </a:r>
            <a:r>
              <a:rPr lang="pt-BR" b="1" i="1" dirty="0" smtClean="0">
                <a:solidFill>
                  <a:schemeClr val="bg1"/>
                </a:solidFill>
              </a:rPr>
              <a:t> para tratamento documentos</a:t>
            </a:r>
            <a:endParaRPr lang="pt-BR" b="1" i="1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6932184" y="2272766"/>
            <a:ext cx="1584176" cy="9233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i="1" dirty="0" smtClean="0">
                <a:solidFill>
                  <a:schemeClr val="bg1"/>
                </a:solidFill>
              </a:rPr>
              <a:t>Interface SIGDA via macro*</a:t>
            </a:r>
            <a:endParaRPr lang="pt-BR" b="1" i="1" dirty="0">
              <a:solidFill>
                <a:schemeClr val="bg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79512" y="3832468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Funcionalidades</a:t>
            </a:r>
            <a:endParaRPr lang="pt-BR" b="1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99585" y="4597042"/>
            <a:ext cx="2185803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i="1" dirty="0" smtClean="0">
                <a:solidFill>
                  <a:schemeClr val="bg1"/>
                </a:solidFill>
              </a:rPr>
              <a:t>Reaproveitamento dos documentos</a:t>
            </a:r>
            <a:endParaRPr lang="pt-BR" b="1" i="1" dirty="0">
              <a:solidFill>
                <a:schemeClr val="bg1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292859" y="4616721"/>
            <a:ext cx="2449036" cy="9233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i="1" dirty="0" smtClean="0">
                <a:solidFill>
                  <a:schemeClr val="bg1"/>
                </a:solidFill>
              </a:rPr>
              <a:t>Aprovação/Rejeição por documento e/ou lote</a:t>
            </a:r>
            <a:endParaRPr lang="pt-BR" b="1" i="1" dirty="0">
              <a:solidFill>
                <a:schemeClr val="bg1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6149367" y="4616721"/>
            <a:ext cx="1656948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i="1" dirty="0" smtClean="0">
                <a:solidFill>
                  <a:schemeClr val="bg1"/>
                </a:solidFill>
              </a:rPr>
              <a:t>Upload de documentos</a:t>
            </a:r>
            <a:endParaRPr lang="pt-BR" b="1" i="1" dirty="0">
              <a:solidFill>
                <a:schemeClr val="bg1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79512" y="5746973"/>
            <a:ext cx="6978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 smtClean="0"/>
              <a:t>* </a:t>
            </a:r>
            <a:r>
              <a:rPr lang="pt-BR" sz="1400" i="1" dirty="0" smtClean="0"/>
              <a:t>Busca de documentos existentes para compor o dossiê do cliente em único sistema.</a:t>
            </a:r>
            <a:endParaRPr lang="pt-BR" sz="1400" i="1" dirty="0"/>
          </a:p>
        </p:txBody>
      </p:sp>
    </p:spTree>
    <p:extLst>
      <p:ext uri="{BB962C8B-B14F-4D97-AF65-F5344CB8AC3E}">
        <p14:creationId xmlns:p14="http://schemas.microsoft.com/office/powerpoint/2010/main" val="1977620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611560" y="476672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 smtClean="0">
                <a:solidFill>
                  <a:schemeClr val="accent2">
                    <a:lumMod val="75000"/>
                  </a:schemeClr>
                </a:solidFill>
              </a:rPr>
              <a:t>PROPOSTA</a:t>
            </a:r>
            <a:endParaRPr lang="pt-BR" sz="2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16632"/>
            <a:ext cx="1518555" cy="151855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5536" y="985679"/>
            <a:ext cx="7656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>
                <a:solidFill>
                  <a:srgbClr val="FFC000"/>
                </a:solidFill>
              </a:rPr>
              <a:t>ENTREGA 2 – EVOLUÇÃO/CONSOLIDAÇÃO MVP </a:t>
            </a:r>
          </a:p>
          <a:p>
            <a:pPr algn="just"/>
            <a:endParaRPr lang="pt-BR" sz="1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pt-BR" sz="1600" dirty="0" smtClean="0">
                <a:solidFill>
                  <a:schemeClr val="accent2">
                    <a:lumMod val="75000"/>
                  </a:schemeClr>
                </a:solidFill>
              </a:rPr>
              <a:t>			 </a:t>
            </a:r>
          </a:p>
          <a:p>
            <a:pPr algn="just"/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3" name="Retângulo 2"/>
          <p:cNvSpPr/>
          <p:nvPr/>
        </p:nvSpPr>
        <p:spPr>
          <a:xfrm>
            <a:off x="442462" y="3964083"/>
            <a:ext cx="80779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1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endParaRPr lang="pt-BR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79512" y="1573385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Infraestrutura/Aplicativo</a:t>
            </a:r>
            <a:endParaRPr lang="pt-BR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79512" y="3832468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Funcionalidades</a:t>
            </a:r>
            <a:endParaRPr lang="pt-BR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635045" y="2214180"/>
            <a:ext cx="1550144" cy="12003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i="1" dirty="0" smtClean="0">
                <a:solidFill>
                  <a:schemeClr val="bg1"/>
                </a:solidFill>
              </a:rPr>
              <a:t>OCR na captura e upload de documentos</a:t>
            </a:r>
            <a:endParaRPr lang="pt-BR" b="1" i="1" dirty="0">
              <a:solidFill>
                <a:schemeClr val="bg1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973585" y="2237875"/>
            <a:ext cx="2346269" cy="12003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i="1" dirty="0" smtClean="0">
                <a:solidFill>
                  <a:schemeClr val="bg1"/>
                </a:solidFill>
              </a:rPr>
              <a:t>Carga de dados e busca documentos dos clientes a partir do SIGDA e SICTD</a:t>
            </a:r>
            <a:endParaRPr lang="pt-BR" b="1" i="1" dirty="0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6084168" y="2237875"/>
            <a:ext cx="2612631" cy="12003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i="1" dirty="0" smtClean="0">
                <a:solidFill>
                  <a:schemeClr val="bg1"/>
                </a:solidFill>
              </a:rPr>
              <a:t>Novo Fluxo Pgto. Prêmio de Loterias – Validar novo produto completamente </a:t>
            </a:r>
            <a:endParaRPr lang="pt-BR" b="1" i="1" dirty="0">
              <a:solidFill>
                <a:schemeClr val="bg1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42462" y="4613667"/>
            <a:ext cx="4202736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i="1" dirty="0" smtClean="0">
                <a:solidFill>
                  <a:schemeClr val="bg1"/>
                </a:solidFill>
              </a:rPr>
              <a:t>Validação prévia dos documentos digitalizados/carregados </a:t>
            </a:r>
            <a:endParaRPr lang="pt-BR" b="1" i="1" dirty="0">
              <a:solidFill>
                <a:schemeClr val="bg1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4847250" y="4613668"/>
            <a:ext cx="3205170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i="1" dirty="0" smtClean="0">
                <a:solidFill>
                  <a:schemeClr val="bg1"/>
                </a:solidFill>
              </a:rPr>
              <a:t>Disponibilidade da primeira versão do dossiê do cliente</a:t>
            </a:r>
            <a:endParaRPr lang="pt-BR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64123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611560" y="476672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 smtClean="0">
                <a:solidFill>
                  <a:schemeClr val="accent2">
                    <a:lumMod val="75000"/>
                  </a:schemeClr>
                </a:solidFill>
              </a:rPr>
              <a:t>PROPOSTA</a:t>
            </a:r>
            <a:endParaRPr lang="pt-BR" sz="2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16632"/>
            <a:ext cx="1518555" cy="151855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5536" y="985679"/>
            <a:ext cx="76568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solidFill>
                  <a:srgbClr val="FFC000"/>
                </a:solidFill>
              </a:rPr>
              <a:t>ENTREGA 3 – ESPELHAMENTO E SUBSTITUIÇÃO DO SIGDA*</a:t>
            </a:r>
          </a:p>
          <a:p>
            <a:pPr algn="just"/>
            <a:endParaRPr lang="pt-BR" sz="1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pt-BR" sz="1600" dirty="0" smtClean="0">
                <a:solidFill>
                  <a:schemeClr val="accent2">
                    <a:lumMod val="75000"/>
                  </a:schemeClr>
                </a:solidFill>
              </a:rPr>
              <a:t>			 </a:t>
            </a:r>
          </a:p>
          <a:p>
            <a:pPr algn="just"/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3" name="Retângulo 2"/>
          <p:cNvSpPr/>
          <p:nvPr/>
        </p:nvSpPr>
        <p:spPr>
          <a:xfrm>
            <a:off x="442462" y="3964083"/>
            <a:ext cx="80779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1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endParaRPr lang="pt-BR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79512" y="1573385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Infraestrutura/Aplicativo</a:t>
            </a:r>
            <a:endParaRPr lang="pt-BR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79512" y="3832468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Funcionalidades</a:t>
            </a:r>
            <a:endParaRPr lang="pt-BR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243343" y="5749043"/>
            <a:ext cx="7032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smtClean="0"/>
              <a:t>* Necessário interação com a TI para construir interface ao SISGD e </a:t>
            </a:r>
            <a:r>
              <a:rPr lang="pt-BR" sz="1400" i="1" dirty="0" err="1" smtClean="0"/>
              <a:t>Content</a:t>
            </a:r>
            <a:r>
              <a:rPr lang="pt-BR" sz="1400" i="1" dirty="0" smtClean="0"/>
              <a:t> Manager</a:t>
            </a:r>
          </a:p>
          <a:p>
            <a:r>
              <a:rPr lang="pt-BR" sz="1400" i="1" dirty="0" smtClean="0"/>
              <a:t>** Migração do legado para nova infraestrutura.</a:t>
            </a:r>
            <a:endParaRPr lang="pt-BR" sz="1400" i="1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6072562" y="2209275"/>
            <a:ext cx="2376264" cy="1754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i="1" dirty="0" smtClean="0">
                <a:solidFill>
                  <a:schemeClr val="bg1"/>
                </a:solidFill>
              </a:rPr>
              <a:t>Iniciar migração dos produtos contemplados no SICT2 para nova infraestrutura (dados e imagem)**</a:t>
            </a:r>
            <a:endParaRPr lang="pt-BR" b="1" i="1" dirty="0">
              <a:solidFill>
                <a:schemeClr val="bg1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95536" y="2405538"/>
            <a:ext cx="2215364" cy="9233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i="1" dirty="0" smtClean="0">
                <a:solidFill>
                  <a:schemeClr val="bg1"/>
                </a:solidFill>
              </a:rPr>
              <a:t>Interface com o repositório de imagens</a:t>
            </a:r>
            <a:endParaRPr lang="pt-BR" b="1" i="1" dirty="0">
              <a:solidFill>
                <a:schemeClr val="bg1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2973585" y="2237875"/>
            <a:ext cx="2346269" cy="14773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i="1" dirty="0" smtClean="0">
                <a:solidFill>
                  <a:schemeClr val="bg1"/>
                </a:solidFill>
              </a:rPr>
              <a:t>Carga de dados e busca documentos dos clientes a partir do SIGDA e SICTD</a:t>
            </a:r>
          </a:p>
          <a:p>
            <a:r>
              <a:rPr lang="pt-BR" b="1" i="1" dirty="0" smtClean="0">
                <a:solidFill>
                  <a:srgbClr val="FFC000"/>
                </a:solidFill>
              </a:rPr>
              <a:t>continuação</a:t>
            </a:r>
            <a:endParaRPr lang="pt-BR" b="1" i="1" dirty="0">
              <a:solidFill>
                <a:srgbClr val="FFC000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58005" y="4799607"/>
            <a:ext cx="6146243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i="1" dirty="0" smtClean="0">
                <a:solidFill>
                  <a:schemeClr val="bg1"/>
                </a:solidFill>
              </a:rPr>
              <a:t>Substituir </a:t>
            </a:r>
            <a:r>
              <a:rPr lang="pt-BR" b="1" i="1" dirty="0" err="1" smtClean="0">
                <a:solidFill>
                  <a:schemeClr val="bg1"/>
                </a:solidFill>
              </a:rPr>
              <a:t>FIlaUnica</a:t>
            </a:r>
            <a:r>
              <a:rPr lang="pt-BR" b="1" i="1" dirty="0" smtClean="0">
                <a:solidFill>
                  <a:schemeClr val="bg1"/>
                </a:solidFill>
              </a:rPr>
              <a:t> na visualização de documentação do cliente e tratamento das demandas</a:t>
            </a:r>
            <a:endParaRPr lang="pt-BR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4246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611560" y="476672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 smtClean="0">
                <a:solidFill>
                  <a:schemeClr val="accent2">
                    <a:lumMod val="75000"/>
                  </a:schemeClr>
                </a:solidFill>
              </a:rPr>
              <a:t>PROPOSTA</a:t>
            </a:r>
            <a:endParaRPr lang="pt-BR" sz="2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16632"/>
            <a:ext cx="1518555" cy="151855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5536" y="985679"/>
            <a:ext cx="76568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>
                <a:solidFill>
                  <a:srgbClr val="FFC000"/>
                </a:solidFill>
              </a:rPr>
              <a:t>ENTREGA 4 – CONCLUIR MIGRAÇÃO DO SIGDA e </a:t>
            </a:r>
            <a:r>
              <a:rPr lang="pt-BR" sz="2000" b="1" dirty="0" smtClean="0">
                <a:solidFill>
                  <a:srgbClr val="FFC000"/>
                </a:solidFill>
              </a:rPr>
              <a:t>SICT2</a:t>
            </a:r>
            <a:endParaRPr lang="pt-BR" sz="1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pt-BR" sz="1600" dirty="0" smtClean="0">
                <a:solidFill>
                  <a:schemeClr val="accent2">
                    <a:lumMod val="75000"/>
                  </a:schemeClr>
                </a:solidFill>
              </a:rPr>
              <a:t>			 </a:t>
            </a:r>
          </a:p>
          <a:p>
            <a:pPr algn="just"/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3" name="Retângulo 2"/>
          <p:cNvSpPr/>
          <p:nvPr/>
        </p:nvSpPr>
        <p:spPr>
          <a:xfrm>
            <a:off x="-585160" y="3926146"/>
            <a:ext cx="80779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1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endParaRPr lang="pt-BR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79512" y="1573385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Infraestrutura/Aplicativo</a:t>
            </a:r>
            <a:endParaRPr lang="pt-BR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95148" y="4039227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Funcionalidades</a:t>
            </a:r>
            <a:endParaRPr lang="pt-BR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179512" y="5746973"/>
            <a:ext cx="3873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smtClean="0"/>
              <a:t>* </a:t>
            </a:r>
            <a:r>
              <a:rPr lang="pt-BR" sz="1400" i="1" dirty="0"/>
              <a:t>Migração do legado para nova infraestrutura.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395536" y="2405538"/>
            <a:ext cx="2215364" cy="12003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i="1" dirty="0" smtClean="0">
                <a:solidFill>
                  <a:schemeClr val="bg1"/>
                </a:solidFill>
              </a:rPr>
              <a:t>Interface com o repositório de imagens</a:t>
            </a:r>
          </a:p>
          <a:p>
            <a:r>
              <a:rPr lang="pt-BR" b="1" i="1" dirty="0" smtClean="0">
                <a:solidFill>
                  <a:srgbClr val="FFC000"/>
                </a:solidFill>
              </a:rPr>
              <a:t>continuação</a:t>
            </a:r>
            <a:endParaRPr lang="pt-BR" b="1" i="1" dirty="0">
              <a:solidFill>
                <a:srgbClr val="FFC000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969572" y="2042569"/>
            <a:ext cx="2376264" cy="9233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i="1" dirty="0" smtClean="0">
                <a:solidFill>
                  <a:schemeClr val="bg1"/>
                </a:solidFill>
              </a:rPr>
              <a:t>Eliminar redundância de documentos</a:t>
            </a:r>
            <a:endParaRPr lang="pt-BR" b="1" i="1" dirty="0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969572" y="3051676"/>
            <a:ext cx="2376264" cy="9233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i="1" dirty="0" smtClean="0">
                <a:solidFill>
                  <a:schemeClr val="bg1"/>
                </a:solidFill>
              </a:rPr>
              <a:t>Iniciar inteligência conformidade prévia </a:t>
            </a:r>
            <a:endParaRPr lang="pt-BR" b="1" i="1" dirty="0">
              <a:solidFill>
                <a:schemeClr val="bg1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102104" y="2011681"/>
            <a:ext cx="2376264" cy="20313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i="1" dirty="0" smtClean="0">
                <a:solidFill>
                  <a:schemeClr val="bg1"/>
                </a:solidFill>
              </a:rPr>
              <a:t>Iniciar migração dos produtos contemplados no SICT2 para nova infraestrutura (dados e imagem)*</a:t>
            </a:r>
          </a:p>
          <a:p>
            <a:r>
              <a:rPr lang="pt-BR" b="1" i="1" dirty="0" smtClean="0">
                <a:solidFill>
                  <a:srgbClr val="FFC000"/>
                </a:solidFill>
              </a:rPr>
              <a:t>continuação</a:t>
            </a:r>
            <a:endParaRPr lang="pt-BR" b="1" i="1" dirty="0">
              <a:solidFill>
                <a:srgbClr val="FFC000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671858" y="4632727"/>
            <a:ext cx="6866323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i="1" dirty="0" smtClean="0">
                <a:solidFill>
                  <a:schemeClr val="bg1"/>
                </a:solidFill>
              </a:rPr>
              <a:t>Melhoria no fluxo da conformidade (validação de tipo de documento, dossiê completo, batimento cadastro x imagem).</a:t>
            </a:r>
            <a:endParaRPr lang="pt-BR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8740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/>
          <p:cNvSpPr txBox="1"/>
          <p:nvPr/>
        </p:nvSpPr>
        <p:spPr>
          <a:xfrm>
            <a:off x="611560" y="476672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 smtClean="0">
                <a:solidFill>
                  <a:schemeClr val="accent2">
                    <a:lumMod val="75000"/>
                  </a:schemeClr>
                </a:solidFill>
              </a:rPr>
              <a:t>IMPACTOS COM A ENTREGA</a:t>
            </a:r>
            <a:endParaRPr lang="pt-BR" sz="2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38" y="1690829"/>
            <a:ext cx="1701789" cy="1266849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1071336" y="2950148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i="1" dirty="0" smtClean="0">
                <a:solidFill>
                  <a:schemeClr val="accent2">
                    <a:lumMod val="75000"/>
                  </a:schemeClr>
                </a:solidFill>
              </a:rPr>
              <a:t>Sistemas integrados</a:t>
            </a:r>
            <a:endParaRPr lang="pt-BR" sz="1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827" y="2247628"/>
            <a:ext cx="1015443" cy="1040935"/>
          </a:xfrm>
          <a:prstGeom prst="rect">
            <a:avLst/>
          </a:prstGeom>
        </p:spPr>
      </p:pic>
      <p:sp>
        <p:nvSpPr>
          <p:cNvPr id="24" name="CaixaDeTexto 23"/>
          <p:cNvSpPr txBox="1"/>
          <p:nvPr/>
        </p:nvSpPr>
        <p:spPr>
          <a:xfrm>
            <a:off x="3686114" y="326624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i="1" dirty="0" smtClean="0">
                <a:solidFill>
                  <a:schemeClr val="accent2">
                    <a:lumMod val="75000"/>
                  </a:schemeClr>
                </a:solidFill>
              </a:rPr>
              <a:t>Reaproveitamento</a:t>
            </a:r>
          </a:p>
          <a:p>
            <a:r>
              <a:rPr lang="pt-BR" sz="1400" b="1" i="1" dirty="0" smtClean="0">
                <a:solidFill>
                  <a:schemeClr val="accent2">
                    <a:lumMod val="75000"/>
                  </a:schemeClr>
                </a:solidFill>
              </a:rPr>
              <a:t>(dados e imagem)</a:t>
            </a:r>
            <a:endParaRPr lang="pt-BR" sz="1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1196752"/>
            <a:ext cx="2009524" cy="1447619"/>
          </a:xfrm>
          <a:prstGeom prst="rect">
            <a:avLst/>
          </a:prstGeom>
        </p:spPr>
      </p:pic>
      <p:sp>
        <p:nvSpPr>
          <p:cNvPr id="29" name="CaixaDeTexto 28"/>
          <p:cNvSpPr txBox="1"/>
          <p:nvPr/>
        </p:nvSpPr>
        <p:spPr>
          <a:xfrm>
            <a:off x="6504347" y="2637951"/>
            <a:ext cx="2376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i="1" dirty="0" smtClean="0">
                <a:solidFill>
                  <a:schemeClr val="accent2">
                    <a:lumMod val="75000"/>
                  </a:schemeClr>
                </a:solidFill>
              </a:rPr>
              <a:t>Inteligência ao processo (</a:t>
            </a:r>
            <a:r>
              <a:rPr lang="pt-BR" sz="1400" b="1" i="1" dirty="0" err="1" smtClean="0">
                <a:solidFill>
                  <a:schemeClr val="accent2">
                    <a:lumMod val="75000"/>
                  </a:schemeClr>
                </a:solidFill>
              </a:rPr>
              <a:t>QrCode</a:t>
            </a:r>
            <a:r>
              <a:rPr lang="pt-BR" sz="1400" b="1" i="1" dirty="0" smtClean="0">
                <a:solidFill>
                  <a:schemeClr val="accent2">
                    <a:lumMod val="75000"/>
                  </a:schemeClr>
                </a:solidFill>
              </a:rPr>
              <a:t>, Upload, OCR,</a:t>
            </a:r>
          </a:p>
          <a:p>
            <a:r>
              <a:rPr lang="pt-BR" sz="1400" b="1" i="1" dirty="0" smtClean="0">
                <a:solidFill>
                  <a:schemeClr val="accent2">
                    <a:lumMod val="75000"/>
                  </a:schemeClr>
                </a:solidFill>
              </a:rPr>
              <a:t>aprovação/rejeição automática)</a:t>
            </a:r>
            <a:endParaRPr lang="pt-BR" sz="1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696" y="3946208"/>
            <a:ext cx="1457661" cy="1093246"/>
          </a:xfrm>
          <a:prstGeom prst="rect">
            <a:avLst/>
          </a:prstGeom>
        </p:spPr>
      </p:pic>
      <p:sp>
        <p:nvSpPr>
          <p:cNvPr id="30" name="CaixaDeTexto 29"/>
          <p:cNvSpPr txBox="1"/>
          <p:nvPr/>
        </p:nvSpPr>
        <p:spPr>
          <a:xfrm>
            <a:off x="1671334" y="5011426"/>
            <a:ext cx="2430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i="1" dirty="0" smtClean="0">
                <a:solidFill>
                  <a:schemeClr val="accent2">
                    <a:lumMod val="75000"/>
                  </a:schemeClr>
                </a:solidFill>
              </a:rPr>
              <a:t>Visão por cliente (PF e PJ)</a:t>
            </a:r>
            <a:endParaRPr lang="pt-BR" sz="1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362" y="3946208"/>
            <a:ext cx="1969012" cy="1328931"/>
          </a:xfrm>
          <a:prstGeom prst="rect">
            <a:avLst/>
          </a:prstGeom>
        </p:spPr>
      </p:pic>
      <p:sp>
        <p:nvSpPr>
          <p:cNvPr id="31" name="CaixaDeTexto 30"/>
          <p:cNvSpPr txBox="1"/>
          <p:nvPr/>
        </p:nvSpPr>
        <p:spPr>
          <a:xfrm>
            <a:off x="5828199" y="5242169"/>
            <a:ext cx="1914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i="1" dirty="0" smtClean="0">
                <a:solidFill>
                  <a:schemeClr val="accent2">
                    <a:lumMod val="75000"/>
                  </a:schemeClr>
                </a:solidFill>
              </a:rPr>
              <a:t>Melhoria Qualidade</a:t>
            </a:r>
            <a:endParaRPr lang="pt-BR" sz="1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919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/>
          <p:cNvSpPr txBox="1"/>
          <p:nvPr/>
        </p:nvSpPr>
        <p:spPr>
          <a:xfrm>
            <a:off x="611560" y="476672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 smtClean="0">
                <a:solidFill>
                  <a:schemeClr val="accent2">
                    <a:lumMod val="75000"/>
                  </a:schemeClr>
                </a:solidFill>
              </a:rPr>
              <a:t>INFRAESTRUTURA ATUAL</a:t>
            </a:r>
            <a:endParaRPr lang="pt-BR" sz="2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21925"/>
            <a:ext cx="8787039" cy="495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506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Tema do 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11067</TotalTime>
  <Words>455</Words>
  <Application>Microsoft Office PowerPoint</Application>
  <PresentationFormat>Apresentação na tela (4:3)</PresentationFormat>
  <Paragraphs>101</Paragraphs>
  <Slides>12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 Unicode MS</vt:lpstr>
      <vt:lpstr>Microsoft YaHei</vt:lpstr>
      <vt:lpstr>Arial</vt:lpstr>
      <vt:lpstr>Calibri</vt:lpstr>
      <vt:lpstr>Times New Roman</vt:lpstr>
      <vt:lpstr>Wingdings</vt:lpstr>
      <vt:lpstr>Tema do Office</vt:lpstr>
      <vt:lpstr>FLUXO POR IMAGEM Proposta de novo workflow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GECOM 04/09</dc:title>
  <dc:creator>Samarony Justo Nicolau</dc:creator>
  <cp:lastModifiedBy>Joao Bodnar Silva</cp:lastModifiedBy>
  <cp:revision>524</cp:revision>
  <cp:lastPrinted>1601-01-01T00:00:00Z</cp:lastPrinted>
  <dcterms:created xsi:type="dcterms:W3CDTF">1601-01-01T00:00:00Z</dcterms:created>
  <dcterms:modified xsi:type="dcterms:W3CDTF">2017-05-16T14:57:10Z</dcterms:modified>
</cp:coreProperties>
</file>