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9" autoAdjust="0"/>
    <p:restoredTop sz="94660" autoAdjust="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C2D18-6343-4B7F-A493-ACB57251BEAF}" type="datetimeFigureOut">
              <a:rPr lang="pt-BR"/>
              <a:pPr>
                <a:defRPr/>
              </a:pPr>
              <a:t>11/10/2017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902D3-E984-476D-9D4A-CAC90BC99E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AF446-13BD-47F5-8178-4B4B1A9113F8}" type="datetimeFigureOut">
              <a:rPr lang="pt-BR"/>
              <a:pPr>
                <a:defRPr/>
              </a:pPr>
              <a:t>11/10/2017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991A7-BD09-422B-AA5C-43BECBFA32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EFFF8-B34B-48CB-8FC4-0D8E6CB948A5}" type="datetimeFigureOut">
              <a:rPr lang="pt-BR"/>
              <a:pPr>
                <a:defRPr/>
              </a:pPr>
              <a:t>11/10/2017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A2EB3-BEF8-438F-AF1C-146025486B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0B380-B06B-4A1E-B146-95F87C42FF92}" type="datetimeFigureOut">
              <a:rPr lang="pt-BR"/>
              <a:pPr>
                <a:defRPr/>
              </a:pPr>
              <a:t>11/10/2017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55AD3-FE79-4E7B-A772-7385915867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F6930-EB48-4228-9560-6E107645260B}" type="datetimeFigureOut">
              <a:rPr lang="pt-BR"/>
              <a:pPr>
                <a:defRPr/>
              </a:pPr>
              <a:t>11/10/2017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1BBA-F3C5-4638-B457-98C3B36E52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35E38-EA27-4308-A1D9-2AABFD3A130E}" type="datetimeFigureOut">
              <a:rPr lang="pt-BR"/>
              <a:pPr>
                <a:defRPr/>
              </a:pPr>
              <a:t>11/10/2017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33EEE-866F-4565-81E0-85DE492554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B1B6A-6BA4-47CE-A882-B990C39109BD}" type="datetimeFigureOut">
              <a:rPr lang="pt-BR"/>
              <a:pPr>
                <a:defRPr/>
              </a:pPr>
              <a:t>11/10/2017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3BD8-2BE1-417B-9E79-6BDA1DDD31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DE89C-F013-49DA-86C7-77D18AD054F4}" type="datetimeFigureOut">
              <a:rPr lang="pt-BR"/>
              <a:pPr>
                <a:defRPr/>
              </a:pPr>
              <a:t>11/10/2017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58B4F-3197-4D26-8314-A02905D0ED9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AD56A-854B-42C5-937B-5F8509AD7FDB}" type="datetimeFigureOut">
              <a:rPr lang="pt-BR"/>
              <a:pPr>
                <a:defRPr/>
              </a:pPr>
              <a:t>11/10/2017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31413-58D7-4F87-A59D-F6A428EDDF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E576A-AF18-4BCD-849E-99670CF38062}" type="datetimeFigureOut">
              <a:rPr lang="pt-BR"/>
              <a:pPr>
                <a:defRPr/>
              </a:pPr>
              <a:t>11/10/2017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6F063-0B93-4D52-9EFA-C66639625D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42EAE-6CB2-47C4-A1DF-307C363F372B}" type="datetimeFigureOut">
              <a:rPr lang="pt-BR"/>
              <a:pPr>
                <a:defRPr/>
              </a:pPr>
              <a:t>11/10/2017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859C1-8640-4622-9622-6D439AD1DC1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F4DFDFB-8E78-4163-90CC-09554E9B979C}" type="datetimeFigureOut">
              <a:rPr lang="pt-BR"/>
              <a:pPr>
                <a:defRPr/>
              </a:pPr>
              <a:t>11/10/2017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8F51DF-AAB4-4552-9293-5864093264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Imagem 3"/>
          <p:cNvPicPr>
            <a:picLocks noChangeAspect="1"/>
          </p:cNvPicPr>
          <p:nvPr/>
        </p:nvPicPr>
        <p:blipFill>
          <a:blip r:embed="rId2"/>
          <a:srcRect t="8043" r="49937" b="4985"/>
          <a:stretch>
            <a:fillRect/>
          </a:stretch>
        </p:blipFill>
        <p:spPr bwMode="auto">
          <a:xfrm>
            <a:off x="0" y="-25400"/>
            <a:ext cx="12207875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338" name="Grupo 68"/>
          <p:cNvGrpSpPr>
            <a:grpSpLocks/>
          </p:cNvGrpSpPr>
          <p:nvPr/>
        </p:nvGrpSpPr>
        <p:grpSpPr bwMode="auto">
          <a:xfrm>
            <a:off x="663575" y="5770563"/>
            <a:ext cx="4703763" cy="965200"/>
            <a:chOff x="723900" y="4156593"/>
            <a:chExt cx="4705168" cy="964332"/>
          </a:xfrm>
        </p:grpSpPr>
        <p:sp>
          <p:nvSpPr>
            <p:cNvPr id="70" name="Retângulo de cantos arredondados 69"/>
            <p:cNvSpPr/>
            <p:nvPr/>
          </p:nvSpPr>
          <p:spPr>
            <a:xfrm>
              <a:off x="723900" y="4167695"/>
              <a:ext cx="4514611" cy="932611"/>
            </a:xfrm>
            <a:prstGeom prst="roundRect">
              <a:avLst>
                <a:gd name="adj" fmla="val 850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71" name="Retângulo de cantos arredondados 70"/>
            <p:cNvSpPr/>
            <p:nvPr/>
          </p:nvSpPr>
          <p:spPr>
            <a:xfrm>
              <a:off x="3729936" y="4167695"/>
              <a:ext cx="1508575" cy="932611"/>
            </a:xfrm>
            <a:prstGeom prst="roundRect">
              <a:avLst>
                <a:gd name="adj" fmla="val 875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4457" name="CaixaDeTexto 71"/>
            <p:cNvSpPr txBox="1">
              <a:spLocks noChangeArrowheads="1"/>
            </p:cNvSpPr>
            <p:nvPr/>
          </p:nvSpPr>
          <p:spPr bwMode="auto">
            <a:xfrm>
              <a:off x="3861507" y="4156593"/>
              <a:ext cx="67239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Novo:</a:t>
              </a:r>
            </a:p>
          </p:txBody>
        </p:sp>
        <p:sp>
          <p:nvSpPr>
            <p:cNvPr id="14458" name="CaixaDeTexto 72"/>
            <p:cNvSpPr txBox="1">
              <a:spLocks noChangeArrowheads="1"/>
            </p:cNvSpPr>
            <p:nvPr/>
          </p:nvSpPr>
          <p:spPr bwMode="auto">
            <a:xfrm>
              <a:off x="4391343" y="4320705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0</a:t>
              </a:r>
            </a:p>
          </p:txBody>
        </p:sp>
        <p:sp>
          <p:nvSpPr>
            <p:cNvPr id="14459" name="CaixaDeTexto 74"/>
            <p:cNvSpPr txBox="1">
              <a:spLocks noChangeArrowheads="1"/>
            </p:cNvSpPr>
            <p:nvPr/>
          </p:nvSpPr>
          <p:spPr bwMode="auto">
            <a:xfrm>
              <a:off x="1635168" y="4361707"/>
              <a:ext cx="206953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  <a:latin typeface="Eras Demi ITC" pitchFamily="34" charset="0"/>
                </a:rPr>
                <a:t>Conformidade Concessão Comercial</a:t>
              </a:r>
            </a:p>
          </p:txBody>
        </p:sp>
        <p:sp>
          <p:nvSpPr>
            <p:cNvPr id="14460" name="CaixaDeTexto 75"/>
            <p:cNvSpPr txBox="1">
              <a:spLocks noChangeArrowheads="1"/>
            </p:cNvSpPr>
            <p:nvPr/>
          </p:nvSpPr>
          <p:spPr bwMode="auto">
            <a:xfrm>
              <a:off x="3861506" y="4623317"/>
              <a:ext cx="7771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Retorno:</a:t>
              </a:r>
            </a:p>
          </p:txBody>
        </p:sp>
        <p:pic>
          <p:nvPicPr>
            <p:cNvPr id="14461" name="Imagem 7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41308" y="4422444"/>
              <a:ext cx="180501" cy="180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462" name="CaixaDeTexto 77"/>
            <p:cNvSpPr txBox="1">
              <a:spLocks noChangeArrowheads="1"/>
            </p:cNvSpPr>
            <p:nvPr/>
          </p:nvSpPr>
          <p:spPr bwMode="auto">
            <a:xfrm>
              <a:off x="4391343" y="4720815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0</a:t>
              </a:r>
            </a:p>
          </p:txBody>
        </p:sp>
        <p:pic>
          <p:nvPicPr>
            <p:cNvPr id="14463" name="Imagem 78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4018307" y="4827972"/>
              <a:ext cx="234060" cy="234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464" name="Imagem 79"/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rcRect/>
            <a:stretch>
              <a:fillRect/>
            </a:stretch>
          </p:blipFill>
          <p:spPr bwMode="auto">
            <a:xfrm flipH="1">
              <a:off x="825629" y="4311446"/>
              <a:ext cx="644400" cy="64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339" name="Grupo 40"/>
          <p:cNvGrpSpPr>
            <a:grpSpLocks/>
          </p:cNvGrpSpPr>
          <p:nvPr/>
        </p:nvGrpSpPr>
        <p:grpSpPr bwMode="auto">
          <a:xfrm>
            <a:off x="2222500" y="769938"/>
            <a:ext cx="8158163" cy="993775"/>
            <a:chOff x="2187670" y="665953"/>
            <a:chExt cx="8123444" cy="1116375"/>
          </a:xfrm>
        </p:grpSpPr>
        <p:sp>
          <p:nvSpPr>
            <p:cNvPr id="105" name="Retângulo de cantos arredondados 104"/>
            <p:cNvSpPr/>
            <p:nvPr/>
          </p:nvSpPr>
          <p:spPr>
            <a:xfrm>
              <a:off x="2187670" y="665953"/>
              <a:ext cx="8033341" cy="1114591"/>
            </a:xfrm>
            <a:prstGeom prst="roundRect">
              <a:avLst>
                <a:gd name="adj" fmla="val 8504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06" name="Retângulo de cantos arredondados 105"/>
            <p:cNvSpPr/>
            <p:nvPr/>
          </p:nvSpPr>
          <p:spPr>
            <a:xfrm>
              <a:off x="5296994" y="665953"/>
              <a:ext cx="4924017" cy="1114591"/>
            </a:xfrm>
            <a:prstGeom prst="roundRect">
              <a:avLst>
                <a:gd name="adj" fmla="val 875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4438" name="CaixaDeTexto 106"/>
            <p:cNvSpPr txBox="1">
              <a:spLocks noChangeArrowheads="1"/>
            </p:cNvSpPr>
            <p:nvPr/>
          </p:nvSpPr>
          <p:spPr bwMode="auto">
            <a:xfrm>
              <a:off x="5199630" y="723896"/>
              <a:ext cx="8422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Novo</a:t>
              </a:r>
              <a:r>
                <a:rPr lang="pt-BR" sz="1600">
                  <a:solidFill>
                    <a:schemeClr val="bg1"/>
                  </a:solidFill>
                  <a:latin typeface="Eras Medium ITC" pitchFamily="34" charset="0"/>
                </a:rPr>
                <a:t>:</a:t>
              </a:r>
            </a:p>
          </p:txBody>
        </p:sp>
        <p:sp>
          <p:nvSpPr>
            <p:cNvPr id="14439" name="CaixaDeTexto 107"/>
            <p:cNvSpPr txBox="1">
              <a:spLocks noChangeArrowheads="1"/>
            </p:cNvSpPr>
            <p:nvPr/>
          </p:nvSpPr>
          <p:spPr bwMode="auto">
            <a:xfrm>
              <a:off x="5230897" y="1217982"/>
              <a:ext cx="130342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400">
                  <a:solidFill>
                    <a:schemeClr val="bg1"/>
                  </a:solidFill>
                  <a:latin typeface="Eras Medium ITC" pitchFamily="34" charset="0"/>
                </a:rPr>
                <a:t>22877</a:t>
              </a:r>
            </a:p>
          </p:txBody>
        </p:sp>
        <p:sp>
          <p:nvSpPr>
            <p:cNvPr id="109" name="Retângulo 108"/>
            <p:cNvSpPr/>
            <p:nvPr/>
          </p:nvSpPr>
          <p:spPr>
            <a:xfrm>
              <a:off x="4904969" y="665953"/>
              <a:ext cx="471062" cy="11145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4441" name="CaixaDeTexto 109"/>
            <p:cNvSpPr txBox="1">
              <a:spLocks noChangeArrowheads="1"/>
            </p:cNvSpPr>
            <p:nvPr/>
          </p:nvSpPr>
          <p:spPr bwMode="auto">
            <a:xfrm>
              <a:off x="3331332" y="992041"/>
              <a:ext cx="140808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400">
                  <a:solidFill>
                    <a:schemeClr val="bg1"/>
                  </a:solidFill>
                  <a:latin typeface="Eras Demi ITC" pitchFamily="34" charset="0"/>
                </a:rPr>
                <a:t>TOTAIS </a:t>
              </a:r>
            </a:p>
          </p:txBody>
        </p:sp>
        <p:sp>
          <p:nvSpPr>
            <p:cNvPr id="14442" name="CaixaDeTexto 110"/>
            <p:cNvSpPr txBox="1">
              <a:spLocks noChangeArrowheads="1"/>
            </p:cNvSpPr>
            <p:nvPr/>
          </p:nvSpPr>
          <p:spPr bwMode="auto">
            <a:xfrm>
              <a:off x="6269857" y="762368"/>
              <a:ext cx="94707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Retorno:</a:t>
              </a:r>
            </a:p>
          </p:txBody>
        </p:sp>
        <p:sp>
          <p:nvSpPr>
            <p:cNvPr id="14443" name="CaixaDeTexto 112"/>
            <p:cNvSpPr txBox="1">
              <a:spLocks noChangeArrowheads="1"/>
            </p:cNvSpPr>
            <p:nvPr/>
          </p:nvSpPr>
          <p:spPr bwMode="auto">
            <a:xfrm>
              <a:off x="6301128" y="1228922"/>
              <a:ext cx="1037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400">
                  <a:solidFill>
                    <a:schemeClr val="bg1"/>
                  </a:solidFill>
                  <a:latin typeface="Eras Medium ITC" pitchFamily="34" charset="0"/>
                </a:rPr>
                <a:t>21</a:t>
              </a:r>
            </a:p>
          </p:txBody>
        </p:sp>
        <p:pic>
          <p:nvPicPr>
            <p:cNvPr id="14444" name="Imagem 7"/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2332071" y="717064"/>
              <a:ext cx="990123" cy="990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tângulo 9"/>
            <p:cNvSpPr/>
            <p:nvPr/>
          </p:nvSpPr>
          <p:spPr>
            <a:xfrm>
              <a:off x="7364607" y="758687"/>
              <a:ext cx="45841" cy="927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4446" name="CaixaDeTexto 115"/>
            <p:cNvSpPr txBox="1">
              <a:spLocks noChangeArrowheads="1"/>
            </p:cNvSpPr>
            <p:nvPr/>
          </p:nvSpPr>
          <p:spPr bwMode="auto">
            <a:xfrm>
              <a:off x="7396589" y="1135997"/>
              <a:ext cx="151398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3600">
                  <a:solidFill>
                    <a:schemeClr val="bg1"/>
                  </a:solidFill>
                  <a:latin typeface="Eras Medium ITC" pitchFamily="34" charset="0"/>
                </a:rPr>
                <a:t>22898</a:t>
              </a:r>
            </a:p>
          </p:txBody>
        </p:sp>
        <p:pic>
          <p:nvPicPr>
            <p:cNvPr id="14447" name="Imagem 116"/>
            <p:cNvPicPr>
              <a:picLocks noChangeAspect="1"/>
            </p:cNvPicPr>
            <p:nvPr/>
          </p:nvPicPr>
          <p:blipFill>
            <a:blip r:embed="rId7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7661737" y="768767"/>
              <a:ext cx="232808" cy="232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448" name="CaixaDeTexto 117"/>
            <p:cNvSpPr txBox="1">
              <a:spLocks noChangeArrowheads="1"/>
            </p:cNvSpPr>
            <p:nvPr/>
          </p:nvSpPr>
          <p:spPr bwMode="auto">
            <a:xfrm>
              <a:off x="7827877" y="715894"/>
              <a:ext cx="9470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600">
                  <a:solidFill>
                    <a:schemeClr val="bg1"/>
                  </a:solidFill>
                  <a:latin typeface="Eras Medium ITC" pitchFamily="34" charset="0"/>
                </a:rPr>
                <a:t>GERAL</a:t>
              </a:r>
              <a:endParaRPr lang="pt-BR" sz="1100">
                <a:solidFill>
                  <a:schemeClr val="bg1"/>
                </a:solidFill>
                <a:latin typeface="Eras Medium ITC" pitchFamily="34" charset="0"/>
              </a:endParaRPr>
            </a:p>
          </p:txBody>
        </p:sp>
        <p:pic>
          <p:nvPicPr>
            <p:cNvPr id="14449" name="Imagem 118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61428" y="815602"/>
              <a:ext cx="180501" cy="180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450" name="Imagem 119"/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7009705" y="772983"/>
              <a:ext cx="234060" cy="234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4" name="Retângulo 143"/>
            <p:cNvSpPr/>
            <p:nvPr/>
          </p:nvSpPr>
          <p:spPr>
            <a:xfrm>
              <a:off x="9024388" y="756903"/>
              <a:ext cx="45841" cy="927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14452" name="Imagem 15"/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rcRect/>
            <a:stretch>
              <a:fillRect/>
            </a:stretch>
          </p:blipFill>
          <p:spPr bwMode="auto">
            <a:xfrm flipV="1">
              <a:off x="9214144" y="753175"/>
              <a:ext cx="248400" cy="24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453" name="CaixaDeTexto 144"/>
            <p:cNvSpPr txBox="1">
              <a:spLocks noChangeArrowheads="1"/>
            </p:cNvSpPr>
            <p:nvPr/>
          </p:nvSpPr>
          <p:spPr bwMode="auto">
            <a:xfrm>
              <a:off x="9364040" y="729168"/>
              <a:ext cx="94707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Fora Prazo:</a:t>
              </a:r>
            </a:p>
          </p:txBody>
        </p:sp>
        <p:sp>
          <p:nvSpPr>
            <p:cNvPr id="14454" name="CaixaDeTexto 145"/>
            <p:cNvSpPr txBox="1">
              <a:spLocks noChangeArrowheads="1"/>
            </p:cNvSpPr>
            <p:nvPr/>
          </p:nvSpPr>
          <p:spPr bwMode="auto">
            <a:xfrm>
              <a:off x="9099636" y="1224849"/>
              <a:ext cx="1037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400">
                  <a:solidFill>
                    <a:schemeClr val="bg1"/>
                  </a:solidFill>
                  <a:latin typeface="Eras Medium ITC" pitchFamily="34" charset="0"/>
                </a:rPr>
                <a:t>200</a:t>
              </a:r>
            </a:p>
          </p:txBody>
        </p:sp>
      </p:grpSp>
      <p:grpSp>
        <p:nvGrpSpPr>
          <p:cNvPr id="14340" name="Grupo 51"/>
          <p:cNvGrpSpPr>
            <a:grpSpLocks/>
          </p:cNvGrpSpPr>
          <p:nvPr/>
        </p:nvGrpSpPr>
        <p:grpSpPr bwMode="auto">
          <a:xfrm>
            <a:off x="638175" y="1971675"/>
            <a:ext cx="4703763" cy="2389188"/>
            <a:chOff x="613580" y="2207905"/>
            <a:chExt cx="4705168" cy="2389324"/>
          </a:xfrm>
        </p:grpSpPr>
        <p:grpSp>
          <p:nvGrpSpPr>
            <p:cNvPr id="14398" name="Grupo 22"/>
            <p:cNvGrpSpPr>
              <a:grpSpLocks/>
            </p:cNvGrpSpPr>
            <p:nvPr/>
          </p:nvGrpSpPr>
          <p:grpSpPr bwMode="auto">
            <a:xfrm>
              <a:off x="638981" y="3397324"/>
              <a:ext cx="4514400" cy="1199905"/>
              <a:chOff x="609911" y="3815598"/>
              <a:chExt cx="4507044" cy="1199905"/>
            </a:xfrm>
          </p:grpSpPr>
          <p:grpSp>
            <p:nvGrpSpPr>
              <p:cNvPr id="14412" name="Grupo 16"/>
              <p:cNvGrpSpPr>
                <a:grpSpLocks/>
              </p:cNvGrpSpPr>
              <p:nvPr/>
            </p:nvGrpSpPr>
            <p:grpSpPr bwMode="auto">
              <a:xfrm>
                <a:off x="609911" y="3815598"/>
                <a:ext cx="4507044" cy="1178096"/>
                <a:chOff x="616956" y="3140833"/>
                <a:chExt cx="4507044" cy="1178096"/>
              </a:xfrm>
            </p:grpSpPr>
            <p:sp>
              <p:nvSpPr>
                <p:cNvPr id="122" name="Retângulo de cantos arredondados 121"/>
                <p:cNvSpPr/>
                <p:nvPr/>
              </p:nvSpPr>
              <p:spPr>
                <a:xfrm>
                  <a:off x="616963" y="3140520"/>
                  <a:ext cx="4507255" cy="1177992"/>
                </a:xfrm>
                <a:prstGeom prst="roundRect">
                  <a:avLst>
                    <a:gd name="adj" fmla="val 8759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BR"/>
                </a:p>
              </p:txBody>
            </p:sp>
            <p:sp>
              <p:nvSpPr>
                <p:cNvPr id="14421" name="CaixaDeTexto 122"/>
                <p:cNvSpPr txBox="1">
                  <a:spLocks noChangeArrowheads="1"/>
                </p:cNvSpPr>
                <p:nvPr/>
              </p:nvSpPr>
              <p:spPr bwMode="auto">
                <a:xfrm>
                  <a:off x="849170" y="3181696"/>
                  <a:ext cx="1140660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pt-BR" sz="1400">
                      <a:solidFill>
                        <a:schemeClr val="bg1"/>
                      </a:solidFill>
                      <a:latin typeface="Eras Demi ITC" pitchFamily="34" charset="0"/>
                    </a:rPr>
                    <a:t>Garantia</a:t>
                  </a:r>
                </a:p>
              </p:txBody>
            </p:sp>
            <p:pic>
              <p:nvPicPr>
                <p:cNvPr id="14422" name="Imagem 123"/>
                <p:cNvPicPr>
                  <a:picLocks noChangeAspect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740897" y="3577706"/>
                  <a:ext cx="180501" cy="1805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423" name="CaixaDeTexto 124"/>
                <p:cNvSpPr txBox="1">
                  <a:spLocks noChangeArrowheads="1"/>
                </p:cNvSpPr>
                <p:nvPr/>
              </p:nvSpPr>
              <p:spPr bwMode="auto">
                <a:xfrm>
                  <a:off x="921398" y="3535909"/>
                  <a:ext cx="685333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sz="1100">
                      <a:solidFill>
                        <a:schemeClr val="bg1"/>
                      </a:solidFill>
                      <a:latin typeface="Eras Medium ITC" pitchFamily="34" charset="0"/>
                    </a:rPr>
                    <a:t>21000</a:t>
                  </a:r>
                </a:p>
              </p:txBody>
            </p:sp>
            <p:pic>
              <p:nvPicPr>
                <p:cNvPr id="14424" name="Imagem 125"/>
                <p:cNvPicPr>
                  <a:picLocks noChangeAspect="1"/>
                </p:cNvPicPr>
                <p:nvPr/>
              </p:nvPicPr>
              <p:blipFill>
                <a:blip r:embed="rId8">
                  <a:lum bright="70000" contrast="-70000"/>
                </a:blip>
                <a:srcRect/>
                <a:stretch>
                  <a:fillRect/>
                </a:stretch>
              </p:blipFill>
              <p:spPr bwMode="auto">
                <a:xfrm>
                  <a:off x="714117" y="3780923"/>
                  <a:ext cx="234060" cy="2340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425" name="CaixaDeTexto 126"/>
                <p:cNvSpPr txBox="1">
                  <a:spLocks noChangeArrowheads="1"/>
                </p:cNvSpPr>
                <p:nvPr/>
              </p:nvSpPr>
              <p:spPr bwMode="auto">
                <a:xfrm>
                  <a:off x="745201" y="3750770"/>
                  <a:ext cx="1037725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sz="1100">
                      <a:solidFill>
                        <a:schemeClr val="bg1"/>
                      </a:solidFill>
                      <a:latin typeface="Eras Medium ITC" pitchFamily="34" charset="0"/>
                    </a:rPr>
                    <a:t>5</a:t>
                  </a:r>
                </a:p>
              </p:txBody>
            </p:sp>
            <p:sp>
              <p:nvSpPr>
                <p:cNvPr id="14426" name="CaixaDeTexto 129"/>
                <p:cNvSpPr txBox="1">
                  <a:spLocks noChangeArrowheads="1"/>
                </p:cNvSpPr>
                <p:nvPr/>
              </p:nvSpPr>
              <p:spPr bwMode="auto">
                <a:xfrm>
                  <a:off x="4226101" y="3200047"/>
                  <a:ext cx="803380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pt-BR" sz="1400">
                      <a:solidFill>
                        <a:schemeClr val="bg1"/>
                      </a:solidFill>
                      <a:latin typeface="Eras Demi ITC" pitchFamily="34" charset="0"/>
                    </a:rPr>
                    <a:t>CIP</a:t>
                  </a:r>
                </a:p>
              </p:txBody>
            </p:sp>
            <p:pic>
              <p:nvPicPr>
                <p:cNvPr id="14427" name="Imagem 131"/>
                <p:cNvPicPr>
                  <a:picLocks noChangeAspect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341736" y="3571306"/>
                  <a:ext cx="180501" cy="1805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428" name="CaixaDeTexto 132"/>
                <p:cNvSpPr txBox="1">
                  <a:spLocks noChangeArrowheads="1"/>
                </p:cNvSpPr>
                <p:nvPr/>
              </p:nvSpPr>
              <p:spPr bwMode="auto">
                <a:xfrm>
                  <a:off x="2522237" y="3529509"/>
                  <a:ext cx="685333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sz="1100">
                      <a:solidFill>
                        <a:schemeClr val="bg1"/>
                      </a:solidFill>
                      <a:latin typeface="Eras Medium ITC" pitchFamily="34" charset="0"/>
                    </a:rPr>
                    <a:t>1000</a:t>
                  </a:r>
                </a:p>
              </p:txBody>
            </p:sp>
            <p:pic>
              <p:nvPicPr>
                <p:cNvPr id="14429" name="Imagem 133"/>
                <p:cNvPicPr>
                  <a:picLocks noChangeAspect="1"/>
                </p:cNvPicPr>
                <p:nvPr/>
              </p:nvPicPr>
              <p:blipFill>
                <a:blip r:embed="rId8">
                  <a:lum bright="70000" contrast="-70000"/>
                </a:blip>
                <a:srcRect/>
                <a:stretch>
                  <a:fillRect/>
                </a:stretch>
              </p:blipFill>
              <p:spPr bwMode="auto">
                <a:xfrm>
                  <a:off x="2314956" y="3774523"/>
                  <a:ext cx="234060" cy="2340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430" name="CaixaDeTexto 134"/>
                <p:cNvSpPr txBox="1">
                  <a:spLocks noChangeArrowheads="1"/>
                </p:cNvSpPr>
                <p:nvPr/>
              </p:nvSpPr>
              <p:spPr bwMode="auto">
                <a:xfrm>
                  <a:off x="2346040" y="3744370"/>
                  <a:ext cx="1037725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sz="1100">
                      <a:solidFill>
                        <a:schemeClr val="bg1"/>
                      </a:solidFill>
                      <a:latin typeface="Eras Medium ITC" pitchFamily="34" charset="0"/>
                    </a:rPr>
                    <a:t>7</a:t>
                  </a:r>
                </a:p>
              </p:txBody>
            </p:sp>
            <p:pic>
              <p:nvPicPr>
                <p:cNvPr id="14431" name="Imagem 135"/>
                <p:cNvPicPr>
                  <a:picLocks noChangeAspect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947802" y="3585481"/>
                  <a:ext cx="180501" cy="1805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432" name="CaixaDeTexto 136"/>
                <p:cNvSpPr txBox="1">
                  <a:spLocks noChangeArrowheads="1"/>
                </p:cNvSpPr>
                <p:nvPr/>
              </p:nvSpPr>
              <p:spPr bwMode="auto">
                <a:xfrm>
                  <a:off x="4128303" y="3543684"/>
                  <a:ext cx="685333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sz="1100">
                      <a:solidFill>
                        <a:schemeClr val="bg1"/>
                      </a:solidFill>
                      <a:latin typeface="Eras Medium ITC" pitchFamily="34" charset="0"/>
                    </a:rPr>
                    <a:t>851</a:t>
                  </a:r>
                </a:p>
              </p:txBody>
            </p:sp>
            <p:pic>
              <p:nvPicPr>
                <p:cNvPr id="14433" name="Imagem 137"/>
                <p:cNvPicPr>
                  <a:picLocks noChangeAspect="1"/>
                </p:cNvPicPr>
                <p:nvPr/>
              </p:nvPicPr>
              <p:blipFill>
                <a:blip r:embed="rId8">
                  <a:lum bright="70000" contrast="-70000"/>
                </a:blip>
                <a:srcRect/>
                <a:stretch>
                  <a:fillRect/>
                </a:stretch>
              </p:blipFill>
              <p:spPr bwMode="auto">
                <a:xfrm>
                  <a:off x="3921022" y="3788698"/>
                  <a:ext cx="234060" cy="2340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434" name="CaixaDeTexto 138"/>
                <p:cNvSpPr txBox="1">
                  <a:spLocks noChangeArrowheads="1"/>
                </p:cNvSpPr>
                <p:nvPr/>
              </p:nvSpPr>
              <p:spPr bwMode="auto">
                <a:xfrm>
                  <a:off x="3952106" y="3758545"/>
                  <a:ext cx="1037725" cy="2616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pt-BR" sz="1100">
                      <a:solidFill>
                        <a:schemeClr val="bg1"/>
                      </a:solidFill>
                      <a:latin typeface="Eras Medium ITC" pitchFamily="34" charset="0"/>
                    </a:rPr>
                    <a:t>3</a:t>
                  </a:r>
                </a:p>
              </p:txBody>
            </p:sp>
            <p:sp>
              <p:nvSpPr>
                <p:cNvPr id="14435" name="CaixaDeTexto 140"/>
                <p:cNvSpPr txBox="1">
                  <a:spLocks noChangeArrowheads="1"/>
                </p:cNvSpPr>
                <p:nvPr/>
              </p:nvSpPr>
              <p:spPr bwMode="auto">
                <a:xfrm>
                  <a:off x="2359622" y="3176997"/>
                  <a:ext cx="1140660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pt-BR" sz="1400">
                      <a:solidFill>
                        <a:schemeClr val="bg1"/>
                      </a:solidFill>
                      <a:latin typeface="Eras Demi ITC" pitchFamily="34" charset="0"/>
                    </a:rPr>
                    <a:t>Concessão</a:t>
                  </a:r>
                </a:p>
              </p:txBody>
            </p:sp>
          </p:grpSp>
          <p:pic>
            <p:nvPicPr>
              <p:cNvPr id="14413" name="Imagem 149"/>
              <p:cNvPicPr>
                <a:picLocks noChangeAspect="1"/>
              </p:cNvPicPr>
              <p:nvPr/>
            </p:nvPicPr>
            <p:blipFill>
              <a:blip r:embed="rId9">
                <a:lum bright="70000" contrast="-70000"/>
              </a:blip>
              <a:srcRect/>
              <a:stretch>
                <a:fillRect/>
              </a:stretch>
            </p:blipFill>
            <p:spPr bwMode="auto">
              <a:xfrm flipV="1">
                <a:off x="707072" y="4717298"/>
                <a:ext cx="248400" cy="248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414" name="CaixaDeTexto 150"/>
              <p:cNvSpPr txBox="1">
                <a:spLocks noChangeArrowheads="1"/>
              </p:cNvSpPr>
              <p:nvPr/>
            </p:nvSpPr>
            <p:spPr bwMode="auto">
              <a:xfrm>
                <a:off x="737301" y="4694269"/>
                <a:ext cx="1037725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pt-BR" sz="1100">
                    <a:solidFill>
                      <a:schemeClr val="bg1"/>
                    </a:solidFill>
                    <a:latin typeface="Eras Medium ITC" pitchFamily="34" charset="0"/>
                  </a:rPr>
                  <a:t>25</a:t>
                </a:r>
              </a:p>
            </p:txBody>
          </p:sp>
          <p:pic>
            <p:nvPicPr>
              <p:cNvPr id="14415" name="Imagem 151"/>
              <p:cNvPicPr>
                <a:picLocks noChangeAspect="1"/>
              </p:cNvPicPr>
              <p:nvPr/>
            </p:nvPicPr>
            <p:blipFill>
              <a:blip r:embed="rId9">
                <a:lum bright="70000" contrast="-70000"/>
              </a:blip>
              <a:srcRect/>
              <a:stretch>
                <a:fillRect/>
              </a:stretch>
            </p:blipFill>
            <p:spPr bwMode="auto">
              <a:xfrm flipV="1">
                <a:off x="2297894" y="4693676"/>
                <a:ext cx="248400" cy="248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416" name="CaixaDeTexto 152"/>
              <p:cNvSpPr txBox="1">
                <a:spLocks noChangeArrowheads="1"/>
              </p:cNvSpPr>
              <p:nvPr/>
            </p:nvSpPr>
            <p:spPr bwMode="auto">
              <a:xfrm>
                <a:off x="2351149" y="4689756"/>
                <a:ext cx="1037725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pt-BR" sz="1100">
                    <a:solidFill>
                      <a:schemeClr val="bg1"/>
                    </a:solidFill>
                    <a:latin typeface="Eras Medium ITC" pitchFamily="34" charset="0"/>
                  </a:rPr>
                  <a:t>50</a:t>
                </a:r>
              </a:p>
            </p:txBody>
          </p:sp>
          <p:sp>
            <p:nvSpPr>
              <p:cNvPr id="154" name="Retângulo 153"/>
              <p:cNvSpPr/>
              <p:nvPr/>
            </p:nvSpPr>
            <p:spPr>
              <a:xfrm>
                <a:off x="3584103" y="3937529"/>
                <a:ext cx="45977" cy="9906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/>
              </a:p>
            </p:txBody>
          </p:sp>
          <p:pic>
            <p:nvPicPr>
              <p:cNvPr id="14418" name="Imagem 154"/>
              <p:cNvPicPr>
                <a:picLocks noChangeAspect="1"/>
              </p:cNvPicPr>
              <p:nvPr/>
            </p:nvPicPr>
            <p:blipFill>
              <a:blip r:embed="rId9">
                <a:lum bright="70000" contrast="-70000"/>
              </a:blip>
              <a:srcRect/>
              <a:stretch>
                <a:fillRect/>
              </a:stretch>
            </p:blipFill>
            <p:spPr bwMode="auto">
              <a:xfrm flipV="1">
                <a:off x="3917870" y="4757813"/>
                <a:ext cx="248400" cy="248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419" name="CaixaDeTexto 155"/>
              <p:cNvSpPr txBox="1">
                <a:spLocks noChangeArrowheads="1"/>
              </p:cNvSpPr>
              <p:nvPr/>
            </p:nvSpPr>
            <p:spPr bwMode="auto">
              <a:xfrm>
                <a:off x="3971125" y="4753893"/>
                <a:ext cx="1037725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pt-BR" sz="1100">
                    <a:solidFill>
                      <a:schemeClr val="bg1"/>
                    </a:solidFill>
                    <a:latin typeface="Eras Medium ITC" pitchFamily="34" charset="0"/>
                  </a:rPr>
                  <a:t>0</a:t>
                </a:r>
              </a:p>
            </p:txBody>
          </p:sp>
        </p:grpSp>
        <p:sp>
          <p:nvSpPr>
            <p:cNvPr id="13" name="Retângulo de cantos arredondados 12"/>
            <p:cNvSpPr/>
            <p:nvPr/>
          </p:nvSpPr>
          <p:spPr>
            <a:xfrm>
              <a:off x="613580" y="2219019"/>
              <a:ext cx="4514611" cy="1209744"/>
            </a:xfrm>
            <a:prstGeom prst="roundRect">
              <a:avLst>
                <a:gd name="adj" fmla="val 8504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14400" name="Imagem 14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715309" y="2352944"/>
              <a:ext cx="643370" cy="64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Retângulo de cantos arredondados 19"/>
            <p:cNvSpPr/>
            <p:nvPr/>
          </p:nvSpPr>
          <p:spPr>
            <a:xfrm>
              <a:off x="3619616" y="2219019"/>
              <a:ext cx="1508575" cy="1209744"/>
            </a:xfrm>
            <a:prstGeom prst="roundRect">
              <a:avLst>
                <a:gd name="adj" fmla="val 875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4402" name="CaixaDeTexto 17"/>
            <p:cNvSpPr txBox="1">
              <a:spLocks noChangeArrowheads="1"/>
            </p:cNvSpPr>
            <p:nvPr/>
          </p:nvSpPr>
          <p:spPr bwMode="auto">
            <a:xfrm>
              <a:off x="3751187" y="2207905"/>
              <a:ext cx="67239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Novo:</a:t>
              </a:r>
            </a:p>
          </p:txBody>
        </p:sp>
        <p:sp>
          <p:nvSpPr>
            <p:cNvPr id="14403" name="CaixaDeTexto 18"/>
            <p:cNvSpPr txBox="1">
              <a:spLocks noChangeArrowheads="1"/>
            </p:cNvSpPr>
            <p:nvPr/>
          </p:nvSpPr>
          <p:spPr bwMode="auto">
            <a:xfrm>
              <a:off x="4187045" y="2379126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22851</a:t>
              </a:r>
            </a:p>
          </p:txBody>
        </p:sp>
        <p:sp>
          <p:nvSpPr>
            <p:cNvPr id="14404" name="CaixaDeTexto 13"/>
            <p:cNvSpPr txBox="1">
              <a:spLocks noChangeArrowheads="1"/>
            </p:cNvSpPr>
            <p:nvPr/>
          </p:nvSpPr>
          <p:spPr bwMode="auto">
            <a:xfrm>
              <a:off x="1490142" y="2304748"/>
              <a:ext cx="2070718" cy="730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  <a:latin typeface="Eras Demi ITC" pitchFamily="34" charset="0"/>
                </a:rPr>
                <a:t>Conformidade Concessão Habitacional</a:t>
              </a:r>
            </a:p>
          </p:txBody>
        </p:sp>
        <p:sp>
          <p:nvSpPr>
            <p:cNvPr id="14405" name="CaixaDeTexto 21"/>
            <p:cNvSpPr txBox="1">
              <a:spLocks noChangeArrowheads="1"/>
            </p:cNvSpPr>
            <p:nvPr/>
          </p:nvSpPr>
          <p:spPr bwMode="auto">
            <a:xfrm>
              <a:off x="3751186" y="2674629"/>
              <a:ext cx="7771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Retorno:</a:t>
              </a:r>
            </a:p>
          </p:txBody>
        </p:sp>
        <p:pic>
          <p:nvPicPr>
            <p:cNvPr id="14406" name="Imagem 2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30988" y="2473756"/>
              <a:ext cx="180501" cy="180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407" name="CaixaDeTexto 24"/>
            <p:cNvSpPr txBox="1">
              <a:spLocks noChangeArrowheads="1"/>
            </p:cNvSpPr>
            <p:nvPr/>
          </p:nvSpPr>
          <p:spPr bwMode="auto">
            <a:xfrm>
              <a:off x="4281023" y="2772127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15</a:t>
              </a:r>
            </a:p>
          </p:txBody>
        </p:sp>
        <p:pic>
          <p:nvPicPr>
            <p:cNvPr id="14408" name="Imagem 25"/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3907987" y="2879284"/>
              <a:ext cx="234060" cy="234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409" name="Imagem 146"/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rcRect/>
            <a:stretch>
              <a:fillRect/>
            </a:stretch>
          </p:blipFill>
          <p:spPr bwMode="auto">
            <a:xfrm flipV="1">
              <a:off x="3899637" y="3201862"/>
              <a:ext cx="248400" cy="24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410" name="CaixaDeTexto 147"/>
            <p:cNvSpPr txBox="1">
              <a:spLocks noChangeArrowheads="1"/>
            </p:cNvSpPr>
            <p:nvPr/>
          </p:nvSpPr>
          <p:spPr bwMode="auto">
            <a:xfrm>
              <a:off x="3750254" y="3021393"/>
              <a:ext cx="94707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Fora Prazo:</a:t>
              </a:r>
            </a:p>
          </p:txBody>
        </p:sp>
        <p:sp>
          <p:nvSpPr>
            <p:cNvPr id="14411" name="CaixaDeTexto 148"/>
            <p:cNvSpPr txBox="1">
              <a:spLocks noChangeArrowheads="1"/>
            </p:cNvSpPr>
            <p:nvPr/>
          </p:nvSpPr>
          <p:spPr bwMode="auto">
            <a:xfrm>
              <a:off x="4268366" y="3091314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100</a:t>
              </a:r>
            </a:p>
          </p:txBody>
        </p:sp>
      </p:grpSp>
      <p:grpSp>
        <p:nvGrpSpPr>
          <p:cNvPr id="14341" name="Grupo 27"/>
          <p:cNvGrpSpPr>
            <a:grpSpLocks/>
          </p:cNvGrpSpPr>
          <p:nvPr/>
        </p:nvGrpSpPr>
        <p:grpSpPr bwMode="auto">
          <a:xfrm>
            <a:off x="6735763" y="2039938"/>
            <a:ext cx="4527550" cy="1389062"/>
            <a:chOff x="6724126" y="2202792"/>
            <a:chExt cx="4527632" cy="1389956"/>
          </a:xfrm>
        </p:grpSpPr>
        <p:sp>
          <p:nvSpPr>
            <p:cNvPr id="58" name="Retângulo de cantos arredondados 57"/>
            <p:cNvSpPr/>
            <p:nvPr/>
          </p:nvSpPr>
          <p:spPr>
            <a:xfrm>
              <a:off x="6724126" y="2213911"/>
              <a:ext cx="4500644" cy="1340712"/>
            </a:xfrm>
            <a:prstGeom prst="roundRect">
              <a:avLst>
                <a:gd name="adj" fmla="val 8504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9729317" y="2213911"/>
              <a:ext cx="1509740" cy="1331181"/>
            </a:xfrm>
            <a:prstGeom prst="roundRect">
              <a:avLst>
                <a:gd name="adj" fmla="val 875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4387" name="CaixaDeTexto 60"/>
            <p:cNvSpPr txBox="1">
              <a:spLocks noChangeArrowheads="1"/>
            </p:cNvSpPr>
            <p:nvPr/>
          </p:nvSpPr>
          <p:spPr bwMode="auto">
            <a:xfrm>
              <a:off x="9861734" y="2202792"/>
              <a:ext cx="67239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Novo:</a:t>
              </a:r>
            </a:p>
          </p:txBody>
        </p:sp>
        <p:sp>
          <p:nvSpPr>
            <p:cNvPr id="14388" name="CaixaDeTexto 61"/>
            <p:cNvSpPr txBox="1">
              <a:spLocks noChangeArrowheads="1"/>
            </p:cNvSpPr>
            <p:nvPr/>
          </p:nvSpPr>
          <p:spPr bwMode="auto">
            <a:xfrm>
              <a:off x="10200802" y="2365667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02</a:t>
              </a:r>
            </a:p>
          </p:txBody>
        </p:sp>
        <p:sp>
          <p:nvSpPr>
            <p:cNvPr id="14389" name="CaixaDeTexto 63"/>
            <p:cNvSpPr txBox="1">
              <a:spLocks noChangeArrowheads="1"/>
            </p:cNvSpPr>
            <p:nvPr/>
          </p:nvSpPr>
          <p:spPr bwMode="auto">
            <a:xfrm>
              <a:off x="7635395" y="2478266"/>
              <a:ext cx="2069538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  <a:latin typeface="Eras Demi ITC" pitchFamily="34" charset="0"/>
                </a:rPr>
                <a:t>Conformidade Pagamento de Prêmio de Loteria</a:t>
              </a:r>
            </a:p>
          </p:txBody>
        </p:sp>
        <p:sp>
          <p:nvSpPr>
            <p:cNvPr id="14390" name="CaixaDeTexto 64"/>
            <p:cNvSpPr txBox="1">
              <a:spLocks noChangeArrowheads="1"/>
            </p:cNvSpPr>
            <p:nvPr/>
          </p:nvSpPr>
          <p:spPr bwMode="auto">
            <a:xfrm>
              <a:off x="9861733" y="2669516"/>
              <a:ext cx="7771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Retorno:</a:t>
              </a:r>
            </a:p>
          </p:txBody>
        </p:sp>
        <p:pic>
          <p:nvPicPr>
            <p:cNvPr id="14391" name="Imagem 6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41535" y="2468643"/>
              <a:ext cx="180501" cy="180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92" name="CaixaDeTexto 66"/>
            <p:cNvSpPr txBox="1">
              <a:spLocks noChangeArrowheads="1"/>
            </p:cNvSpPr>
            <p:nvPr/>
          </p:nvSpPr>
          <p:spPr bwMode="auto">
            <a:xfrm>
              <a:off x="10162970" y="2767014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0</a:t>
              </a:r>
            </a:p>
          </p:txBody>
        </p:sp>
        <p:pic>
          <p:nvPicPr>
            <p:cNvPr id="14393" name="Imagem 67"/>
            <p:cNvPicPr>
              <a:picLocks noChangeAspect="1"/>
            </p:cNvPicPr>
            <p:nvPr/>
          </p:nvPicPr>
          <p:blipFill>
            <a:blip r:embed="rId11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10018534" y="2874171"/>
              <a:ext cx="234060" cy="234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6876836" y="2578725"/>
              <a:ext cx="644400" cy="644400"/>
            </a:xfrm>
            <a:prstGeom prst="rect">
              <a:avLst/>
            </a:prstGeom>
          </p:spPr>
        </p:pic>
        <p:sp>
          <p:nvSpPr>
            <p:cNvPr id="14395" name="CaixaDeTexto 156"/>
            <p:cNvSpPr txBox="1">
              <a:spLocks noChangeArrowheads="1"/>
            </p:cNvSpPr>
            <p:nvPr/>
          </p:nvSpPr>
          <p:spPr bwMode="auto">
            <a:xfrm>
              <a:off x="9861733" y="3027892"/>
              <a:ext cx="94707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Fora Prazo:</a:t>
              </a:r>
            </a:p>
          </p:txBody>
        </p:sp>
        <p:pic>
          <p:nvPicPr>
            <p:cNvPr id="14396" name="Imagem 158"/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rcRect/>
            <a:stretch>
              <a:fillRect/>
            </a:stretch>
          </p:blipFill>
          <p:spPr bwMode="auto">
            <a:xfrm flipV="1">
              <a:off x="10027570" y="3273773"/>
              <a:ext cx="248400" cy="24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97" name="CaixaDeTexto 159"/>
            <p:cNvSpPr txBox="1">
              <a:spLocks noChangeArrowheads="1"/>
            </p:cNvSpPr>
            <p:nvPr/>
          </p:nvSpPr>
          <p:spPr bwMode="auto">
            <a:xfrm>
              <a:off x="10214033" y="3192638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25</a:t>
              </a:r>
            </a:p>
          </p:txBody>
        </p:sp>
      </p:grpSp>
      <p:grpSp>
        <p:nvGrpSpPr>
          <p:cNvPr id="14342" name="Grupo 52"/>
          <p:cNvGrpSpPr>
            <a:grpSpLocks/>
          </p:cNvGrpSpPr>
          <p:nvPr/>
        </p:nvGrpSpPr>
        <p:grpSpPr bwMode="auto">
          <a:xfrm>
            <a:off x="6759575" y="3479800"/>
            <a:ext cx="4705350" cy="1357313"/>
            <a:chOff x="6696083" y="3680049"/>
            <a:chExt cx="4705168" cy="1357376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6696083" y="3722914"/>
              <a:ext cx="4514675" cy="1281171"/>
            </a:xfrm>
            <a:prstGeom prst="roundRect">
              <a:avLst>
                <a:gd name="adj" fmla="val 85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83" name="Retângulo de cantos arredondados 82"/>
            <p:cNvSpPr/>
            <p:nvPr/>
          </p:nvSpPr>
          <p:spPr>
            <a:xfrm>
              <a:off x="9701105" y="3722914"/>
              <a:ext cx="1509654" cy="1281171"/>
            </a:xfrm>
            <a:prstGeom prst="roundRect">
              <a:avLst>
                <a:gd name="adj" fmla="val 8759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4374" name="CaixaDeTexto 83"/>
            <p:cNvSpPr txBox="1">
              <a:spLocks noChangeArrowheads="1"/>
            </p:cNvSpPr>
            <p:nvPr/>
          </p:nvSpPr>
          <p:spPr bwMode="auto">
            <a:xfrm>
              <a:off x="9833690" y="3680049"/>
              <a:ext cx="67239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Novo:</a:t>
              </a:r>
            </a:p>
          </p:txBody>
        </p:sp>
        <p:sp>
          <p:nvSpPr>
            <p:cNvPr id="14375" name="CaixaDeTexto 84"/>
            <p:cNvSpPr txBox="1">
              <a:spLocks noChangeArrowheads="1"/>
            </p:cNvSpPr>
            <p:nvPr/>
          </p:nvSpPr>
          <p:spPr bwMode="auto">
            <a:xfrm>
              <a:off x="10363526" y="3844161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0</a:t>
              </a:r>
            </a:p>
          </p:txBody>
        </p:sp>
        <p:sp>
          <p:nvSpPr>
            <p:cNvPr id="14376" name="CaixaDeTexto 86"/>
            <p:cNvSpPr txBox="1">
              <a:spLocks noChangeArrowheads="1"/>
            </p:cNvSpPr>
            <p:nvPr/>
          </p:nvSpPr>
          <p:spPr bwMode="auto">
            <a:xfrm>
              <a:off x="7645300" y="4049328"/>
              <a:ext cx="206953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  <a:latin typeface="Eras Demi ITC" pitchFamily="34" charset="0"/>
                </a:rPr>
                <a:t>Conformidade Pagamento de FGTS</a:t>
              </a:r>
            </a:p>
          </p:txBody>
        </p:sp>
        <p:sp>
          <p:nvSpPr>
            <p:cNvPr id="14377" name="CaixaDeTexto 87"/>
            <p:cNvSpPr txBox="1">
              <a:spLocks noChangeArrowheads="1"/>
            </p:cNvSpPr>
            <p:nvPr/>
          </p:nvSpPr>
          <p:spPr bwMode="auto">
            <a:xfrm>
              <a:off x="9833689" y="4146773"/>
              <a:ext cx="7771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Retorno:</a:t>
              </a:r>
            </a:p>
          </p:txBody>
        </p:sp>
        <p:pic>
          <p:nvPicPr>
            <p:cNvPr id="14378" name="Imagem 88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13491" y="3945900"/>
              <a:ext cx="180501" cy="180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79" name="CaixaDeTexto 89"/>
            <p:cNvSpPr txBox="1">
              <a:spLocks noChangeArrowheads="1"/>
            </p:cNvSpPr>
            <p:nvPr/>
          </p:nvSpPr>
          <p:spPr bwMode="auto">
            <a:xfrm>
              <a:off x="10363526" y="4244271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02</a:t>
              </a:r>
            </a:p>
          </p:txBody>
        </p:sp>
        <p:pic>
          <p:nvPicPr>
            <p:cNvPr id="14380" name="Imagem 90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9990490" y="4351428"/>
              <a:ext cx="234060" cy="234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81" name="Imagem 91"/>
            <p:cNvPicPr>
              <a:picLocks noChangeAspect="1"/>
            </p:cNvPicPr>
            <p:nvPr/>
          </p:nvPicPr>
          <p:blipFill>
            <a:blip r:embed="rId13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6768029" y="4009076"/>
              <a:ext cx="920571" cy="64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82" name="Imagem 160"/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rcRect/>
            <a:stretch>
              <a:fillRect/>
            </a:stretch>
          </p:blipFill>
          <p:spPr bwMode="auto">
            <a:xfrm flipV="1">
              <a:off x="9948075" y="4747863"/>
              <a:ext cx="248400" cy="24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83" name="CaixaDeTexto 161"/>
            <p:cNvSpPr txBox="1">
              <a:spLocks noChangeArrowheads="1"/>
            </p:cNvSpPr>
            <p:nvPr/>
          </p:nvSpPr>
          <p:spPr bwMode="auto">
            <a:xfrm>
              <a:off x="9798692" y="4567394"/>
              <a:ext cx="94707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Fora Prazo:</a:t>
              </a:r>
            </a:p>
          </p:txBody>
        </p:sp>
        <p:sp>
          <p:nvSpPr>
            <p:cNvPr id="14384" name="CaixaDeTexto 162"/>
            <p:cNvSpPr txBox="1">
              <a:spLocks noChangeArrowheads="1"/>
            </p:cNvSpPr>
            <p:nvPr/>
          </p:nvSpPr>
          <p:spPr bwMode="auto">
            <a:xfrm>
              <a:off x="10316804" y="4637315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0</a:t>
              </a:r>
            </a:p>
          </p:txBody>
        </p:sp>
      </p:grpSp>
      <p:grpSp>
        <p:nvGrpSpPr>
          <p:cNvPr id="14343" name="Grupo 172"/>
          <p:cNvGrpSpPr>
            <a:grpSpLocks/>
          </p:cNvGrpSpPr>
          <p:nvPr/>
        </p:nvGrpSpPr>
        <p:grpSpPr bwMode="auto">
          <a:xfrm>
            <a:off x="669925" y="4433888"/>
            <a:ext cx="4705350" cy="1303337"/>
            <a:chOff x="670472" y="4434441"/>
            <a:chExt cx="4705168" cy="1302858"/>
          </a:xfrm>
        </p:grpSpPr>
        <p:sp>
          <p:nvSpPr>
            <p:cNvPr id="42" name="Retângulo de cantos arredondados 41"/>
            <p:cNvSpPr/>
            <p:nvPr/>
          </p:nvSpPr>
          <p:spPr>
            <a:xfrm>
              <a:off x="670472" y="4445549"/>
              <a:ext cx="4514675" cy="1226687"/>
            </a:xfrm>
            <a:prstGeom prst="roundRect">
              <a:avLst>
                <a:gd name="adj" fmla="val 85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3675494" y="4445549"/>
              <a:ext cx="1509654" cy="1226687"/>
            </a:xfrm>
            <a:prstGeom prst="roundRect">
              <a:avLst>
                <a:gd name="adj" fmla="val 8759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4361" name="CaixaDeTexto 43"/>
            <p:cNvSpPr txBox="1">
              <a:spLocks noChangeArrowheads="1"/>
            </p:cNvSpPr>
            <p:nvPr/>
          </p:nvSpPr>
          <p:spPr bwMode="auto">
            <a:xfrm>
              <a:off x="3808079" y="4434441"/>
              <a:ext cx="67239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Novo:</a:t>
              </a:r>
            </a:p>
          </p:txBody>
        </p:sp>
        <p:sp>
          <p:nvSpPr>
            <p:cNvPr id="14362" name="CaixaDeTexto 44"/>
            <p:cNvSpPr txBox="1">
              <a:spLocks noChangeArrowheads="1"/>
            </p:cNvSpPr>
            <p:nvPr/>
          </p:nvSpPr>
          <p:spPr bwMode="auto">
            <a:xfrm>
              <a:off x="4337915" y="4598553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10</a:t>
              </a:r>
            </a:p>
          </p:txBody>
        </p:sp>
        <p:sp>
          <p:nvSpPr>
            <p:cNvPr id="14363" name="CaixaDeTexto 46"/>
            <p:cNvSpPr txBox="1">
              <a:spLocks noChangeArrowheads="1"/>
            </p:cNvSpPr>
            <p:nvPr/>
          </p:nvSpPr>
          <p:spPr bwMode="auto">
            <a:xfrm>
              <a:off x="1595153" y="4744048"/>
              <a:ext cx="206953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  <a:latin typeface="Eras Demi ITC" pitchFamily="34" charset="0"/>
                </a:rPr>
                <a:t>Conformidade Regime de Alçadas</a:t>
              </a:r>
            </a:p>
          </p:txBody>
        </p:sp>
        <p:sp>
          <p:nvSpPr>
            <p:cNvPr id="14364" name="CaixaDeTexto 47"/>
            <p:cNvSpPr txBox="1">
              <a:spLocks noChangeArrowheads="1"/>
            </p:cNvSpPr>
            <p:nvPr/>
          </p:nvSpPr>
          <p:spPr bwMode="auto">
            <a:xfrm>
              <a:off x="3808078" y="4901165"/>
              <a:ext cx="7771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Retorno:</a:t>
              </a:r>
            </a:p>
          </p:txBody>
        </p:sp>
        <p:pic>
          <p:nvPicPr>
            <p:cNvPr id="14365" name="Imagem 48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87880" y="4700292"/>
              <a:ext cx="180501" cy="180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66" name="CaixaDeTexto 49"/>
            <p:cNvSpPr txBox="1">
              <a:spLocks noChangeArrowheads="1"/>
            </p:cNvSpPr>
            <p:nvPr/>
          </p:nvSpPr>
          <p:spPr bwMode="auto">
            <a:xfrm>
              <a:off x="4337915" y="4998663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02</a:t>
              </a:r>
            </a:p>
          </p:txBody>
        </p:sp>
        <p:pic>
          <p:nvPicPr>
            <p:cNvPr id="14367" name="Imagem 50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3964879" y="5105820"/>
              <a:ext cx="234060" cy="234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68" name="Imagem 5"/>
            <p:cNvPicPr>
              <a:picLocks noChangeAspect="1"/>
            </p:cNvPicPr>
            <p:nvPr/>
          </p:nvPicPr>
          <p:blipFill>
            <a:blip r:embed="rId14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779253" y="4692789"/>
              <a:ext cx="644400" cy="64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69" name="Imagem 163"/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rcRect/>
            <a:stretch>
              <a:fillRect/>
            </a:stretch>
          </p:blipFill>
          <p:spPr bwMode="auto">
            <a:xfrm flipV="1">
              <a:off x="3917394" y="5447737"/>
              <a:ext cx="248400" cy="24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70" name="CaixaDeTexto 164"/>
            <p:cNvSpPr txBox="1">
              <a:spLocks noChangeArrowheads="1"/>
            </p:cNvSpPr>
            <p:nvPr/>
          </p:nvSpPr>
          <p:spPr bwMode="auto">
            <a:xfrm>
              <a:off x="3768011" y="5267268"/>
              <a:ext cx="94707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Fora Prazo:</a:t>
              </a:r>
            </a:p>
          </p:txBody>
        </p:sp>
        <p:sp>
          <p:nvSpPr>
            <p:cNvPr id="14371" name="CaixaDeTexto 165"/>
            <p:cNvSpPr txBox="1">
              <a:spLocks noChangeArrowheads="1"/>
            </p:cNvSpPr>
            <p:nvPr/>
          </p:nvSpPr>
          <p:spPr bwMode="auto">
            <a:xfrm>
              <a:off x="4286123" y="5337189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0</a:t>
              </a:r>
            </a:p>
          </p:txBody>
        </p:sp>
      </p:grpSp>
      <p:grpSp>
        <p:nvGrpSpPr>
          <p:cNvPr id="14344" name="Grupo 53"/>
          <p:cNvGrpSpPr>
            <a:grpSpLocks/>
          </p:cNvGrpSpPr>
          <p:nvPr/>
        </p:nvGrpSpPr>
        <p:grpSpPr bwMode="auto">
          <a:xfrm>
            <a:off x="6778625" y="5076825"/>
            <a:ext cx="4705350" cy="1376363"/>
            <a:chOff x="6778728" y="4847970"/>
            <a:chExt cx="4705168" cy="1376240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6778728" y="4859082"/>
              <a:ext cx="4514675" cy="1358779"/>
            </a:xfrm>
            <a:prstGeom prst="roundRect">
              <a:avLst>
                <a:gd name="adj" fmla="val 8504"/>
              </a:avLst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29" name="Retângulo de cantos arredondados 28"/>
            <p:cNvSpPr/>
            <p:nvPr/>
          </p:nvSpPr>
          <p:spPr>
            <a:xfrm>
              <a:off x="9783750" y="4859082"/>
              <a:ext cx="1509654" cy="1358779"/>
            </a:xfrm>
            <a:prstGeom prst="roundRect">
              <a:avLst>
                <a:gd name="adj" fmla="val 8759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4348" name="CaixaDeTexto 29"/>
            <p:cNvSpPr txBox="1">
              <a:spLocks noChangeArrowheads="1"/>
            </p:cNvSpPr>
            <p:nvPr/>
          </p:nvSpPr>
          <p:spPr bwMode="auto">
            <a:xfrm>
              <a:off x="9916335" y="4847970"/>
              <a:ext cx="67239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Novo:</a:t>
              </a:r>
            </a:p>
          </p:txBody>
        </p:sp>
        <p:sp>
          <p:nvSpPr>
            <p:cNvPr id="14349" name="CaixaDeTexto 30"/>
            <p:cNvSpPr txBox="1">
              <a:spLocks noChangeArrowheads="1"/>
            </p:cNvSpPr>
            <p:nvPr/>
          </p:nvSpPr>
          <p:spPr bwMode="auto">
            <a:xfrm>
              <a:off x="10446171" y="5012082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14</a:t>
              </a:r>
            </a:p>
          </p:txBody>
        </p:sp>
        <p:sp>
          <p:nvSpPr>
            <p:cNvPr id="14350" name="CaixaDeTexto 32"/>
            <p:cNvSpPr txBox="1">
              <a:spLocks noChangeArrowheads="1"/>
            </p:cNvSpPr>
            <p:nvPr/>
          </p:nvSpPr>
          <p:spPr bwMode="auto">
            <a:xfrm>
              <a:off x="7647645" y="5276347"/>
              <a:ext cx="206953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  <a:latin typeface="Eras Demi ITC" pitchFamily="34" charset="0"/>
                </a:rPr>
                <a:t>Conformidade Garantia Agronegócio</a:t>
              </a:r>
            </a:p>
          </p:txBody>
        </p:sp>
        <p:sp>
          <p:nvSpPr>
            <p:cNvPr id="14351" name="CaixaDeTexto 33"/>
            <p:cNvSpPr txBox="1">
              <a:spLocks noChangeArrowheads="1"/>
            </p:cNvSpPr>
            <p:nvPr/>
          </p:nvSpPr>
          <p:spPr bwMode="auto">
            <a:xfrm>
              <a:off x="9916334" y="5314694"/>
              <a:ext cx="7771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Retorno:</a:t>
              </a:r>
            </a:p>
          </p:txBody>
        </p:sp>
        <p:pic>
          <p:nvPicPr>
            <p:cNvPr id="14352" name="Imagem 3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96136" y="5113821"/>
              <a:ext cx="180501" cy="180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3" name="CaixaDeTexto 35"/>
            <p:cNvSpPr txBox="1">
              <a:spLocks noChangeArrowheads="1"/>
            </p:cNvSpPr>
            <p:nvPr/>
          </p:nvSpPr>
          <p:spPr bwMode="auto">
            <a:xfrm>
              <a:off x="10446171" y="5412192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02</a:t>
              </a:r>
            </a:p>
          </p:txBody>
        </p:sp>
        <p:pic>
          <p:nvPicPr>
            <p:cNvPr id="14354" name="Imagem 36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10073135" y="5519349"/>
              <a:ext cx="234060" cy="234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5" name="Imagem 37"/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rcRect/>
            <a:stretch>
              <a:fillRect/>
            </a:stretch>
          </p:blipFill>
          <p:spPr bwMode="auto">
            <a:xfrm flipH="1">
              <a:off x="6930868" y="5204071"/>
              <a:ext cx="644400" cy="64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6" name="Imagem 166"/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rcRect/>
            <a:stretch>
              <a:fillRect/>
            </a:stretch>
          </p:blipFill>
          <p:spPr bwMode="auto">
            <a:xfrm flipV="1">
              <a:off x="10058175" y="5934648"/>
              <a:ext cx="248400" cy="24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7" name="CaixaDeTexto 167"/>
            <p:cNvSpPr txBox="1">
              <a:spLocks noChangeArrowheads="1"/>
            </p:cNvSpPr>
            <p:nvPr/>
          </p:nvSpPr>
          <p:spPr bwMode="auto">
            <a:xfrm>
              <a:off x="9908792" y="5754179"/>
              <a:ext cx="94707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1100">
                  <a:solidFill>
                    <a:schemeClr val="bg1"/>
                  </a:solidFill>
                  <a:latin typeface="Eras Medium ITC" pitchFamily="34" charset="0"/>
                </a:rPr>
                <a:t>Fora Prazo:</a:t>
              </a:r>
            </a:p>
          </p:txBody>
        </p:sp>
        <p:sp>
          <p:nvSpPr>
            <p:cNvPr id="14358" name="CaixaDeTexto 168"/>
            <p:cNvSpPr txBox="1">
              <a:spLocks noChangeArrowheads="1"/>
            </p:cNvSpPr>
            <p:nvPr/>
          </p:nvSpPr>
          <p:spPr bwMode="auto">
            <a:xfrm>
              <a:off x="10426904" y="5824100"/>
              <a:ext cx="1037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Eras Medium ITC" pitchFamily="34" charset="0"/>
                </a:rPr>
                <a:t>0</a:t>
              </a:r>
            </a:p>
          </p:txBody>
        </p:sp>
      </p:grpSp>
      <p:sp>
        <p:nvSpPr>
          <p:cNvPr id="171" name="Retângulo 170"/>
          <p:cNvSpPr/>
          <p:nvPr/>
        </p:nvSpPr>
        <p:spPr>
          <a:xfrm>
            <a:off x="2051050" y="3282950"/>
            <a:ext cx="46038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104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Eras Demi ITC</vt:lpstr>
      <vt:lpstr>Eras Medium ITC</vt:lpstr>
      <vt:lpstr>Tema do Office</vt:lpstr>
      <vt:lpstr>Apresentação do PowerPoint</vt:lpstr>
    </vt:vector>
  </TitlesOfParts>
  <Company>Caixa Economica Federal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William Ferreira Melo</dc:creator>
  <cp:lastModifiedBy>Fernanda Leandro Fonseca de Souza</cp:lastModifiedBy>
  <cp:revision>35</cp:revision>
  <dcterms:created xsi:type="dcterms:W3CDTF">2017-07-04T20:46:44Z</dcterms:created>
  <dcterms:modified xsi:type="dcterms:W3CDTF">2017-10-11T15:34:35Z</dcterms:modified>
</cp:coreProperties>
</file>