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2"/>
  </p:notesMasterIdLst>
  <p:sldIdLst>
    <p:sldId id="256" r:id="rId2"/>
    <p:sldId id="257" r:id="rId3"/>
    <p:sldId id="258" r:id="rId4"/>
    <p:sldId id="266" r:id="rId5"/>
    <p:sldId id="268" r:id="rId6"/>
    <p:sldId id="260" r:id="rId7"/>
    <p:sldId id="261" r:id="rId8"/>
    <p:sldId id="267"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550" autoAdjust="0"/>
  </p:normalViewPr>
  <p:slideViewPr>
    <p:cSldViewPr snapToGrid="0">
      <p:cViewPr>
        <p:scale>
          <a:sx n="60" d="100"/>
          <a:sy n="60" d="100"/>
        </p:scale>
        <p:origin x="171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541C4-DA4C-4FAB-80C6-EDFB76B207BA}" type="datetimeFigureOut">
              <a:rPr lang="en-US" smtClean="0"/>
              <a:t>27-Jan-20</a:t>
            </a:fld>
            <a:endParaRPr lang="en-US"/>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B40E4-B95C-4BDB-84D6-5795F2740D11}" type="slidenum">
              <a:rPr lang="en-US" smtClean="0"/>
              <a:t>‹nº›</a:t>
            </a:fld>
            <a:endParaRPr lang="en-US"/>
          </a:p>
        </p:txBody>
      </p:sp>
    </p:spTree>
    <p:extLst>
      <p:ext uri="{BB962C8B-B14F-4D97-AF65-F5344CB8AC3E}">
        <p14:creationId xmlns:p14="http://schemas.microsoft.com/office/powerpoint/2010/main" val="401503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Good afternoon,</a:t>
            </a:r>
            <a:r>
              <a:rPr lang="en-US" baseline="0" dirty="0" smtClean="0"/>
              <a:t> I am Murilo Miranda and have been working in the data Science team of this company for 2 weeks. </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1</a:t>
            </a:fld>
            <a:endParaRPr lang="en-US"/>
          </a:p>
        </p:txBody>
      </p:sp>
    </p:spTree>
    <p:extLst>
      <p:ext uri="{BB962C8B-B14F-4D97-AF65-F5344CB8AC3E}">
        <p14:creationId xmlns:p14="http://schemas.microsoft.com/office/powerpoint/2010/main" val="92223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First I want to show you</a:t>
            </a:r>
            <a:r>
              <a:rPr lang="en-US" baseline="0" dirty="0" smtClean="0"/>
              <a:t> how my presentation is structured. The first two topics are the projects which I have worked up to now. So, I want to show shortly their results. First project was about investigating customer buying patterns and the second one was about predicting profitability. Then, I want to highlight some recommendations and discuss data limitation and how we could solve this problem. Finally, I have some project proposals. </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2</a:t>
            </a:fld>
            <a:endParaRPr lang="en-US"/>
          </a:p>
        </p:txBody>
      </p:sp>
    </p:spTree>
    <p:extLst>
      <p:ext uri="{BB962C8B-B14F-4D97-AF65-F5344CB8AC3E}">
        <p14:creationId xmlns:p14="http://schemas.microsoft.com/office/powerpoint/2010/main" val="317689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In</a:t>
            </a:r>
            <a:r>
              <a:rPr lang="en-US" baseline="0" dirty="0" smtClean="0"/>
              <a:t> the first project, the data showed that there is no difference in the ages of consumers who completed transactions online or in store, but we can see that consumers who used the online platform tended to be older.</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3</a:t>
            </a:fld>
            <a:endParaRPr lang="en-US"/>
          </a:p>
        </p:txBody>
      </p:sp>
    </p:spTree>
    <p:extLst>
      <p:ext uri="{BB962C8B-B14F-4D97-AF65-F5344CB8AC3E}">
        <p14:creationId xmlns:p14="http://schemas.microsoft.com/office/powerpoint/2010/main" val="477376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When we</a:t>
            </a:r>
            <a:r>
              <a:rPr lang="en-US" baseline="0" dirty="0" smtClean="0"/>
              <a:t> </a:t>
            </a:r>
            <a:r>
              <a:rPr lang="en-US" baseline="0" dirty="0" err="1" smtClean="0"/>
              <a:t>splitted</a:t>
            </a:r>
            <a:r>
              <a:rPr lang="en-US" baseline="0" dirty="0" smtClean="0"/>
              <a:t> the consumers into different regions, we saw that the West region there are older people than the central region where tend to be younger.</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4</a:t>
            </a:fld>
            <a:endParaRPr lang="en-US"/>
          </a:p>
        </p:txBody>
      </p:sp>
    </p:spTree>
    <p:extLst>
      <p:ext uri="{BB962C8B-B14F-4D97-AF65-F5344CB8AC3E}">
        <p14:creationId xmlns:p14="http://schemas.microsoft.com/office/powerpoint/2010/main" val="148783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And when</a:t>
            </a:r>
            <a:r>
              <a:rPr lang="en-US" baseline="0" dirty="0" smtClean="0"/>
              <a:t> we checked the amount they spent i</a:t>
            </a:r>
            <a:r>
              <a:rPr lang="en-US" dirty="0" smtClean="0"/>
              <a:t>n</a:t>
            </a:r>
            <a:r>
              <a:rPr lang="en-US" baseline="0" dirty="0" smtClean="0"/>
              <a:t> these regions, the west spent less money than other regions. </a:t>
            </a:r>
          </a:p>
          <a:p>
            <a:r>
              <a:rPr lang="en-US" baseline="0" dirty="0" smtClean="0"/>
              <a:t>A short conclusion for this project is: we need to think more about the west region and old people.</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5</a:t>
            </a:fld>
            <a:endParaRPr lang="en-US"/>
          </a:p>
        </p:txBody>
      </p:sp>
    </p:spTree>
    <p:extLst>
      <p:ext uri="{BB962C8B-B14F-4D97-AF65-F5344CB8AC3E}">
        <p14:creationId xmlns:p14="http://schemas.microsoft.com/office/powerpoint/2010/main" val="236835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In</a:t>
            </a:r>
            <a:r>
              <a:rPr lang="en-US" baseline="0" dirty="0" smtClean="0"/>
              <a:t> addition to this</a:t>
            </a:r>
            <a:r>
              <a:rPr lang="en-US" dirty="0" smtClean="0"/>
              <a:t>,</a:t>
            </a:r>
            <a:r>
              <a:rPr lang="en-US" baseline="0" dirty="0" smtClean="0"/>
              <a:t> we could offer new products such as PC’s and Laptops. </a:t>
            </a:r>
          </a:p>
          <a:p>
            <a:r>
              <a:rPr lang="en-US" baseline="0" dirty="0" smtClean="0"/>
              <a:t>In the second project, our models showed that these five products will have the highest profitability, but we should also think about diversifying our product catalog.</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6</a:t>
            </a:fld>
            <a:endParaRPr lang="en-US"/>
          </a:p>
        </p:txBody>
      </p:sp>
    </p:spTree>
    <p:extLst>
      <p:ext uri="{BB962C8B-B14F-4D97-AF65-F5344CB8AC3E}">
        <p14:creationId xmlns:p14="http://schemas.microsoft.com/office/powerpoint/2010/main" val="3876351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All in all, we recommended expanding our business in the west region, as we did not get good economic results. Also we could provide offers to older people as a target audience.</a:t>
            </a:r>
          </a:p>
          <a:p>
            <a:r>
              <a:rPr lang="en-US" dirty="0" smtClean="0"/>
              <a:t>However, we should be careful with the results</a:t>
            </a:r>
            <a:r>
              <a:rPr lang="en-US" baseline="0" dirty="0" smtClean="0"/>
              <a:t> because there were many missing information. In order to solve this problem, we should collect more data to better make predictions.</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7</a:t>
            </a:fld>
            <a:endParaRPr lang="en-US"/>
          </a:p>
        </p:txBody>
      </p:sp>
    </p:spTree>
    <p:extLst>
      <p:ext uri="{BB962C8B-B14F-4D97-AF65-F5344CB8AC3E}">
        <p14:creationId xmlns:p14="http://schemas.microsoft.com/office/powerpoint/2010/main" val="381358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Like Amazon</a:t>
            </a:r>
            <a:r>
              <a:rPr lang="en-US" sz="1200" b="0" i="0" u="none" strike="noStrike" kern="1200" baseline="0" dirty="0" smtClean="0">
                <a:solidFill>
                  <a:schemeClr val="tx1"/>
                </a:solidFill>
                <a:latin typeface="+mn-lt"/>
                <a:ea typeface="+mn-ea"/>
                <a:cs typeface="+mn-cs"/>
              </a:rPr>
              <a:t>, Netflix, LinkedIn, and Facebook</a:t>
            </a:r>
            <a:r>
              <a:rPr lang="en-US" sz="1200" b="0" i="0" u="none" strike="noStrike" kern="1200" baseline="0" dirty="0" smtClean="0">
                <a:solidFill>
                  <a:schemeClr val="tx1"/>
                </a:solidFill>
                <a:latin typeface="+mn-lt"/>
                <a:ea typeface="+mn-ea"/>
                <a:cs typeface="+mn-cs"/>
              </a:rPr>
              <a:t>, they are examples of the effective use of predictive analytics. Amazon and Netflix have been around for about two decades; LinkedIn and Facebook for about a decade. Although they are relatively new in comparison to blue-chip like Walmart or IBM, they are some of the biggest companies in the world. The big reason: These companies </a:t>
            </a:r>
            <a:r>
              <a:rPr lang="en-US" sz="1200" b="1" i="0" u="sng" strike="noStrike" kern="1200" baseline="0" dirty="0" smtClean="0">
                <a:solidFill>
                  <a:schemeClr val="tx1"/>
                </a:solidFill>
                <a:latin typeface="+mn-lt"/>
                <a:ea typeface="+mn-ea"/>
                <a:cs typeface="+mn-cs"/>
              </a:rPr>
              <a:t>have pioneered the use of predictive analytics in managing customer relationships and targeted marketing.</a:t>
            </a:r>
          </a:p>
          <a:p>
            <a:r>
              <a:rPr lang="en-US" sz="1200" b="0" i="0" u="none" strike="noStrike" kern="1200" baseline="0" dirty="0" smtClean="0">
                <a:solidFill>
                  <a:schemeClr val="tx1"/>
                </a:solidFill>
                <a:latin typeface="+mn-lt"/>
                <a:ea typeface="+mn-ea"/>
                <a:cs typeface="+mn-cs"/>
              </a:rPr>
              <a:t>These companies are no longer just retail or service companies; they have transformed themselves into data companies. They used data wisely to grow their businesses. They collect, analyze, and monetize their data by using it to understand their customers’ needs. Without using data, these companies probably would not have grown as fast and as large as they have. So, would we like to grow like them? If so, I have some project proposals.</a:t>
            </a:r>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8</a:t>
            </a:fld>
            <a:endParaRPr lang="en-US"/>
          </a:p>
        </p:txBody>
      </p:sp>
    </p:spTree>
    <p:extLst>
      <p:ext uri="{BB962C8B-B14F-4D97-AF65-F5344CB8AC3E}">
        <p14:creationId xmlns:p14="http://schemas.microsoft.com/office/powerpoint/2010/main" val="318035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DF1B40E4-B95C-4BDB-84D6-5795F2740D11}" type="slidenum">
              <a:rPr lang="en-US" smtClean="0"/>
              <a:t>9</a:t>
            </a:fld>
            <a:endParaRPr lang="en-US"/>
          </a:p>
        </p:txBody>
      </p:sp>
    </p:spTree>
    <p:extLst>
      <p:ext uri="{BB962C8B-B14F-4D97-AF65-F5344CB8AC3E}">
        <p14:creationId xmlns:p14="http://schemas.microsoft.com/office/powerpoint/2010/main" val="7796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83AEFE53-DC94-404A-B1B8-96CECC9E4969}" type="datetimeFigureOut">
              <a:rPr lang="en-US" smtClean="0"/>
              <a:t>27-Jan-20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302555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3AEFE53-DC94-404A-B1B8-96CECC9E4969}" type="datetimeFigureOut">
              <a:rPr lang="en-US" smtClean="0"/>
              <a:t>27-Jan-20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218156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3AEFE53-DC94-404A-B1B8-96CECC9E4969}" type="datetimeFigureOut">
              <a:rPr lang="en-US" smtClean="0"/>
              <a:t>27-Jan-20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53429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3AEFE53-DC94-404A-B1B8-96CECC9E4969}" type="datetimeFigureOut">
              <a:rPr lang="en-US" smtClean="0"/>
              <a:t>27-Jan-20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8B73E-0DDE-4186-B95B-4D30F0C3B9EB}" type="slidenum">
              <a:rPr lang="en-US" smtClean="0"/>
              <a:t>‹nº›</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263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3AEFE53-DC94-404A-B1B8-96CECC9E4969}" type="datetimeFigureOut">
              <a:rPr lang="en-US" smtClean="0"/>
              <a:t>27-Jan-20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368349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83AEFE53-DC94-404A-B1B8-96CECC9E4969}" type="datetimeFigureOut">
              <a:rPr lang="en-US" smtClean="0"/>
              <a:t>27-Jan-20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2714072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83AEFE53-DC94-404A-B1B8-96CECC9E4969}" type="datetimeFigureOut">
              <a:rPr lang="en-US" smtClean="0"/>
              <a:t>27-Jan-20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738741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3AEFE53-DC94-404A-B1B8-96CECC9E4969}" type="datetimeFigureOut">
              <a:rPr lang="en-US" smtClean="0"/>
              <a:t>27-Jan-20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3246536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3AEFE53-DC94-404A-B1B8-96CECC9E4969}" type="datetimeFigureOut">
              <a:rPr lang="en-US" smtClean="0"/>
              <a:t>27-Jan-20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328467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3AEFE53-DC94-404A-B1B8-96CECC9E4969}" type="datetimeFigureOut">
              <a:rPr lang="en-US" smtClean="0"/>
              <a:t>27-Jan-20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29744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83AEFE53-DC94-404A-B1B8-96CECC9E4969}" type="datetimeFigureOut">
              <a:rPr lang="en-US" smtClean="0"/>
              <a:t>27-Jan-20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2835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3AEFE53-DC94-404A-B1B8-96CECC9E4969}" type="datetimeFigureOut">
              <a:rPr lang="en-US" smtClean="0"/>
              <a:t>27-Jan-20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13537380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3AEFE53-DC94-404A-B1B8-96CECC9E4969}" type="datetimeFigureOut">
              <a:rPr lang="en-US" smtClean="0"/>
              <a:t>27-Jan-20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27815864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3AEFE53-DC94-404A-B1B8-96CECC9E4969}" type="datetimeFigureOut">
              <a:rPr lang="en-US" smtClean="0"/>
              <a:t>27-Jan-20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113575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EFE53-DC94-404A-B1B8-96CECC9E4969}" type="datetimeFigureOut">
              <a:rPr lang="en-US" smtClean="0"/>
              <a:t>27-Jan-20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342574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3AEFE53-DC94-404A-B1B8-96CECC9E4969}" type="datetimeFigureOut">
              <a:rPr lang="en-US" smtClean="0"/>
              <a:t>27-Jan-20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256069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3AEFE53-DC94-404A-B1B8-96CECC9E4969}" type="datetimeFigureOut">
              <a:rPr lang="en-US" smtClean="0"/>
              <a:t>27-Jan-20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8B73E-0DDE-4186-B95B-4D30F0C3B9EB}" type="slidenum">
              <a:rPr lang="en-US" smtClean="0"/>
              <a:t>‹nº›</a:t>
            </a:fld>
            <a:endParaRPr lang="en-US"/>
          </a:p>
        </p:txBody>
      </p:sp>
    </p:spTree>
    <p:extLst>
      <p:ext uri="{BB962C8B-B14F-4D97-AF65-F5344CB8AC3E}">
        <p14:creationId xmlns:p14="http://schemas.microsoft.com/office/powerpoint/2010/main" val="77919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3AEFE53-DC94-404A-B1B8-96CECC9E4969}" type="datetimeFigureOut">
              <a:rPr lang="en-US" smtClean="0"/>
              <a:t>27-Jan-20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98B73E-0DDE-4186-B95B-4D30F0C3B9EB}" type="slidenum">
              <a:rPr lang="en-US" smtClean="0"/>
              <a:t>‹nº›</a:t>
            </a:fld>
            <a:endParaRPr lang="en-US"/>
          </a:p>
        </p:txBody>
      </p:sp>
    </p:spTree>
    <p:extLst>
      <p:ext uri="{BB962C8B-B14F-4D97-AF65-F5344CB8AC3E}">
        <p14:creationId xmlns:p14="http://schemas.microsoft.com/office/powerpoint/2010/main" val="3473906507"/>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9811" y="625642"/>
            <a:ext cx="7908757" cy="3176337"/>
          </a:xfrm>
        </p:spPr>
        <p:txBody>
          <a:bodyPr>
            <a:normAutofit/>
          </a:bodyPr>
          <a:lstStyle/>
          <a:p>
            <a:r>
              <a:rPr lang="en-US" sz="6000" dirty="0" smtClean="0">
                <a:latin typeface="Stencil" panose="040409050D0802020404" pitchFamily="82" charset="0"/>
              </a:rPr>
              <a:t>DATA mining activities: </a:t>
            </a:r>
            <a:r>
              <a:rPr lang="en-US" sz="900" dirty="0" smtClean="0">
                <a:latin typeface="Stencil" panose="040409050D0802020404" pitchFamily="82" charset="0"/>
              </a:rPr>
              <a:t/>
            </a:r>
            <a:br>
              <a:rPr lang="en-US" sz="900" dirty="0" smtClean="0">
                <a:latin typeface="Stencil" panose="040409050D0802020404" pitchFamily="82" charset="0"/>
              </a:rPr>
            </a:br>
            <a:r>
              <a:rPr lang="en-US" sz="900" dirty="0" smtClean="0">
                <a:latin typeface="Stencil" panose="040409050D0802020404" pitchFamily="82" charset="0"/>
              </a:rPr>
              <a:t/>
            </a:r>
            <a:br>
              <a:rPr lang="en-US" sz="900" dirty="0" smtClean="0">
                <a:latin typeface="Stencil" panose="040409050D0802020404" pitchFamily="82" charset="0"/>
              </a:rPr>
            </a:br>
            <a:r>
              <a:rPr lang="en-US" sz="4400" dirty="0" smtClean="0">
                <a:latin typeface="Stencil" panose="040409050D0802020404" pitchFamily="82" charset="0"/>
              </a:rPr>
              <a:t>Present and Future</a:t>
            </a:r>
            <a:endParaRPr lang="en-US" sz="4400" dirty="0">
              <a:latin typeface="Stencil" panose="040409050D0802020404" pitchFamily="82" charset="0"/>
            </a:endParaRPr>
          </a:p>
        </p:txBody>
      </p:sp>
      <p:sp>
        <p:nvSpPr>
          <p:cNvPr id="3" name="Subtítulo 2"/>
          <p:cNvSpPr>
            <a:spLocks noGrp="1"/>
          </p:cNvSpPr>
          <p:nvPr>
            <p:ph type="subTitle" idx="1"/>
          </p:nvPr>
        </p:nvSpPr>
        <p:spPr>
          <a:xfrm>
            <a:off x="1028020" y="4207939"/>
            <a:ext cx="7080026" cy="1049867"/>
          </a:xfrm>
        </p:spPr>
        <p:txBody>
          <a:bodyPr>
            <a:noAutofit/>
          </a:bodyPr>
          <a:lstStyle/>
          <a:p>
            <a:r>
              <a:rPr lang="en-US" sz="2800" dirty="0" smtClean="0">
                <a:latin typeface="Stencil" panose="040409050D0802020404" pitchFamily="82" charset="0"/>
              </a:rPr>
              <a:t>Murilo Miranda Nüsslein</a:t>
            </a:r>
          </a:p>
          <a:p>
            <a:r>
              <a:rPr lang="en-US" sz="2800" dirty="0" smtClean="0">
                <a:latin typeface="Stencil" panose="040409050D0802020404" pitchFamily="82" charset="0"/>
              </a:rPr>
              <a:t>Data Science Team</a:t>
            </a:r>
            <a:endParaRPr lang="en-US" sz="2800" dirty="0">
              <a:latin typeface="Stencil" panose="040409050D0802020404" pitchFamily="82" charset="0"/>
            </a:endParaRPr>
          </a:p>
        </p:txBody>
      </p:sp>
    </p:spTree>
    <p:extLst>
      <p:ext uri="{BB962C8B-B14F-4D97-AF65-F5344CB8AC3E}">
        <p14:creationId xmlns:p14="http://schemas.microsoft.com/office/powerpoint/2010/main" val="4086369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28020" y="1476933"/>
            <a:ext cx="7080026" cy="1828801"/>
          </a:xfrm>
        </p:spPr>
        <p:txBody>
          <a:bodyPr/>
          <a:lstStyle/>
          <a:p>
            <a:r>
              <a:rPr lang="en-US" dirty="0" smtClean="0">
                <a:latin typeface="Stencil" panose="040409050D0802020404" pitchFamily="82" charset="0"/>
              </a:rPr>
              <a:t>Thank you!</a:t>
            </a:r>
            <a:endParaRPr lang="en-US" dirty="0">
              <a:latin typeface="Stencil" panose="040409050D0802020404" pitchFamily="82" charset="0"/>
            </a:endParaRPr>
          </a:p>
        </p:txBody>
      </p:sp>
      <p:sp>
        <p:nvSpPr>
          <p:cNvPr id="3" name="Subtítulo 2"/>
          <p:cNvSpPr>
            <a:spLocks noGrp="1"/>
          </p:cNvSpPr>
          <p:nvPr>
            <p:ph type="subTitle" idx="1"/>
          </p:nvPr>
        </p:nvSpPr>
        <p:spPr>
          <a:xfrm>
            <a:off x="1028020" y="4354243"/>
            <a:ext cx="7080026" cy="1049867"/>
          </a:xfrm>
        </p:spPr>
        <p:txBody>
          <a:bodyPr/>
          <a:lstStyle/>
          <a:p>
            <a:r>
              <a:rPr lang="en-US" dirty="0" smtClean="0">
                <a:latin typeface="Stencil" panose="040409050D0802020404" pitchFamily="82" charset="0"/>
              </a:rPr>
              <a:t>Any question?</a:t>
            </a:r>
            <a:endParaRPr lang="en-US" dirty="0">
              <a:latin typeface="Stencil" panose="040409050D0802020404" pitchFamily="82" charset="0"/>
            </a:endParaRPr>
          </a:p>
        </p:txBody>
      </p:sp>
    </p:spTree>
    <p:extLst>
      <p:ext uri="{BB962C8B-B14F-4D97-AF65-F5344CB8AC3E}">
        <p14:creationId xmlns:p14="http://schemas.microsoft.com/office/powerpoint/2010/main" val="2707956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Stencil" panose="040409050D0802020404" pitchFamily="82" charset="0"/>
              </a:rPr>
              <a:t>Agenda</a:t>
            </a:r>
            <a:endParaRPr lang="en-US" dirty="0">
              <a:latin typeface="Stencil" panose="040409050D0802020404" pitchFamily="82" charset="0"/>
            </a:endParaRPr>
          </a:p>
        </p:txBody>
      </p:sp>
      <p:sp>
        <p:nvSpPr>
          <p:cNvPr id="3" name="Espaço Reservado para Conteúdo 2"/>
          <p:cNvSpPr>
            <a:spLocks noGrp="1"/>
          </p:cNvSpPr>
          <p:nvPr>
            <p:ph idx="1"/>
          </p:nvPr>
        </p:nvSpPr>
        <p:spPr/>
        <p:txBody>
          <a:bodyPr/>
          <a:lstStyle/>
          <a:p>
            <a:pPr marL="494100" indent="-457200">
              <a:buSzPct val="120000"/>
              <a:buFont typeface="+mj-lt"/>
              <a:buAutoNum type="arabicPeriod"/>
            </a:pPr>
            <a:r>
              <a:rPr lang="en-US" dirty="0" smtClean="0"/>
              <a:t>Projects</a:t>
            </a:r>
          </a:p>
          <a:p>
            <a:pPr marL="871200" lvl="1" indent="-457200">
              <a:buSzPct val="120000"/>
              <a:buFont typeface="+mj-lt"/>
              <a:buAutoNum type="arabicPeriod"/>
            </a:pPr>
            <a:r>
              <a:rPr lang="en-US" dirty="0" smtClean="0"/>
              <a:t>Investigate </a:t>
            </a:r>
            <a:r>
              <a:rPr lang="en-US" dirty="0" smtClean="0"/>
              <a:t>Customer Buying Patterns</a:t>
            </a:r>
          </a:p>
          <a:p>
            <a:pPr marL="871200" lvl="1" indent="-457200">
              <a:buSzPct val="120000"/>
              <a:buFont typeface="+mj-lt"/>
              <a:buAutoNum type="arabicPeriod"/>
            </a:pPr>
            <a:r>
              <a:rPr lang="en-US" dirty="0" smtClean="0"/>
              <a:t>Predicting Profitability</a:t>
            </a:r>
          </a:p>
          <a:p>
            <a:pPr marL="494100" indent="-457200">
              <a:buSzPct val="120000"/>
              <a:buFont typeface="+mj-lt"/>
              <a:buAutoNum type="arabicPeriod"/>
            </a:pPr>
            <a:r>
              <a:rPr lang="en-US" dirty="0" smtClean="0"/>
              <a:t>Data </a:t>
            </a:r>
            <a:r>
              <a:rPr lang="en-US" dirty="0" smtClean="0"/>
              <a:t>limitation</a:t>
            </a:r>
          </a:p>
          <a:p>
            <a:pPr marL="494100" indent="-457200">
              <a:buSzPct val="120000"/>
              <a:buFont typeface="+mj-lt"/>
              <a:buAutoNum type="arabicPeriod"/>
            </a:pPr>
            <a:r>
              <a:rPr lang="en-US" dirty="0" smtClean="0"/>
              <a:t>Project Proposals</a:t>
            </a:r>
            <a:endParaRPr lang="en-US" dirty="0" smtClean="0"/>
          </a:p>
        </p:txBody>
      </p:sp>
    </p:spTree>
    <p:extLst>
      <p:ext uri="{BB962C8B-B14F-4D97-AF65-F5344CB8AC3E}">
        <p14:creationId xmlns:p14="http://schemas.microsoft.com/office/powerpoint/2010/main" val="2565409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latin typeface="Stencil" panose="040409050D0802020404" pitchFamily="82" charset="0"/>
              </a:rPr>
              <a:t>Investigate customer buying patterns</a:t>
            </a:r>
            <a:endParaRPr lang="en-US" dirty="0">
              <a:latin typeface="Stencil" panose="040409050D0802020404" pitchFamily="82" charset="0"/>
            </a:endParaRPr>
          </a:p>
        </p:txBody>
      </p:sp>
      <p:grpSp>
        <p:nvGrpSpPr>
          <p:cNvPr id="8" name="Agrupar 7"/>
          <p:cNvGrpSpPr/>
          <p:nvPr/>
        </p:nvGrpSpPr>
        <p:grpSpPr>
          <a:xfrm>
            <a:off x="875436" y="2687050"/>
            <a:ext cx="7221941" cy="4017407"/>
            <a:chOff x="859394" y="2286000"/>
            <a:chExt cx="7221941" cy="4017407"/>
          </a:xfrm>
        </p:grpSpPr>
        <p:pic>
          <p:nvPicPr>
            <p:cNvPr id="4" name="Imagem 3"/>
            <p:cNvPicPr>
              <a:picLocks noChangeAspect="1"/>
            </p:cNvPicPr>
            <p:nvPr/>
          </p:nvPicPr>
          <p:blipFill rotWithShape="1">
            <a:blip r:embed="rId3" cstate="print">
              <a:extLst>
                <a:ext uri="{28A0092B-C50C-407E-A947-70E740481C1C}">
                  <a14:useLocalDpi xmlns:a14="http://schemas.microsoft.com/office/drawing/2010/main" val="0"/>
                </a:ext>
              </a:extLst>
            </a:blip>
            <a:srcRect l="2477" b="7702"/>
            <a:stretch/>
          </p:blipFill>
          <p:spPr>
            <a:xfrm>
              <a:off x="1228725" y="2286000"/>
              <a:ext cx="6852610" cy="3648075"/>
            </a:xfrm>
            <a:prstGeom prst="rect">
              <a:avLst/>
            </a:prstGeom>
          </p:spPr>
        </p:pic>
        <p:sp>
          <p:nvSpPr>
            <p:cNvPr id="5" name="CaixaDeTexto 4"/>
            <p:cNvSpPr txBox="1"/>
            <p:nvPr/>
          </p:nvSpPr>
          <p:spPr>
            <a:xfrm>
              <a:off x="2647950" y="5934075"/>
              <a:ext cx="853119" cy="369332"/>
            </a:xfrm>
            <a:prstGeom prst="rect">
              <a:avLst/>
            </a:prstGeom>
            <a:noFill/>
          </p:spPr>
          <p:txBody>
            <a:bodyPr wrap="none" rtlCol="0">
              <a:spAutoFit/>
            </a:bodyPr>
            <a:lstStyle/>
            <a:p>
              <a:r>
                <a:rPr lang="en-US" dirty="0" smtClean="0"/>
                <a:t>Online</a:t>
              </a:r>
              <a:endParaRPr lang="en-US" dirty="0"/>
            </a:p>
          </p:txBody>
        </p:sp>
        <p:sp>
          <p:nvSpPr>
            <p:cNvPr id="6" name="CaixaDeTexto 5"/>
            <p:cNvSpPr txBox="1"/>
            <p:nvPr/>
          </p:nvSpPr>
          <p:spPr>
            <a:xfrm>
              <a:off x="6029325" y="5934075"/>
              <a:ext cx="715260" cy="369332"/>
            </a:xfrm>
            <a:prstGeom prst="rect">
              <a:avLst/>
            </a:prstGeom>
            <a:noFill/>
          </p:spPr>
          <p:txBody>
            <a:bodyPr wrap="none" rtlCol="0">
              <a:spAutoFit/>
            </a:bodyPr>
            <a:lstStyle/>
            <a:p>
              <a:r>
                <a:rPr lang="en-US" dirty="0" smtClean="0"/>
                <a:t>Store</a:t>
              </a:r>
              <a:endParaRPr lang="en-US" dirty="0"/>
            </a:p>
          </p:txBody>
        </p:sp>
        <p:sp>
          <p:nvSpPr>
            <p:cNvPr id="7" name="CaixaDeTexto 6"/>
            <p:cNvSpPr txBox="1"/>
            <p:nvPr/>
          </p:nvSpPr>
          <p:spPr>
            <a:xfrm rot="16200000">
              <a:off x="754589" y="3854814"/>
              <a:ext cx="578941" cy="369332"/>
            </a:xfrm>
            <a:prstGeom prst="rect">
              <a:avLst/>
            </a:prstGeom>
            <a:noFill/>
          </p:spPr>
          <p:txBody>
            <a:bodyPr wrap="none" rtlCol="0">
              <a:spAutoFit/>
            </a:bodyPr>
            <a:lstStyle/>
            <a:p>
              <a:r>
                <a:rPr lang="en-US" dirty="0" smtClean="0"/>
                <a:t>Age</a:t>
              </a:r>
              <a:endParaRPr lang="en-US" dirty="0"/>
            </a:p>
          </p:txBody>
        </p:sp>
      </p:grpSp>
      <p:sp>
        <p:nvSpPr>
          <p:cNvPr id="10" name="Espaço Reservado para Conteúdo 4"/>
          <p:cNvSpPr txBox="1">
            <a:spLocks/>
          </p:cNvSpPr>
          <p:nvPr/>
        </p:nvSpPr>
        <p:spPr>
          <a:xfrm>
            <a:off x="788411" y="1764436"/>
            <a:ext cx="7765322" cy="659876"/>
          </a:xfrm>
          <a:prstGeom prst="rect">
            <a:avLst/>
          </a:prstGeom>
          <a:solidFill>
            <a:schemeClr val="tx2"/>
          </a:solidFill>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b="1" dirty="0" smtClean="0">
                <a:solidFill>
                  <a:srgbClr val="C00000"/>
                </a:solidFill>
              </a:rPr>
              <a:t>Age doesn’t tell the whole story</a:t>
            </a:r>
            <a:endParaRPr lang="en-US" sz="3200" b="1" dirty="0">
              <a:solidFill>
                <a:srgbClr val="C00000"/>
              </a:solidFill>
            </a:endParaRPr>
          </a:p>
        </p:txBody>
      </p:sp>
    </p:spTree>
    <p:extLst>
      <p:ext uri="{BB962C8B-B14F-4D97-AF65-F5344CB8AC3E}">
        <p14:creationId xmlns:p14="http://schemas.microsoft.com/office/powerpoint/2010/main" val="3990077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p:cNvGrpSpPr/>
          <p:nvPr/>
        </p:nvGrpSpPr>
        <p:grpSpPr>
          <a:xfrm>
            <a:off x="868918" y="2255480"/>
            <a:ext cx="7210384" cy="3965329"/>
            <a:chOff x="868918" y="2271522"/>
            <a:chExt cx="7210384" cy="3965329"/>
          </a:xfrm>
        </p:grpSpPr>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l="2585" b="7764"/>
            <a:stretch/>
          </p:blipFill>
          <p:spPr>
            <a:xfrm>
              <a:off x="1238249" y="2271522"/>
              <a:ext cx="6841053" cy="3643503"/>
            </a:xfrm>
            <a:prstGeom prst="rect">
              <a:avLst/>
            </a:prstGeom>
          </p:spPr>
        </p:pic>
        <p:sp>
          <p:nvSpPr>
            <p:cNvPr id="4" name="CaixaDeTexto 3"/>
            <p:cNvSpPr txBox="1"/>
            <p:nvPr/>
          </p:nvSpPr>
          <p:spPr>
            <a:xfrm>
              <a:off x="1856072" y="5867519"/>
              <a:ext cx="758541" cy="369332"/>
            </a:xfrm>
            <a:prstGeom prst="rect">
              <a:avLst/>
            </a:prstGeom>
            <a:noFill/>
          </p:spPr>
          <p:txBody>
            <a:bodyPr wrap="none" rtlCol="0">
              <a:spAutoFit/>
            </a:bodyPr>
            <a:lstStyle/>
            <a:p>
              <a:r>
                <a:rPr lang="en-US" dirty="0" smtClean="0"/>
                <a:t>South</a:t>
              </a:r>
              <a:endParaRPr lang="en-US" dirty="0"/>
            </a:p>
          </p:txBody>
        </p:sp>
        <p:sp>
          <p:nvSpPr>
            <p:cNvPr id="5" name="CaixaDeTexto 4"/>
            <p:cNvSpPr txBox="1"/>
            <p:nvPr/>
          </p:nvSpPr>
          <p:spPr>
            <a:xfrm>
              <a:off x="3537886" y="5867519"/>
              <a:ext cx="666593" cy="369332"/>
            </a:xfrm>
            <a:prstGeom prst="rect">
              <a:avLst/>
            </a:prstGeom>
            <a:noFill/>
          </p:spPr>
          <p:txBody>
            <a:bodyPr wrap="none" rtlCol="0">
              <a:spAutoFit/>
            </a:bodyPr>
            <a:lstStyle/>
            <a:p>
              <a:r>
                <a:rPr lang="en-US" dirty="0" smtClean="0"/>
                <a:t>West</a:t>
              </a:r>
              <a:endParaRPr lang="en-US" dirty="0"/>
            </a:p>
          </p:txBody>
        </p:sp>
        <p:sp>
          <p:nvSpPr>
            <p:cNvPr id="6" name="CaixaDeTexto 5"/>
            <p:cNvSpPr txBox="1"/>
            <p:nvPr/>
          </p:nvSpPr>
          <p:spPr>
            <a:xfrm>
              <a:off x="5241985" y="5867519"/>
              <a:ext cx="609462" cy="369332"/>
            </a:xfrm>
            <a:prstGeom prst="rect">
              <a:avLst/>
            </a:prstGeom>
            <a:noFill/>
          </p:spPr>
          <p:txBody>
            <a:bodyPr wrap="none" rtlCol="0">
              <a:spAutoFit/>
            </a:bodyPr>
            <a:lstStyle/>
            <a:p>
              <a:r>
                <a:rPr lang="en-US" dirty="0" smtClean="0"/>
                <a:t>East</a:t>
              </a:r>
              <a:endParaRPr lang="en-US" dirty="0"/>
            </a:p>
          </p:txBody>
        </p:sp>
        <p:sp>
          <p:nvSpPr>
            <p:cNvPr id="7" name="CaixaDeTexto 6"/>
            <p:cNvSpPr txBox="1"/>
            <p:nvPr/>
          </p:nvSpPr>
          <p:spPr>
            <a:xfrm>
              <a:off x="6760687" y="5867519"/>
              <a:ext cx="910827" cy="369332"/>
            </a:xfrm>
            <a:prstGeom prst="rect">
              <a:avLst/>
            </a:prstGeom>
            <a:noFill/>
          </p:spPr>
          <p:txBody>
            <a:bodyPr wrap="none" rtlCol="0">
              <a:spAutoFit/>
            </a:bodyPr>
            <a:lstStyle/>
            <a:p>
              <a:r>
                <a:rPr lang="en-US" dirty="0" smtClean="0"/>
                <a:t>Central</a:t>
              </a:r>
              <a:endParaRPr lang="en-US" dirty="0"/>
            </a:p>
          </p:txBody>
        </p:sp>
        <p:sp>
          <p:nvSpPr>
            <p:cNvPr id="8" name="CaixaDeTexto 7"/>
            <p:cNvSpPr txBox="1"/>
            <p:nvPr/>
          </p:nvSpPr>
          <p:spPr>
            <a:xfrm rot="16200000">
              <a:off x="764113" y="3770114"/>
              <a:ext cx="578941" cy="369332"/>
            </a:xfrm>
            <a:prstGeom prst="rect">
              <a:avLst/>
            </a:prstGeom>
            <a:noFill/>
          </p:spPr>
          <p:txBody>
            <a:bodyPr wrap="none" rtlCol="0">
              <a:spAutoFit/>
            </a:bodyPr>
            <a:lstStyle/>
            <a:p>
              <a:r>
                <a:rPr lang="en-US" dirty="0" smtClean="0"/>
                <a:t>Age</a:t>
              </a:r>
              <a:endParaRPr lang="en-US" dirty="0"/>
            </a:p>
          </p:txBody>
        </p:sp>
      </p:grpSp>
      <p:sp>
        <p:nvSpPr>
          <p:cNvPr id="11" name="Espaço Reservado para Conteúdo 4"/>
          <p:cNvSpPr txBox="1">
            <a:spLocks/>
          </p:cNvSpPr>
          <p:nvPr/>
        </p:nvSpPr>
        <p:spPr>
          <a:xfrm>
            <a:off x="776114" y="877497"/>
            <a:ext cx="7765322" cy="659876"/>
          </a:xfrm>
          <a:prstGeom prst="rect">
            <a:avLst/>
          </a:prstGeom>
          <a:solidFill>
            <a:schemeClr val="tx2"/>
          </a:solidFill>
        </p:spPr>
        <p:txBody>
          <a:bodyPr>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b="1" dirty="0" smtClean="0">
                <a:solidFill>
                  <a:srgbClr val="C00000"/>
                </a:solidFill>
              </a:rPr>
              <a:t>Lovely old West and charming young Central</a:t>
            </a:r>
            <a:endParaRPr lang="en-US" sz="3200" b="1" dirty="0">
              <a:solidFill>
                <a:srgbClr val="C00000"/>
              </a:solidFill>
            </a:endParaRPr>
          </a:p>
        </p:txBody>
      </p:sp>
    </p:spTree>
    <p:extLst>
      <p:ext uri="{BB962C8B-B14F-4D97-AF65-F5344CB8AC3E}">
        <p14:creationId xmlns:p14="http://schemas.microsoft.com/office/powerpoint/2010/main" val="394673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p:cNvGrpSpPr/>
          <p:nvPr/>
        </p:nvGrpSpPr>
        <p:grpSpPr>
          <a:xfrm>
            <a:off x="868918" y="2231136"/>
            <a:ext cx="7212417" cy="4005715"/>
            <a:chOff x="868918" y="2231136"/>
            <a:chExt cx="7212417" cy="4005715"/>
          </a:xfrm>
        </p:grpSpPr>
        <p:pic>
          <p:nvPicPr>
            <p:cNvPr id="3" name="Imagem 2"/>
            <p:cNvPicPr>
              <a:picLocks noChangeAspect="1"/>
            </p:cNvPicPr>
            <p:nvPr/>
          </p:nvPicPr>
          <p:blipFill rotWithShape="1">
            <a:blip r:embed="rId3" cstate="print">
              <a:extLst>
                <a:ext uri="{28A0092B-C50C-407E-A947-70E740481C1C}">
                  <a14:useLocalDpi xmlns:a14="http://schemas.microsoft.com/office/drawing/2010/main" val="0"/>
                </a:ext>
              </a:extLst>
            </a:blip>
            <a:srcRect l="2748" b="7760"/>
            <a:stretch/>
          </p:blipFill>
          <p:spPr>
            <a:xfrm>
              <a:off x="1247775" y="2231136"/>
              <a:ext cx="6833560" cy="3645789"/>
            </a:xfrm>
            <a:prstGeom prst="rect">
              <a:avLst/>
            </a:prstGeom>
          </p:spPr>
        </p:pic>
        <p:sp>
          <p:nvSpPr>
            <p:cNvPr id="4" name="CaixaDeTexto 3"/>
            <p:cNvSpPr txBox="1"/>
            <p:nvPr/>
          </p:nvSpPr>
          <p:spPr>
            <a:xfrm>
              <a:off x="1856072" y="5867519"/>
              <a:ext cx="758541" cy="369332"/>
            </a:xfrm>
            <a:prstGeom prst="rect">
              <a:avLst/>
            </a:prstGeom>
            <a:noFill/>
          </p:spPr>
          <p:txBody>
            <a:bodyPr wrap="none" rtlCol="0">
              <a:spAutoFit/>
            </a:bodyPr>
            <a:lstStyle/>
            <a:p>
              <a:r>
                <a:rPr lang="en-US" dirty="0" smtClean="0"/>
                <a:t>South</a:t>
              </a:r>
              <a:endParaRPr lang="en-US" dirty="0"/>
            </a:p>
          </p:txBody>
        </p:sp>
        <p:sp>
          <p:nvSpPr>
            <p:cNvPr id="5" name="CaixaDeTexto 4"/>
            <p:cNvSpPr txBox="1"/>
            <p:nvPr/>
          </p:nvSpPr>
          <p:spPr>
            <a:xfrm>
              <a:off x="3537886" y="5867519"/>
              <a:ext cx="666593" cy="369332"/>
            </a:xfrm>
            <a:prstGeom prst="rect">
              <a:avLst/>
            </a:prstGeom>
            <a:noFill/>
          </p:spPr>
          <p:txBody>
            <a:bodyPr wrap="none" rtlCol="0">
              <a:spAutoFit/>
            </a:bodyPr>
            <a:lstStyle/>
            <a:p>
              <a:r>
                <a:rPr lang="en-US" dirty="0" smtClean="0"/>
                <a:t>West</a:t>
              </a:r>
              <a:endParaRPr lang="en-US" dirty="0"/>
            </a:p>
          </p:txBody>
        </p:sp>
        <p:sp>
          <p:nvSpPr>
            <p:cNvPr id="6" name="CaixaDeTexto 5"/>
            <p:cNvSpPr txBox="1"/>
            <p:nvPr/>
          </p:nvSpPr>
          <p:spPr>
            <a:xfrm>
              <a:off x="5241985" y="5867519"/>
              <a:ext cx="609462" cy="369332"/>
            </a:xfrm>
            <a:prstGeom prst="rect">
              <a:avLst/>
            </a:prstGeom>
            <a:noFill/>
          </p:spPr>
          <p:txBody>
            <a:bodyPr wrap="none" rtlCol="0">
              <a:spAutoFit/>
            </a:bodyPr>
            <a:lstStyle/>
            <a:p>
              <a:r>
                <a:rPr lang="en-US" dirty="0" smtClean="0"/>
                <a:t>East</a:t>
              </a:r>
              <a:endParaRPr lang="en-US" dirty="0"/>
            </a:p>
          </p:txBody>
        </p:sp>
        <p:sp>
          <p:nvSpPr>
            <p:cNvPr id="7" name="CaixaDeTexto 6"/>
            <p:cNvSpPr txBox="1"/>
            <p:nvPr/>
          </p:nvSpPr>
          <p:spPr>
            <a:xfrm>
              <a:off x="6760687" y="5867519"/>
              <a:ext cx="910827" cy="369332"/>
            </a:xfrm>
            <a:prstGeom prst="rect">
              <a:avLst/>
            </a:prstGeom>
            <a:noFill/>
          </p:spPr>
          <p:txBody>
            <a:bodyPr wrap="none" rtlCol="0">
              <a:spAutoFit/>
            </a:bodyPr>
            <a:lstStyle/>
            <a:p>
              <a:r>
                <a:rPr lang="en-US" dirty="0" smtClean="0"/>
                <a:t>Central</a:t>
              </a:r>
              <a:endParaRPr lang="en-US" dirty="0"/>
            </a:p>
          </p:txBody>
        </p:sp>
        <p:sp>
          <p:nvSpPr>
            <p:cNvPr id="8" name="CaixaDeTexto 7"/>
            <p:cNvSpPr txBox="1"/>
            <p:nvPr/>
          </p:nvSpPr>
          <p:spPr>
            <a:xfrm rot="16200000">
              <a:off x="550882" y="3770114"/>
              <a:ext cx="1005403" cy="369332"/>
            </a:xfrm>
            <a:prstGeom prst="rect">
              <a:avLst/>
            </a:prstGeom>
            <a:noFill/>
          </p:spPr>
          <p:txBody>
            <a:bodyPr wrap="none" rtlCol="0">
              <a:spAutoFit/>
            </a:bodyPr>
            <a:lstStyle/>
            <a:p>
              <a:r>
                <a:rPr lang="en-US" dirty="0" smtClean="0"/>
                <a:t>Amount</a:t>
              </a:r>
              <a:endParaRPr lang="en-US" dirty="0"/>
            </a:p>
          </p:txBody>
        </p:sp>
      </p:grpSp>
      <p:sp>
        <p:nvSpPr>
          <p:cNvPr id="10" name="Espaço Reservado para Conteúdo 4"/>
          <p:cNvSpPr txBox="1">
            <a:spLocks/>
          </p:cNvSpPr>
          <p:nvPr/>
        </p:nvSpPr>
        <p:spPr>
          <a:xfrm>
            <a:off x="2002207" y="913744"/>
            <a:ext cx="5324696" cy="659876"/>
          </a:xfrm>
          <a:prstGeom prst="rect">
            <a:avLst/>
          </a:prstGeom>
          <a:solidFill>
            <a:schemeClr val="tx2"/>
          </a:solidFill>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b="1" dirty="0" smtClean="0">
                <a:solidFill>
                  <a:srgbClr val="C00000"/>
                </a:solidFill>
              </a:rPr>
              <a:t>Let’s expand to West</a:t>
            </a:r>
            <a:endParaRPr lang="en-US" sz="3200" b="1" dirty="0">
              <a:solidFill>
                <a:srgbClr val="C00000"/>
              </a:solidFill>
            </a:endParaRPr>
          </a:p>
        </p:txBody>
      </p:sp>
    </p:spTree>
    <p:extLst>
      <p:ext uri="{BB962C8B-B14F-4D97-AF65-F5344CB8AC3E}">
        <p14:creationId xmlns:p14="http://schemas.microsoft.com/office/powerpoint/2010/main" val="26672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Stencil" panose="040409050D0802020404" pitchFamily="82" charset="0"/>
              </a:rPr>
              <a:t>Predicting profitability</a:t>
            </a:r>
            <a:endParaRPr lang="en-US" dirty="0">
              <a:latin typeface="Stencil" panose="040409050D0802020404" pitchFamily="82" charset="0"/>
            </a:endParaRPr>
          </a:p>
        </p:txBody>
      </p:sp>
      <p:sp>
        <p:nvSpPr>
          <p:cNvPr id="5" name="Espaço Reservado para Conteúdo 4"/>
          <p:cNvSpPr>
            <a:spLocks noGrp="1"/>
          </p:cNvSpPr>
          <p:nvPr>
            <p:ph idx="1"/>
          </p:nvPr>
        </p:nvSpPr>
        <p:spPr>
          <a:xfrm>
            <a:off x="685346" y="1732451"/>
            <a:ext cx="7765322" cy="659876"/>
          </a:xfrm>
          <a:solidFill>
            <a:schemeClr val="tx2"/>
          </a:solidFill>
        </p:spPr>
        <p:txBody>
          <a:bodyPr>
            <a:normAutofit/>
          </a:bodyPr>
          <a:lstStyle/>
          <a:p>
            <a:pPr marL="36900" indent="0" algn="ctr">
              <a:buNone/>
            </a:pPr>
            <a:r>
              <a:rPr lang="en-US" sz="3200" b="1" dirty="0" smtClean="0">
                <a:solidFill>
                  <a:srgbClr val="C00000"/>
                </a:solidFill>
              </a:rPr>
              <a:t>Product Diversification is the KEY</a:t>
            </a:r>
            <a:endParaRPr lang="en-US" sz="3200" b="1" dirty="0">
              <a:solidFill>
                <a:srgbClr val="C00000"/>
              </a:solidFill>
            </a:endParaRPr>
          </a:p>
        </p:txBody>
      </p:sp>
      <p:graphicFrame>
        <p:nvGraphicFramePr>
          <p:cNvPr id="3" name="Tabela 2"/>
          <p:cNvGraphicFramePr>
            <a:graphicFrameLocks noGrp="1"/>
          </p:cNvGraphicFramePr>
          <p:nvPr>
            <p:extLst>
              <p:ext uri="{D42A27DB-BD31-4B8C-83A1-F6EECF244321}">
                <p14:modId xmlns:p14="http://schemas.microsoft.com/office/powerpoint/2010/main" val="2206152844"/>
              </p:ext>
            </p:extLst>
          </p:nvPr>
        </p:nvGraphicFramePr>
        <p:xfrm>
          <a:off x="300806" y="3106393"/>
          <a:ext cx="8558785" cy="3358545"/>
        </p:xfrm>
        <a:graphic>
          <a:graphicData uri="http://schemas.openxmlformats.org/drawingml/2006/table">
            <a:tbl>
              <a:tblPr firstRow="1" firstCol="1" bandRow="1">
                <a:tableStyleId>{5C22544A-7EE6-4342-B048-85BDC9FD1C3A}</a:tableStyleId>
              </a:tblPr>
              <a:tblGrid>
                <a:gridCol w="1711757">
                  <a:extLst>
                    <a:ext uri="{9D8B030D-6E8A-4147-A177-3AD203B41FA5}">
                      <a16:colId xmlns:a16="http://schemas.microsoft.com/office/drawing/2014/main" val="3426977187"/>
                    </a:ext>
                  </a:extLst>
                </a:gridCol>
                <a:gridCol w="1711757">
                  <a:extLst>
                    <a:ext uri="{9D8B030D-6E8A-4147-A177-3AD203B41FA5}">
                      <a16:colId xmlns:a16="http://schemas.microsoft.com/office/drawing/2014/main" val="1247341631"/>
                    </a:ext>
                  </a:extLst>
                </a:gridCol>
                <a:gridCol w="1711757">
                  <a:extLst>
                    <a:ext uri="{9D8B030D-6E8A-4147-A177-3AD203B41FA5}">
                      <a16:colId xmlns:a16="http://schemas.microsoft.com/office/drawing/2014/main" val="3926764119"/>
                    </a:ext>
                  </a:extLst>
                </a:gridCol>
                <a:gridCol w="1711757">
                  <a:extLst>
                    <a:ext uri="{9D8B030D-6E8A-4147-A177-3AD203B41FA5}">
                      <a16:colId xmlns:a16="http://schemas.microsoft.com/office/drawing/2014/main" val="3859236820"/>
                    </a:ext>
                  </a:extLst>
                </a:gridCol>
                <a:gridCol w="1711757">
                  <a:extLst>
                    <a:ext uri="{9D8B030D-6E8A-4147-A177-3AD203B41FA5}">
                      <a16:colId xmlns:a16="http://schemas.microsoft.com/office/drawing/2014/main" val="908682137"/>
                    </a:ext>
                  </a:extLst>
                </a:gridCol>
              </a:tblGrid>
              <a:tr h="374469">
                <a:tc>
                  <a:txBody>
                    <a:bodyPr/>
                    <a:lstStyle/>
                    <a:p>
                      <a:pPr marL="0" marR="0">
                        <a:lnSpc>
                          <a:spcPct val="107000"/>
                        </a:lnSpc>
                        <a:spcBef>
                          <a:spcPts val="0"/>
                        </a:spcBef>
                        <a:spcAft>
                          <a:spcPts val="0"/>
                        </a:spcAft>
                      </a:pPr>
                      <a:r>
                        <a:rPr lang="en-US" sz="2000" dirty="0">
                          <a:effectLst/>
                        </a:rPr>
                        <a:t>Product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Profit </a:t>
                      </a:r>
                      <a:endParaRPr lang="en-US" sz="2000" dirty="0" smtClean="0">
                        <a:effectLst/>
                      </a:endParaRPr>
                    </a:p>
                    <a:p>
                      <a:pPr marL="0" marR="0" algn="ctr">
                        <a:lnSpc>
                          <a:spcPct val="107000"/>
                        </a:lnSpc>
                        <a:spcBef>
                          <a:spcPts val="0"/>
                        </a:spcBef>
                        <a:spcAft>
                          <a:spcPts val="0"/>
                        </a:spcAft>
                      </a:pPr>
                      <a:r>
                        <a:rPr lang="en-US" sz="2000" dirty="0" smtClean="0">
                          <a:effectLst/>
                        </a:rPr>
                        <a:t>(</a:t>
                      </a:r>
                      <a:r>
                        <a:rPr lang="en-US" sz="2000" dirty="0">
                          <a:effectLst/>
                        </a:rPr>
                        <a:t>SVM)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Profit </a:t>
                      </a:r>
                      <a:endParaRPr lang="en-US" sz="2000" dirty="0" smtClean="0">
                        <a:effectLst/>
                      </a:endParaRPr>
                    </a:p>
                    <a:p>
                      <a:pPr marL="0" marR="0" algn="ctr">
                        <a:lnSpc>
                          <a:spcPct val="107000"/>
                        </a:lnSpc>
                        <a:spcBef>
                          <a:spcPts val="0"/>
                        </a:spcBef>
                        <a:spcAft>
                          <a:spcPts val="0"/>
                        </a:spcAft>
                      </a:pPr>
                      <a:r>
                        <a:rPr lang="en-US" sz="2000" dirty="0" smtClean="0">
                          <a:effectLst/>
                        </a:rPr>
                        <a:t>(</a:t>
                      </a:r>
                      <a:r>
                        <a:rPr lang="en-US" sz="2000" dirty="0">
                          <a:effectLst/>
                        </a:rPr>
                        <a:t>GBT)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Profit </a:t>
                      </a:r>
                      <a:endParaRPr lang="en-US" sz="2000" dirty="0" smtClean="0">
                        <a:effectLst/>
                      </a:endParaRPr>
                    </a:p>
                    <a:p>
                      <a:pPr marL="0" marR="0" algn="ctr">
                        <a:lnSpc>
                          <a:spcPct val="107000"/>
                        </a:lnSpc>
                        <a:spcBef>
                          <a:spcPts val="0"/>
                        </a:spcBef>
                        <a:spcAft>
                          <a:spcPts val="0"/>
                        </a:spcAft>
                      </a:pPr>
                      <a:r>
                        <a:rPr lang="en-US" sz="2000" dirty="0" smtClean="0">
                          <a:effectLst/>
                        </a:rPr>
                        <a:t>(</a:t>
                      </a:r>
                      <a:r>
                        <a:rPr lang="en-US" sz="2000" dirty="0" err="1">
                          <a:effectLst/>
                        </a:rPr>
                        <a:t>kNN</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Average profit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8212001"/>
                  </a:ext>
                </a:extLst>
              </a:tr>
              <a:tr h="374469">
                <a:tc>
                  <a:txBody>
                    <a:bodyPr/>
                    <a:lstStyle/>
                    <a:p>
                      <a:pPr marL="0" marR="0">
                        <a:lnSpc>
                          <a:spcPct val="107000"/>
                        </a:lnSpc>
                        <a:spcBef>
                          <a:spcPts val="0"/>
                        </a:spcBef>
                        <a:spcAft>
                          <a:spcPts val="0"/>
                        </a:spcAft>
                      </a:pPr>
                      <a:r>
                        <a:rPr lang="en-US" sz="2000">
                          <a:effectLst/>
                        </a:rPr>
                        <a:t>Dell PC 172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solidFill>
                            <a:srgbClr val="FF0000"/>
                          </a:solidFill>
                          <a:effectLst/>
                        </a:rPr>
                        <a:t>$125,876.06</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solidFill>
                            <a:srgbClr val="0070C0"/>
                          </a:solidFill>
                          <a:effectLst/>
                        </a:rPr>
                        <a:t>$446,790.12</a:t>
                      </a:r>
                      <a:endParaRPr lang="en-US"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a:effectLst/>
                        </a:rPr>
                        <a:t>$141,900.00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a:effectLst/>
                        </a:rPr>
                        <a:t>$238,188.73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778429"/>
                  </a:ext>
                </a:extLst>
              </a:tr>
              <a:tr h="748935">
                <a:tc>
                  <a:txBody>
                    <a:bodyPr/>
                    <a:lstStyle/>
                    <a:p>
                      <a:pPr marL="0" marR="0">
                        <a:lnSpc>
                          <a:spcPct val="107000"/>
                        </a:lnSpc>
                        <a:spcBef>
                          <a:spcPts val="0"/>
                        </a:spcBef>
                        <a:spcAft>
                          <a:spcPts val="0"/>
                        </a:spcAft>
                      </a:pPr>
                      <a:r>
                        <a:rPr lang="en-US" sz="2000">
                          <a:effectLst/>
                        </a:rPr>
                        <a:t>Motorola Smartphone 196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solidFill>
                            <a:srgbClr val="FF0000"/>
                          </a:solidFill>
                          <a:effectLst/>
                        </a:rPr>
                        <a:t>$73,407.32</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effectLst/>
                        </a:rPr>
                        <a:t>$99,727.90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solidFill>
                            <a:srgbClr val="0070C0"/>
                          </a:solidFill>
                          <a:effectLst/>
                        </a:rPr>
                        <a:t>$108,619.50</a:t>
                      </a:r>
                      <a:endParaRPr lang="en-US"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a:effectLst/>
                        </a:rPr>
                        <a:t>$93,918.24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495137"/>
                  </a:ext>
                </a:extLst>
              </a:tr>
              <a:tr h="374469">
                <a:tc>
                  <a:txBody>
                    <a:bodyPr/>
                    <a:lstStyle/>
                    <a:p>
                      <a:pPr marL="0" marR="0">
                        <a:lnSpc>
                          <a:spcPct val="107000"/>
                        </a:lnSpc>
                        <a:spcBef>
                          <a:spcPts val="0"/>
                        </a:spcBef>
                        <a:spcAft>
                          <a:spcPts val="0"/>
                        </a:spcAft>
                      </a:pPr>
                      <a:r>
                        <a:rPr lang="en-US" sz="2000">
                          <a:effectLst/>
                        </a:rPr>
                        <a:t>Dell PC 171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solidFill>
                            <a:srgbClr val="FF0000"/>
                          </a:solidFill>
                          <a:effectLst/>
                        </a:rPr>
                        <a:t>$30,414.36</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solidFill>
                            <a:srgbClr val="0070C0"/>
                          </a:solidFill>
                          <a:effectLst/>
                        </a:rPr>
                        <a:t>$163,809.98</a:t>
                      </a:r>
                      <a:endParaRPr lang="en-US"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a:effectLst/>
                        </a:rPr>
                        <a:t>$67,191.38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a:effectLst/>
                        </a:rPr>
                        <a:t>$87,138.57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6734017"/>
                  </a:ext>
                </a:extLst>
              </a:tr>
              <a:tr h="374469">
                <a:tc>
                  <a:txBody>
                    <a:bodyPr/>
                    <a:lstStyle/>
                    <a:p>
                      <a:pPr marL="0" marR="0">
                        <a:lnSpc>
                          <a:spcPct val="107000"/>
                        </a:lnSpc>
                        <a:spcBef>
                          <a:spcPts val="0"/>
                        </a:spcBef>
                        <a:spcAft>
                          <a:spcPts val="0"/>
                        </a:spcAft>
                      </a:pPr>
                      <a:r>
                        <a:rPr lang="en-US" sz="2000">
                          <a:effectLst/>
                        </a:rPr>
                        <a:t>Asus Netbook 181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dirty="0">
                          <a:solidFill>
                            <a:srgbClr val="FF0000"/>
                          </a:solidFill>
                          <a:effectLst/>
                        </a:rPr>
                        <a:t>$25,546.03</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solidFill>
                            <a:srgbClr val="0070C0"/>
                          </a:solidFill>
                          <a:effectLst/>
                        </a:rPr>
                        <a:t>$114,338.09</a:t>
                      </a:r>
                      <a:endParaRPr lang="en-US"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a:effectLst/>
                        </a:rPr>
                        <a:t>$36,314.08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a:effectLst/>
                        </a:rPr>
                        <a:t>$58,732.73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6725056"/>
                  </a:ext>
                </a:extLst>
              </a:tr>
              <a:tr h="374469">
                <a:tc>
                  <a:txBody>
                    <a:bodyPr/>
                    <a:lstStyle/>
                    <a:p>
                      <a:pPr marL="0" marR="0">
                        <a:lnSpc>
                          <a:spcPct val="107000"/>
                        </a:lnSpc>
                        <a:spcBef>
                          <a:spcPts val="0"/>
                        </a:spcBef>
                        <a:spcAft>
                          <a:spcPts val="0"/>
                        </a:spcAft>
                      </a:pPr>
                      <a:r>
                        <a:rPr lang="en-US" sz="2000" dirty="0">
                          <a:effectLst/>
                        </a:rPr>
                        <a:t>Razer Laptop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000">
                          <a:effectLst/>
                        </a:rPr>
                        <a:t>$57,224.20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solidFill>
                            <a:srgbClr val="FF0000"/>
                          </a:solidFill>
                          <a:effectLst/>
                        </a:rPr>
                        <a:t>$50,054.61</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solidFill>
                            <a:srgbClr val="0070C0"/>
                          </a:solidFill>
                          <a:effectLst/>
                        </a:rPr>
                        <a:t>$67,586.19</a:t>
                      </a:r>
                      <a:endParaRPr lang="en-US"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2000" dirty="0">
                          <a:effectLst/>
                        </a:rPr>
                        <a:t>$58,288.33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1183021"/>
                  </a:ext>
                </a:extLst>
              </a:tr>
            </a:tbl>
          </a:graphicData>
        </a:graphic>
      </p:graphicFrame>
    </p:spTree>
    <p:extLst>
      <p:ext uri="{BB962C8B-B14F-4D97-AF65-F5344CB8AC3E}">
        <p14:creationId xmlns:p14="http://schemas.microsoft.com/office/powerpoint/2010/main" val="1801875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Stencil" panose="040409050D0802020404" pitchFamily="82" charset="0"/>
              </a:rPr>
              <a:t>RECAP</a:t>
            </a:r>
            <a:endParaRPr lang="en-US" dirty="0">
              <a:latin typeface="Stencil" panose="040409050D0802020404" pitchFamily="82" charset="0"/>
            </a:endParaRPr>
          </a:p>
        </p:txBody>
      </p:sp>
      <p:sp>
        <p:nvSpPr>
          <p:cNvPr id="3" name="Espaço Reservado para Conteúdo 2"/>
          <p:cNvSpPr>
            <a:spLocks noGrp="1"/>
          </p:cNvSpPr>
          <p:nvPr>
            <p:ph idx="1"/>
          </p:nvPr>
        </p:nvSpPr>
        <p:spPr>
          <a:xfrm>
            <a:off x="685346" y="1732450"/>
            <a:ext cx="7765321" cy="4058751"/>
          </a:xfrm>
        </p:spPr>
        <p:txBody>
          <a:bodyPr/>
          <a:lstStyle/>
          <a:p>
            <a:r>
              <a:rPr lang="en-US" dirty="0" smtClean="0"/>
              <a:t>Expanding our business in the west region</a:t>
            </a:r>
          </a:p>
          <a:p>
            <a:r>
              <a:rPr lang="en-US" dirty="0" smtClean="0"/>
              <a:t>Target audience: older people (&gt;= 43 years)</a:t>
            </a:r>
          </a:p>
          <a:p>
            <a:endParaRPr lang="en-US" dirty="0"/>
          </a:p>
          <a:p>
            <a:r>
              <a:rPr lang="en-US" dirty="0" smtClean="0"/>
              <a:t>Diversifying our product catalog:</a:t>
            </a:r>
          </a:p>
          <a:p>
            <a:pPr lvl="1"/>
            <a:r>
              <a:rPr lang="en-US" dirty="0" smtClean="0"/>
              <a:t>Laptop (Razor, Asus and Apple)</a:t>
            </a:r>
          </a:p>
          <a:p>
            <a:pPr lvl="1"/>
            <a:r>
              <a:rPr lang="en-US" dirty="0" smtClean="0"/>
              <a:t>PC (Dell model 171 and 172)</a:t>
            </a:r>
          </a:p>
          <a:p>
            <a:pPr lvl="1"/>
            <a:r>
              <a:rPr lang="en-US" dirty="0" smtClean="0"/>
              <a:t>Tablet (Apple and Amazon)</a:t>
            </a:r>
          </a:p>
          <a:p>
            <a:pPr lvl="1"/>
            <a:r>
              <a:rPr lang="en-US" dirty="0" smtClean="0"/>
              <a:t>Smartphone</a:t>
            </a:r>
          </a:p>
          <a:p>
            <a:pPr lvl="1"/>
            <a:r>
              <a:rPr lang="en-US" dirty="0" smtClean="0"/>
              <a:t>Game Console</a:t>
            </a:r>
          </a:p>
          <a:p>
            <a:endParaRPr lang="en-US" dirty="0"/>
          </a:p>
        </p:txBody>
      </p:sp>
    </p:spTree>
    <p:extLst>
      <p:ext uri="{BB962C8B-B14F-4D97-AF65-F5344CB8AC3E}">
        <p14:creationId xmlns:p14="http://schemas.microsoft.com/office/powerpoint/2010/main" val="380360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p:cNvGrpSpPr/>
          <p:nvPr/>
        </p:nvGrpSpPr>
        <p:grpSpPr>
          <a:xfrm>
            <a:off x="776114" y="1537373"/>
            <a:ext cx="7468883" cy="4803468"/>
            <a:chOff x="776114" y="1717788"/>
            <a:chExt cx="7468883" cy="4803468"/>
          </a:xfrm>
        </p:grpSpPr>
        <p:pic>
          <p:nvPicPr>
            <p:cNvPr id="1028" name="Picture 4" descr="Image result for faceboo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323" r="4929" b="23481"/>
            <a:stretch/>
          </p:blipFill>
          <p:spPr bwMode="auto">
            <a:xfrm>
              <a:off x="5257957" y="5521511"/>
              <a:ext cx="2987040" cy="9997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mazon"/>
            <p:cNvPicPr>
              <a:picLocks noChangeAspect="1" noChangeArrowheads="1"/>
            </p:cNvPicPr>
            <p:nvPr/>
          </p:nvPicPr>
          <p:blipFill rotWithShape="1">
            <a:blip r:embed="rId4">
              <a:extLst>
                <a:ext uri="{28A0092B-C50C-407E-A947-70E740481C1C}">
                  <a14:useLocalDpi xmlns:a14="http://schemas.microsoft.com/office/drawing/2010/main" val="0"/>
                </a:ext>
              </a:extLst>
            </a:blip>
            <a:srcRect t="29300" r="254" b="30474"/>
            <a:stretch/>
          </p:blipFill>
          <p:spPr bwMode="auto">
            <a:xfrm>
              <a:off x="776114" y="1717788"/>
              <a:ext cx="2962656" cy="11948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tflix"/>
            <p:cNvPicPr>
              <a:picLocks noChangeAspect="1" noChangeArrowheads="1"/>
            </p:cNvPicPr>
            <p:nvPr/>
          </p:nvPicPr>
          <p:blipFill rotWithShape="1">
            <a:blip r:embed="rId5">
              <a:extLst>
                <a:ext uri="{28A0092B-C50C-407E-A947-70E740481C1C}">
                  <a14:useLocalDpi xmlns:a14="http://schemas.microsoft.com/office/drawing/2010/main" val="0"/>
                </a:ext>
              </a:extLst>
            </a:blip>
            <a:srcRect l="8324" t="28077" r="14275" b="30976"/>
            <a:stretch/>
          </p:blipFill>
          <p:spPr bwMode="auto">
            <a:xfrm>
              <a:off x="2219583" y="2912604"/>
              <a:ext cx="2974848" cy="10485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linkedi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38770" y="3961116"/>
              <a:ext cx="2987040" cy="156039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Espaço Reservado para Conteúdo 4"/>
          <p:cNvSpPr txBox="1">
            <a:spLocks/>
          </p:cNvSpPr>
          <p:nvPr/>
        </p:nvSpPr>
        <p:spPr>
          <a:xfrm>
            <a:off x="776114" y="877497"/>
            <a:ext cx="7765322" cy="659876"/>
          </a:xfrm>
          <a:prstGeom prst="rect">
            <a:avLst/>
          </a:prstGeom>
          <a:solidFill>
            <a:schemeClr val="tx2"/>
          </a:solidFill>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b="1" dirty="0" smtClean="0">
                <a:solidFill>
                  <a:srgbClr val="C00000"/>
                </a:solidFill>
              </a:rPr>
              <a:t>Would we like to grow like them?</a:t>
            </a:r>
            <a:endParaRPr lang="en-US" sz="3200" b="1" dirty="0">
              <a:solidFill>
                <a:srgbClr val="C00000"/>
              </a:solidFill>
            </a:endParaRPr>
          </a:p>
        </p:txBody>
      </p:sp>
      <p:pic>
        <p:nvPicPr>
          <p:cNvPr id="1036" name="Picture 12" descr="Image result for walmar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6114" y="5401816"/>
            <a:ext cx="1756605" cy="4391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ibm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8073" y="5858800"/>
            <a:ext cx="1052686" cy="421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90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Stencil" panose="040409050D0802020404" pitchFamily="82" charset="0"/>
              </a:rPr>
              <a:t>Project PROPOSALS</a:t>
            </a:r>
            <a:endParaRPr lang="en-US" dirty="0">
              <a:latin typeface="Stencil" panose="040409050D0802020404" pitchFamily="82" charset="0"/>
            </a:endParaRPr>
          </a:p>
        </p:txBody>
      </p:sp>
      <p:sp>
        <p:nvSpPr>
          <p:cNvPr id="3" name="Espaço Reservado para Conteúdo 2"/>
          <p:cNvSpPr>
            <a:spLocks noGrp="1"/>
          </p:cNvSpPr>
          <p:nvPr>
            <p:ph sz="half" idx="1"/>
          </p:nvPr>
        </p:nvSpPr>
        <p:spPr/>
        <p:txBody>
          <a:bodyPr>
            <a:normAutofit fontScale="85000" lnSpcReduction="10000"/>
          </a:bodyPr>
          <a:lstStyle/>
          <a:p>
            <a:pPr marL="494100" indent="-457200">
              <a:buSzPct val="120000"/>
              <a:buFont typeface="+mj-lt"/>
              <a:buAutoNum type="arabicPeriod"/>
            </a:pPr>
            <a:r>
              <a:rPr lang="en-US" b="1" dirty="0"/>
              <a:t>Predicting trends in sales:</a:t>
            </a:r>
          </a:p>
          <a:p>
            <a:pPr lvl="1"/>
            <a:r>
              <a:rPr lang="en-US" dirty="0" smtClean="0"/>
              <a:t>Forecasting </a:t>
            </a:r>
            <a:r>
              <a:rPr lang="en-US" dirty="0"/>
              <a:t>sales of a particular product</a:t>
            </a:r>
          </a:p>
          <a:p>
            <a:pPr lvl="1"/>
            <a:r>
              <a:rPr lang="en-US" dirty="0" smtClean="0"/>
              <a:t>Forecasting </a:t>
            </a:r>
            <a:r>
              <a:rPr lang="en-US" dirty="0"/>
              <a:t>the </a:t>
            </a:r>
            <a:r>
              <a:rPr lang="en-US" dirty="0" smtClean="0"/>
              <a:t>revenue contribution </a:t>
            </a:r>
            <a:r>
              <a:rPr lang="en-US" dirty="0"/>
              <a:t>of a company division</a:t>
            </a:r>
          </a:p>
          <a:p>
            <a:pPr lvl="1"/>
            <a:r>
              <a:rPr lang="en-US" dirty="0" smtClean="0"/>
              <a:t>Lead </a:t>
            </a:r>
            <a:r>
              <a:rPr lang="en-US" dirty="0"/>
              <a:t>scoring (predicting the value of a sales lead)</a:t>
            </a:r>
          </a:p>
          <a:p>
            <a:pPr marL="494100" indent="-457200">
              <a:buSzPct val="120000"/>
              <a:buFont typeface="+mj-lt"/>
              <a:buAutoNum type="arabicPeriod"/>
            </a:pPr>
            <a:r>
              <a:rPr lang="en-US" b="1" dirty="0" smtClean="0"/>
              <a:t>Predicting </a:t>
            </a:r>
            <a:r>
              <a:rPr lang="en-US" b="1" dirty="0"/>
              <a:t>trends in marketing:</a:t>
            </a:r>
          </a:p>
          <a:p>
            <a:pPr lvl="1"/>
            <a:r>
              <a:rPr lang="en-US" dirty="0" smtClean="0"/>
              <a:t>Target </a:t>
            </a:r>
            <a:r>
              <a:rPr lang="en-US" dirty="0"/>
              <a:t>marketing: Predicting which customers will respond </a:t>
            </a:r>
            <a:r>
              <a:rPr lang="en-US" dirty="0" smtClean="0"/>
              <a:t>to advertisement</a:t>
            </a:r>
            <a:endParaRPr lang="en-US" dirty="0"/>
          </a:p>
          <a:p>
            <a:pPr lvl="1"/>
            <a:r>
              <a:rPr lang="en-US" dirty="0" smtClean="0"/>
              <a:t>Cross-selling</a:t>
            </a:r>
            <a:r>
              <a:rPr lang="en-US" dirty="0"/>
              <a:t>: Predicting which products a customer will also </a:t>
            </a:r>
            <a:r>
              <a:rPr lang="en-US" dirty="0" smtClean="0"/>
              <a:t>be interested </a:t>
            </a:r>
            <a:r>
              <a:rPr lang="en-US" dirty="0"/>
              <a:t>in</a:t>
            </a:r>
            <a:r>
              <a:rPr lang="en-US" dirty="0" smtClean="0"/>
              <a:t>.</a:t>
            </a:r>
            <a:endParaRPr lang="en-US" dirty="0"/>
          </a:p>
        </p:txBody>
      </p:sp>
      <p:sp>
        <p:nvSpPr>
          <p:cNvPr id="4" name="Espaço Reservado para Conteúdo 3"/>
          <p:cNvSpPr>
            <a:spLocks noGrp="1"/>
          </p:cNvSpPr>
          <p:nvPr>
            <p:ph sz="half" idx="2"/>
          </p:nvPr>
        </p:nvSpPr>
        <p:spPr/>
        <p:txBody>
          <a:bodyPr>
            <a:normAutofit fontScale="85000" lnSpcReduction="10000"/>
          </a:bodyPr>
          <a:lstStyle/>
          <a:p>
            <a:pPr marL="494100" indent="-457200">
              <a:buSzPct val="120000"/>
              <a:buFont typeface="+mj-lt"/>
              <a:buAutoNum type="arabicPeriod" startAt="3"/>
            </a:pPr>
            <a:r>
              <a:rPr lang="en-US" b="1" dirty="0" smtClean="0"/>
              <a:t>Predicting </a:t>
            </a:r>
            <a:r>
              <a:rPr lang="en-US" b="1" dirty="0"/>
              <a:t>which customers will </a:t>
            </a:r>
            <a:r>
              <a:rPr lang="en-US" b="1" dirty="0" smtClean="0"/>
              <a:t>leave </a:t>
            </a:r>
            <a:r>
              <a:rPr lang="en-US" b="1" dirty="0"/>
              <a:t>the </a:t>
            </a:r>
            <a:r>
              <a:rPr lang="en-US" b="1" dirty="0" smtClean="0"/>
              <a:t>business relationship:</a:t>
            </a:r>
            <a:endParaRPr lang="en-US" b="1" dirty="0"/>
          </a:p>
          <a:p>
            <a:pPr lvl="1"/>
            <a:r>
              <a:rPr lang="en-US" dirty="0" smtClean="0"/>
              <a:t>Predicting </a:t>
            </a:r>
            <a:r>
              <a:rPr lang="en-US" dirty="0"/>
              <a:t>which customers will leave to a competitor</a:t>
            </a:r>
          </a:p>
          <a:p>
            <a:pPr lvl="1"/>
            <a:r>
              <a:rPr lang="en-US" dirty="0" smtClean="0"/>
              <a:t>Predicting </a:t>
            </a:r>
            <a:r>
              <a:rPr lang="en-US" dirty="0"/>
              <a:t>which customers will cancel a </a:t>
            </a:r>
            <a:r>
              <a:rPr lang="en-US" dirty="0" smtClean="0"/>
              <a:t>subscription</a:t>
            </a:r>
            <a:endParaRPr lang="en-US" sz="900" dirty="0"/>
          </a:p>
          <a:p>
            <a:pPr marL="494100" indent="-457200">
              <a:buSzPct val="120000"/>
              <a:buFont typeface="+mj-lt"/>
              <a:buAutoNum type="arabicPeriod" startAt="4"/>
            </a:pPr>
            <a:endParaRPr lang="en-US" b="1" dirty="0" smtClean="0"/>
          </a:p>
          <a:p>
            <a:pPr marL="494100" indent="-457200">
              <a:buSzPct val="120000"/>
              <a:buFont typeface="+mj-lt"/>
              <a:buAutoNum type="arabicPeriod" startAt="4"/>
            </a:pPr>
            <a:r>
              <a:rPr lang="en-US" b="1" dirty="0" smtClean="0"/>
              <a:t>Prediction </a:t>
            </a:r>
            <a:r>
              <a:rPr lang="en-US" b="1" dirty="0"/>
              <a:t>of fraud:</a:t>
            </a:r>
          </a:p>
          <a:p>
            <a:pPr lvl="1"/>
            <a:r>
              <a:rPr lang="en-US" dirty="0" smtClean="0"/>
              <a:t>Predicting </a:t>
            </a:r>
            <a:r>
              <a:rPr lang="en-US" dirty="0"/>
              <a:t>which retail transactions are likely to be fraudulent</a:t>
            </a:r>
          </a:p>
          <a:p>
            <a:pPr lvl="1"/>
            <a:r>
              <a:rPr lang="en-US" dirty="0" smtClean="0"/>
              <a:t>Predicting </a:t>
            </a:r>
            <a:r>
              <a:rPr lang="en-US" dirty="0"/>
              <a:t>unauthorized access to accounts</a:t>
            </a:r>
          </a:p>
          <a:p>
            <a:endParaRPr lang="en-US" dirty="0"/>
          </a:p>
        </p:txBody>
      </p:sp>
    </p:spTree>
    <p:extLst>
      <p:ext uri="{BB962C8B-B14F-4D97-AF65-F5344CB8AC3E}">
        <p14:creationId xmlns:p14="http://schemas.microsoft.com/office/powerpoint/2010/main" val="247032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Ardósia</Template>
  <TotalTime>2913</TotalTime>
  <Words>808</Words>
  <Application>Microsoft Office PowerPoint</Application>
  <PresentationFormat>Apresentação na tela (4:3)</PresentationFormat>
  <Paragraphs>110</Paragraphs>
  <Slides>10</Slides>
  <Notes>9</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10</vt:i4>
      </vt:variant>
    </vt:vector>
  </HeadingPairs>
  <TitlesOfParts>
    <vt:vector size="18" baseType="lpstr">
      <vt:lpstr>Arial</vt:lpstr>
      <vt:lpstr>Calibri</vt:lpstr>
      <vt:lpstr>Calisto MT</vt:lpstr>
      <vt:lpstr>Stencil</vt:lpstr>
      <vt:lpstr>Times New Roman</vt:lpstr>
      <vt:lpstr>Trebuchet MS</vt:lpstr>
      <vt:lpstr>Wingdings 2</vt:lpstr>
      <vt:lpstr>Ardósia</vt:lpstr>
      <vt:lpstr>DATA mining activities:   Present and Future</vt:lpstr>
      <vt:lpstr>Agenda</vt:lpstr>
      <vt:lpstr>Investigate customer buying patterns</vt:lpstr>
      <vt:lpstr>Apresentação do PowerPoint</vt:lpstr>
      <vt:lpstr>Apresentação do PowerPoint</vt:lpstr>
      <vt:lpstr>Predicting profitability</vt:lpstr>
      <vt:lpstr>RECAP</vt:lpstr>
      <vt:lpstr>Apresentação do PowerPoint</vt:lpstr>
      <vt:lpstr>Project PROPOSALS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Report</dc:title>
  <dc:creator>Murilo Miranda</dc:creator>
  <cp:lastModifiedBy>Murilo Miranda</cp:lastModifiedBy>
  <cp:revision>33</cp:revision>
  <dcterms:created xsi:type="dcterms:W3CDTF">2020-01-24T09:20:24Z</dcterms:created>
  <dcterms:modified xsi:type="dcterms:W3CDTF">2020-01-29T08:56:18Z</dcterms:modified>
</cp:coreProperties>
</file>