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61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9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08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3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00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4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5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7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1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66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Locationing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Murilo Miranda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6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Organization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Final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24073" y="2084832"/>
            <a:ext cx="5606717" cy="4023360"/>
          </a:xfrm>
        </p:spPr>
        <p:txBody>
          <a:bodyPr/>
          <a:lstStyle/>
          <a:p>
            <a:r>
              <a:rPr lang="en-US" sz="3200" dirty="0" smtClean="0"/>
              <a:t>Using “</a:t>
            </a:r>
            <a:r>
              <a:rPr lang="en-US" sz="3200" dirty="0" err="1" smtClean="0"/>
              <a:t>wifi</a:t>
            </a:r>
            <a:r>
              <a:rPr lang="en-US" sz="3200" dirty="0" smtClean="0"/>
              <a:t> fingerprinting” to determine a person’s location (latitude and longitude) in indoor space.</a:t>
            </a:r>
          </a:p>
          <a:p>
            <a:r>
              <a:rPr lang="en-US" dirty="0" smtClean="0"/>
              <a:t>- Classification problem:</a:t>
            </a:r>
          </a:p>
          <a:p>
            <a:pPr lvl="1"/>
            <a:r>
              <a:rPr lang="en-US" dirty="0" smtClean="0"/>
              <a:t>Unique identifier (Building ID + Floor) </a:t>
            </a:r>
            <a:r>
              <a:rPr lang="en-US" dirty="0"/>
              <a:t>~ </a:t>
            </a:r>
            <a:r>
              <a:rPr lang="en-US" dirty="0" smtClean="0"/>
              <a:t>WAP’s</a:t>
            </a:r>
          </a:p>
          <a:p>
            <a:r>
              <a:rPr lang="en-US" dirty="0" smtClean="0"/>
              <a:t>- Regression problem:</a:t>
            </a:r>
          </a:p>
          <a:p>
            <a:pPr lvl="1"/>
            <a:r>
              <a:rPr lang="en-US" dirty="0" smtClean="0"/>
              <a:t>Longitude ~ WAP</a:t>
            </a:r>
            <a:r>
              <a:rPr lang="en-US" dirty="0"/>
              <a:t>’s</a:t>
            </a:r>
            <a:r>
              <a:rPr lang="en-US" dirty="0" smtClean="0"/>
              <a:t> + Floor</a:t>
            </a:r>
          </a:p>
          <a:p>
            <a:pPr lvl="1"/>
            <a:r>
              <a:rPr lang="en-US" dirty="0" smtClean="0"/>
              <a:t>Latitude </a:t>
            </a:r>
            <a:r>
              <a:rPr lang="en-US" dirty="0"/>
              <a:t>~ </a:t>
            </a:r>
            <a:r>
              <a:rPr lang="en-US" dirty="0" smtClean="0"/>
              <a:t>WAP</a:t>
            </a:r>
            <a:r>
              <a:rPr lang="en-US" dirty="0"/>
              <a:t>’s</a:t>
            </a:r>
            <a:r>
              <a:rPr lang="en-US" dirty="0" smtClean="0"/>
              <a:t> </a:t>
            </a:r>
            <a:r>
              <a:rPr lang="en-US" dirty="0"/>
              <a:t>+ Floor</a:t>
            </a:r>
            <a:endParaRPr lang="en-US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35" y="2084832"/>
            <a:ext cx="5552381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2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Pre-Process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- data type transformation</a:t>
            </a:r>
          </a:p>
          <a:p>
            <a:r>
              <a:rPr lang="en-US" dirty="0" smtClean="0"/>
              <a:t>- impute NA’s</a:t>
            </a:r>
          </a:p>
          <a:p>
            <a:r>
              <a:rPr lang="en-US" dirty="0" smtClean="0"/>
              <a:t>- remove columns with zero variance</a:t>
            </a:r>
          </a:p>
          <a:p>
            <a:r>
              <a:rPr lang="en-US" dirty="0" smtClean="0"/>
              <a:t>- PCA transformation</a:t>
            </a:r>
          </a:p>
          <a:p>
            <a:r>
              <a:rPr lang="en-US" dirty="0" smtClean="0"/>
              <a:t>- unique identifier (Classification)</a:t>
            </a:r>
          </a:p>
          <a:p>
            <a:r>
              <a:rPr lang="en-US" dirty="0" smtClean="0"/>
              <a:t>- standardization (Regression)</a:t>
            </a:r>
          </a:p>
          <a:p>
            <a:endParaRPr lang="en-US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Subsets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985784"/>
          </a:xfrm>
        </p:spPr>
        <p:txBody>
          <a:bodyPr/>
          <a:lstStyle/>
          <a:p>
            <a:r>
              <a:rPr lang="en-US" dirty="0" smtClean="0"/>
              <a:t>Memory problem:</a:t>
            </a:r>
          </a:p>
          <a:p>
            <a:r>
              <a:rPr lang="en-US" dirty="0"/>
              <a:t> </a:t>
            </a:r>
            <a:r>
              <a:rPr lang="en-US" dirty="0" smtClean="0"/>
              <a:t>- initial dataset size: 10% - 40%</a:t>
            </a:r>
            <a:endParaRPr lang="en-US" dirty="0"/>
          </a:p>
        </p:txBody>
      </p:sp>
      <p:sp>
        <p:nvSpPr>
          <p:cNvPr id="8" name="Espaço Reservado para Texto 5"/>
          <p:cNvSpPr txBox="1">
            <a:spLocks/>
          </p:cNvSpPr>
          <p:nvPr/>
        </p:nvSpPr>
        <p:spPr>
          <a:xfrm>
            <a:off x="5990888" y="3953572"/>
            <a:ext cx="4754880" cy="822960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Training/Testing sets</a:t>
            </a:r>
            <a:endParaRPr lang="en-US" dirty="0"/>
          </a:p>
        </p:txBody>
      </p:sp>
      <p:sp>
        <p:nvSpPr>
          <p:cNvPr id="9" name="Espaço Reservado para Conteúdo 6"/>
          <p:cNvSpPr txBox="1">
            <a:spLocks/>
          </p:cNvSpPr>
          <p:nvPr/>
        </p:nvSpPr>
        <p:spPr>
          <a:xfrm>
            <a:off x="5990888" y="4741724"/>
            <a:ext cx="4754880" cy="98578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- 70% training set/30% testing set</a:t>
            </a:r>
          </a:p>
          <a:p>
            <a:r>
              <a:rPr lang="en-US" dirty="0" smtClean="0"/>
              <a:t>- 10-fold Cross-Validation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Classification algorithms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k</a:t>
            </a:r>
            <a:r>
              <a:rPr lang="en-US" sz="2000" dirty="0" smtClean="0"/>
              <a:t>-Nearest Neighbors</a:t>
            </a:r>
          </a:p>
          <a:p>
            <a:pPr lvl="1"/>
            <a:r>
              <a:rPr lang="en-US" dirty="0" err="1" smtClean="0"/>
              <a:t>knn</a:t>
            </a:r>
            <a:endParaRPr lang="en-US" dirty="0" smtClean="0"/>
          </a:p>
          <a:p>
            <a:r>
              <a:rPr lang="en-US" sz="2000" dirty="0" smtClean="0"/>
              <a:t>Decision Tree</a:t>
            </a:r>
          </a:p>
          <a:p>
            <a:pPr lvl="1"/>
            <a:r>
              <a:rPr lang="en-US" dirty="0" smtClean="0"/>
              <a:t>C5.0</a:t>
            </a:r>
          </a:p>
          <a:p>
            <a:r>
              <a:rPr lang="en-US" sz="2000" dirty="0" smtClean="0"/>
              <a:t>Random Forest</a:t>
            </a:r>
          </a:p>
          <a:p>
            <a:pPr lvl="1"/>
            <a:r>
              <a:rPr lang="en-US" dirty="0" smtClean="0"/>
              <a:t>ranger and </a:t>
            </a:r>
            <a:r>
              <a:rPr lang="en-US" dirty="0" err="1" smtClean="0"/>
              <a:t>rf</a:t>
            </a:r>
            <a:endParaRPr lang="en-US" dirty="0" smtClean="0"/>
          </a:p>
          <a:p>
            <a:r>
              <a:rPr lang="en-US" sz="2000" dirty="0" smtClean="0"/>
              <a:t>Support Vector Machines</a:t>
            </a:r>
          </a:p>
          <a:p>
            <a:pPr lvl="1"/>
            <a:r>
              <a:rPr lang="en-US" dirty="0" err="1" smtClean="0"/>
              <a:t>svmLinear</a:t>
            </a:r>
            <a:r>
              <a:rPr lang="en-US" dirty="0" smtClean="0"/>
              <a:t> and </a:t>
            </a:r>
            <a:r>
              <a:rPr lang="en-US" dirty="0" err="1" smtClean="0"/>
              <a:t>svmRadial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Regression algorithms</a:t>
            </a:r>
            <a:endParaRPr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k-Nearest Neighbors</a:t>
            </a:r>
          </a:p>
          <a:p>
            <a:pPr lvl="1"/>
            <a:r>
              <a:rPr lang="en-US" dirty="0" err="1"/>
              <a:t>knn</a:t>
            </a:r>
            <a:endParaRPr lang="en-US" dirty="0"/>
          </a:p>
          <a:p>
            <a:r>
              <a:rPr lang="en-US" dirty="0"/>
              <a:t>Decision Tree</a:t>
            </a:r>
          </a:p>
          <a:p>
            <a:pPr lvl="1"/>
            <a:r>
              <a:rPr lang="en-US" dirty="0" err="1" smtClean="0"/>
              <a:t>rpart</a:t>
            </a:r>
            <a:endParaRPr lang="en-US" dirty="0"/>
          </a:p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ranger and </a:t>
            </a:r>
            <a:r>
              <a:rPr lang="en-US" dirty="0" err="1"/>
              <a:t>rf</a:t>
            </a:r>
            <a:endParaRPr lang="en-US" dirty="0"/>
          </a:p>
          <a:p>
            <a:r>
              <a:rPr lang="en-US" dirty="0"/>
              <a:t>Support Vector Machines</a:t>
            </a:r>
          </a:p>
          <a:p>
            <a:pPr lvl="1"/>
            <a:r>
              <a:rPr lang="en-US" dirty="0" err="1"/>
              <a:t>svmLinear</a:t>
            </a:r>
            <a:r>
              <a:rPr lang="en-US" dirty="0"/>
              <a:t> and </a:t>
            </a:r>
            <a:r>
              <a:rPr lang="en-US" dirty="0" err="1" smtClean="0"/>
              <a:t>svmRadial</a:t>
            </a:r>
            <a:endParaRPr lang="en-US" dirty="0" smtClean="0"/>
          </a:p>
          <a:p>
            <a:r>
              <a:rPr lang="en-US" dirty="0" smtClean="0"/>
              <a:t>Stochastic Gradient Boosting</a:t>
            </a:r>
          </a:p>
          <a:p>
            <a:pPr lvl="1"/>
            <a:r>
              <a:rPr lang="en-US" dirty="0" err="1" smtClean="0"/>
              <a:t>gbm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091303"/>
              </p:ext>
            </p:extLst>
          </p:nvPr>
        </p:nvGraphicFramePr>
        <p:xfrm>
          <a:off x="1023938" y="2286000"/>
          <a:ext cx="97202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609">
                  <a:extLst>
                    <a:ext uri="{9D8B030D-6E8A-4147-A177-3AD203B41FA5}">
                      <a16:colId xmlns:a16="http://schemas.microsoft.com/office/drawing/2014/main" val="1783613668"/>
                    </a:ext>
                  </a:extLst>
                </a:gridCol>
                <a:gridCol w="1388609">
                  <a:extLst>
                    <a:ext uri="{9D8B030D-6E8A-4147-A177-3AD203B41FA5}">
                      <a16:colId xmlns:a16="http://schemas.microsoft.com/office/drawing/2014/main" val="2148577965"/>
                    </a:ext>
                  </a:extLst>
                </a:gridCol>
                <a:gridCol w="1388609">
                  <a:extLst>
                    <a:ext uri="{9D8B030D-6E8A-4147-A177-3AD203B41FA5}">
                      <a16:colId xmlns:a16="http://schemas.microsoft.com/office/drawing/2014/main" val="3243531472"/>
                    </a:ext>
                  </a:extLst>
                </a:gridCol>
                <a:gridCol w="1388609">
                  <a:extLst>
                    <a:ext uri="{9D8B030D-6E8A-4147-A177-3AD203B41FA5}">
                      <a16:colId xmlns:a16="http://schemas.microsoft.com/office/drawing/2014/main" val="3437190693"/>
                    </a:ext>
                  </a:extLst>
                </a:gridCol>
                <a:gridCol w="1388609">
                  <a:extLst>
                    <a:ext uri="{9D8B030D-6E8A-4147-A177-3AD203B41FA5}">
                      <a16:colId xmlns:a16="http://schemas.microsoft.com/office/drawing/2014/main" val="2829766308"/>
                    </a:ext>
                  </a:extLst>
                </a:gridCol>
                <a:gridCol w="1388609">
                  <a:extLst>
                    <a:ext uri="{9D8B030D-6E8A-4147-A177-3AD203B41FA5}">
                      <a16:colId xmlns:a16="http://schemas.microsoft.com/office/drawing/2014/main" val="2662043656"/>
                    </a:ext>
                  </a:extLst>
                </a:gridCol>
                <a:gridCol w="1388609">
                  <a:extLst>
                    <a:ext uri="{9D8B030D-6E8A-4147-A177-3AD203B41FA5}">
                      <a16:colId xmlns:a16="http://schemas.microsoft.com/office/drawing/2014/main" val="3816593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svmLinear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svmRadial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38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96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Kappa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91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42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512.06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389.30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364.67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945873"/>
                  </a:ext>
                </a:extLst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5173579" y="2646947"/>
            <a:ext cx="1395663" cy="757990"/>
          </a:xfrm>
          <a:prstGeom prst="rect">
            <a:avLst/>
          </a:prstGeom>
          <a:solidFill>
            <a:srgbClr val="FF6600">
              <a:alpha val="30000"/>
            </a:srgb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7936831" y="3761205"/>
            <a:ext cx="1395663" cy="378995"/>
          </a:xfrm>
          <a:prstGeom prst="rect">
            <a:avLst/>
          </a:prstGeom>
          <a:solidFill>
            <a:srgbClr val="FF6600">
              <a:alpha val="30000"/>
            </a:srgb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2398922" y="3761205"/>
            <a:ext cx="1395663" cy="378995"/>
          </a:xfrm>
          <a:prstGeom prst="rect">
            <a:avLst/>
          </a:prstGeom>
          <a:solidFill>
            <a:srgbClr val="FF6600">
              <a:alpha val="30000"/>
            </a:srgb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5173579" y="3761204"/>
            <a:ext cx="1395663" cy="378995"/>
          </a:xfrm>
          <a:prstGeom prst="rect">
            <a:avLst/>
          </a:prstGeom>
          <a:solidFill>
            <a:srgbClr val="FF6600">
              <a:alpha val="30000"/>
            </a:srgb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2398922" y="2644608"/>
            <a:ext cx="1395663" cy="757990"/>
          </a:xfrm>
          <a:prstGeom prst="rect">
            <a:avLst/>
          </a:prstGeom>
          <a:solidFill>
            <a:srgbClr val="FF6600">
              <a:alpha val="30000"/>
            </a:srgb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/>
          <p:cNvSpPr/>
          <p:nvPr/>
        </p:nvSpPr>
        <p:spPr>
          <a:xfrm>
            <a:off x="7936830" y="2644608"/>
            <a:ext cx="1395663" cy="757990"/>
          </a:xfrm>
          <a:prstGeom prst="rect">
            <a:avLst/>
          </a:prstGeom>
          <a:solidFill>
            <a:srgbClr val="FF6600">
              <a:alpha val="30000"/>
            </a:srgb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ímbolo de 'Não' 13"/>
          <p:cNvSpPr/>
          <p:nvPr/>
        </p:nvSpPr>
        <p:spPr>
          <a:xfrm>
            <a:off x="4181602" y="2710782"/>
            <a:ext cx="637674" cy="625642"/>
          </a:xfrm>
          <a:prstGeom prst="noSmoking">
            <a:avLst/>
          </a:prstGeom>
          <a:solidFill>
            <a:srgbClr val="C0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Símbolo de 'Não' 14"/>
          <p:cNvSpPr/>
          <p:nvPr/>
        </p:nvSpPr>
        <p:spPr>
          <a:xfrm>
            <a:off x="6956259" y="2705434"/>
            <a:ext cx="637674" cy="625642"/>
          </a:xfrm>
          <a:prstGeom prst="noSmoking">
            <a:avLst/>
          </a:prstGeom>
          <a:solidFill>
            <a:srgbClr val="C0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Símbolo de 'Não' 15"/>
          <p:cNvSpPr/>
          <p:nvPr/>
        </p:nvSpPr>
        <p:spPr>
          <a:xfrm>
            <a:off x="9709111" y="2713121"/>
            <a:ext cx="637674" cy="625642"/>
          </a:xfrm>
          <a:prstGeom prst="noSmoking">
            <a:avLst/>
          </a:prstGeom>
          <a:solidFill>
            <a:srgbClr val="C0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51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15878"/>
              </p:ext>
            </p:extLst>
          </p:nvPr>
        </p:nvGraphicFramePr>
        <p:xfrm>
          <a:off x="1529264" y="1852863"/>
          <a:ext cx="97202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033">
                  <a:extLst>
                    <a:ext uri="{9D8B030D-6E8A-4147-A177-3AD203B41FA5}">
                      <a16:colId xmlns:a16="http://schemas.microsoft.com/office/drawing/2014/main" val="3117619336"/>
                    </a:ext>
                  </a:extLst>
                </a:gridCol>
                <a:gridCol w="1215033">
                  <a:extLst>
                    <a:ext uri="{9D8B030D-6E8A-4147-A177-3AD203B41FA5}">
                      <a16:colId xmlns:a16="http://schemas.microsoft.com/office/drawing/2014/main" val="1234390117"/>
                    </a:ext>
                  </a:extLst>
                </a:gridCol>
                <a:gridCol w="1215033">
                  <a:extLst>
                    <a:ext uri="{9D8B030D-6E8A-4147-A177-3AD203B41FA5}">
                      <a16:colId xmlns:a16="http://schemas.microsoft.com/office/drawing/2014/main" val="625192685"/>
                    </a:ext>
                  </a:extLst>
                </a:gridCol>
                <a:gridCol w="1215033">
                  <a:extLst>
                    <a:ext uri="{9D8B030D-6E8A-4147-A177-3AD203B41FA5}">
                      <a16:colId xmlns:a16="http://schemas.microsoft.com/office/drawing/2014/main" val="3310655901"/>
                    </a:ext>
                  </a:extLst>
                </a:gridCol>
                <a:gridCol w="1215033">
                  <a:extLst>
                    <a:ext uri="{9D8B030D-6E8A-4147-A177-3AD203B41FA5}">
                      <a16:colId xmlns:a16="http://schemas.microsoft.com/office/drawing/2014/main" val="1000447938"/>
                    </a:ext>
                  </a:extLst>
                </a:gridCol>
                <a:gridCol w="1215033">
                  <a:extLst>
                    <a:ext uri="{9D8B030D-6E8A-4147-A177-3AD203B41FA5}">
                      <a16:colId xmlns:a16="http://schemas.microsoft.com/office/drawing/2014/main" val="1977812476"/>
                    </a:ext>
                  </a:extLst>
                </a:gridCol>
                <a:gridCol w="1215033">
                  <a:extLst>
                    <a:ext uri="{9D8B030D-6E8A-4147-A177-3AD203B41FA5}">
                      <a16:colId xmlns:a16="http://schemas.microsoft.com/office/drawing/2014/main" val="1357537446"/>
                    </a:ext>
                  </a:extLst>
                </a:gridCol>
                <a:gridCol w="1215033">
                  <a:extLst>
                    <a:ext uri="{9D8B030D-6E8A-4147-A177-3AD203B41FA5}">
                      <a16:colId xmlns:a16="http://schemas.microsoft.com/office/drawing/2014/main" val="223915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svmLinear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svmRadial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gbm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3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64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Rsquared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72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6.708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43.163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6.390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5.933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23.539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23.228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9.582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14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8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398.94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1885.44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33030"/>
                  </a:ext>
                </a:extLst>
              </a:tr>
            </a:tbl>
          </a:graphicData>
        </a:graphic>
      </p:graphicFrame>
      <p:graphicFrame>
        <p:nvGraphicFramePr>
          <p:cNvPr id="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82663"/>
              </p:ext>
            </p:extLst>
          </p:nvPr>
        </p:nvGraphicFramePr>
        <p:xfrm>
          <a:off x="1529262" y="4327358"/>
          <a:ext cx="97202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033">
                  <a:extLst>
                    <a:ext uri="{9D8B030D-6E8A-4147-A177-3AD203B41FA5}">
                      <a16:colId xmlns:a16="http://schemas.microsoft.com/office/drawing/2014/main" val="3117619336"/>
                    </a:ext>
                  </a:extLst>
                </a:gridCol>
                <a:gridCol w="1215033">
                  <a:extLst>
                    <a:ext uri="{9D8B030D-6E8A-4147-A177-3AD203B41FA5}">
                      <a16:colId xmlns:a16="http://schemas.microsoft.com/office/drawing/2014/main" val="1234390117"/>
                    </a:ext>
                  </a:extLst>
                </a:gridCol>
                <a:gridCol w="1215033">
                  <a:extLst>
                    <a:ext uri="{9D8B030D-6E8A-4147-A177-3AD203B41FA5}">
                      <a16:colId xmlns:a16="http://schemas.microsoft.com/office/drawing/2014/main" val="625192685"/>
                    </a:ext>
                  </a:extLst>
                </a:gridCol>
                <a:gridCol w="1215033">
                  <a:extLst>
                    <a:ext uri="{9D8B030D-6E8A-4147-A177-3AD203B41FA5}">
                      <a16:colId xmlns:a16="http://schemas.microsoft.com/office/drawing/2014/main" val="3310655901"/>
                    </a:ext>
                  </a:extLst>
                </a:gridCol>
                <a:gridCol w="1215033">
                  <a:extLst>
                    <a:ext uri="{9D8B030D-6E8A-4147-A177-3AD203B41FA5}">
                      <a16:colId xmlns:a16="http://schemas.microsoft.com/office/drawing/2014/main" val="2173602112"/>
                    </a:ext>
                  </a:extLst>
                </a:gridCol>
                <a:gridCol w="1215033">
                  <a:extLst>
                    <a:ext uri="{9D8B030D-6E8A-4147-A177-3AD203B41FA5}">
                      <a16:colId xmlns:a16="http://schemas.microsoft.com/office/drawing/2014/main" val="1977812476"/>
                    </a:ext>
                  </a:extLst>
                </a:gridCol>
                <a:gridCol w="1215033">
                  <a:extLst>
                    <a:ext uri="{9D8B030D-6E8A-4147-A177-3AD203B41FA5}">
                      <a16:colId xmlns:a16="http://schemas.microsoft.com/office/drawing/2014/main" val="1357537446"/>
                    </a:ext>
                  </a:extLst>
                </a:gridCol>
                <a:gridCol w="1215033">
                  <a:extLst>
                    <a:ext uri="{9D8B030D-6E8A-4147-A177-3AD203B41FA5}">
                      <a16:colId xmlns:a16="http://schemas.microsoft.com/office/drawing/2014/main" val="223915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svmLinear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svmRadial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gbm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3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64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Rsquared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72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5.805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21.751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14.304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7.960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14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8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406.76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84.06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33030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 rot="16200000">
            <a:off x="171110" y="2771195"/>
            <a:ext cx="1765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Longitude</a:t>
            </a:r>
            <a:endParaRPr lang="en-US" sz="3200" dirty="0"/>
          </a:p>
        </p:txBody>
      </p:sp>
      <p:sp>
        <p:nvSpPr>
          <p:cNvPr id="7" name="CaixaDeTexto 6"/>
          <p:cNvSpPr txBox="1"/>
          <p:nvPr/>
        </p:nvSpPr>
        <p:spPr>
          <a:xfrm rot="16200000">
            <a:off x="308166" y="5147491"/>
            <a:ext cx="1491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Latitude</a:t>
            </a:r>
            <a:endParaRPr lang="en-US" sz="3200" dirty="0"/>
          </a:p>
        </p:txBody>
      </p:sp>
      <p:sp>
        <p:nvSpPr>
          <p:cNvPr id="8" name="Retângulo 7"/>
          <p:cNvSpPr/>
          <p:nvPr/>
        </p:nvSpPr>
        <p:spPr>
          <a:xfrm>
            <a:off x="2721936" y="2207393"/>
            <a:ext cx="1241092" cy="1145086"/>
          </a:xfrm>
          <a:prstGeom prst="rect">
            <a:avLst/>
          </a:prstGeom>
          <a:solidFill>
            <a:srgbClr val="FF6600">
              <a:alpha val="30000"/>
            </a:srgb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155700" y="2212231"/>
            <a:ext cx="1241092" cy="1145086"/>
          </a:xfrm>
          <a:prstGeom prst="rect">
            <a:avLst/>
          </a:prstGeom>
          <a:solidFill>
            <a:srgbClr val="FF6600">
              <a:alpha val="30000"/>
            </a:srgb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6396792" y="2218026"/>
            <a:ext cx="1241092" cy="1145086"/>
          </a:xfrm>
          <a:prstGeom prst="rect">
            <a:avLst/>
          </a:prstGeom>
          <a:solidFill>
            <a:srgbClr val="FF6600">
              <a:alpha val="30000"/>
            </a:srgb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10023228" y="2207393"/>
            <a:ext cx="1241092" cy="1145086"/>
          </a:xfrm>
          <a:prstGeom prst="rect">
            <a:avLst/>
          </a:prstGeom>
          <a:solidFill>
            <a:srgbClr val="FF6600">
              <a:alpha val="30000"/>
            </a:srgb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/>
          <p:cNvSpPr/>
          <p:nvPr/>
        </p:nvSpPr>
        <p:spPr>
          <a:xfrm>
            <a:off x="2721937" y="3711057"/>
            <a:ext cx="1241092" cy="378995"/>
          </a:xfrm>
          <a:prstGeom prst="rect">
            <a:avLst/>
          </a:prstGeom>
          <a:solidFill>
            <a:srgbClr val="FF6600">
              <a:alpha val="30000"/>
            </a:srgb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5155700" y="3736439"/>
            <a:ext cx="1241092" cy="378995"/>
          </a:xfrm>
          <a:prstGeom prst="rect">
            <a:avLst/>
          </a:prstGeom>
          <a:solidFill>
            <a:srgbClr val="FF6600">
              <a:alpha val="30000"/>
            </a:srgb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 14"/>
          <p:cNvSpPr/>
          <p:nvPr/>
        </p:nvSpPr>
        <p:spPr>
          <a:xfrm>
            <a:off x="6396792" y="3730644"/>
            <a:ext cx="1241092" cy="378995"/>
          </a:xfrm>
          <a:prstGeom prst="rect">
            <a:avLst/>
          </a:prstGeom>
          <a:solidFill>
            <a:srgbClr val="FF6600">
              <a:alpha val="30000"/>
            </a:srgb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10023228" y="3698908"/>
            <a:ext cx="1241092" cy="378995"/>
          </a:xfrm>
          <a:prstGeom prst="rect">
            <a:avLst/>
          </a:prstGeom>
          <a:solidFill>
            <a:srgbClr val="FF6600">
              <a:alpha val="30000"/>
            </a:srgb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2721936" y="4694321"/>
            <a:ext cx="1241092" cy="1145086"/>
          </a:xfrm>
          <a:prstGeom prst="rect">
            <a:avLst/>
          </a:prstGeom>
          <a:solidFill>
            <a:srgbClr val="FF6600">
              <a:alpha val="30000"/>
            </a:srgb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/>
          <p:cNvSpPr/>
          <p:nvPr/>
        </p:nvSpPr>
        <p:spPr>
          <a:xfrm>
            <a:off x="5155700" y="4694321"/>
            <a:ext cx="1241092" cy="1145086"/>
          </a:xfrm>
          <a:prstGeom prst="rect">
            <a:avLst/>
          </a:prstGeom>
          <a:solidFill>
            <a:srgbClr val="FF6600">
              <a:alpha val="30000"/>
            </a:srgb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10023228" y="4696600"/>
            <a:ext cx="1241092" cy="1145086"/>
          </a:xfrm>
          <a:prstGeom prst="rect">
            <a:avLst/>
          </a:prstGeom>
          <a:solidFill>
            <a:srgbClr val="FF6600">
              <a:alpha val="30000"/>
            </a:srgb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/>
          <p:cNvSpPr/>
          <p:nvPr/>
        </p:nvSpPr>
        <p:spPr>
          <a:xfrm>
            <a:off x="2721936" y="6185436"/>
            <a:ext cx="1241092" cy="378995"/>
          </a:xfrm>
          <a:prstGeom prst="rect">
            <a:avLst/>
          </a:prstGeom>
          <a:solidFill>
            <a:srgbClr val="FF6600">
              <a:alpha val="30000"/>
            </a:srgb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ângulo 20"/>
          <p:cNvSpPr/>
          <p:nvPr/>
        </p:nvSpPr>
        <p:spPr>
          <a:xfrm>
            <a:off x="5155700" y="6206370"/>
            <a:ext cx="1241092" cy="378995"/>
          </a:xfrm>
          <a:prstGeom prst="rect">
            <a:avLst/>
          </a:prstGeom>
          <a:solidFill>
            <a:srgbClr val="FF6600">
              <a:alpha val="30000"/>
            </a:srgb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21"/>
          <p:cNvSpPr/>
          <p:nvPr/>
        </p:nvSpPr>
        <p:spPr>
          <a:xfrm>
            <a:off x="10023838" y="6201943"/>
            <a:ext cx="1241092" cy="378995"/>
          </a:xfrm>
          <a:prstGeom prst="rect">
            <a:avLst/>
          </a:prstGeom>
          <a:solidFill>
            <a:srgbClr val="FF6600">
              <a:alpha val="30000"/>
            </a:srgb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5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models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CLASSIFICATION: SVM-Linear</a:t>
            </a:r>
            <a:endParaRPr lang="en-US" dirty="0"/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0128941"/>
              </p:ext>
            </p:extLst>
          </p:nvPr>
        </p:nvGraphicFramePr>
        <p:xfrm>
          <a:off x="1023938" y="2967038"/>
          <a:ext cx="47545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2351935647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109373913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284030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Kappa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47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38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686351"/>
                  </a:ext>
                </a:extLst>
              </a:tr>
            </a:tbl>
          </a:graphicData>
        </a:graphic>
      </p:graphicFrame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REGRESSION: </a:t>
            </a:r>
            <a:r>
              <a:rPr lang="en-US" dirty="0" err="1" smtClean="0"/>
              <a:t>knn</a:t>
            </a:r>
            <a:endParaRPr lang="en-US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86121224"/>
              </p:ext>
            </p:extLst>
          </p:nvPr>
        </p:nvGraphicFramePr>
        <p:xfrm>
          <a:off x="5989634" y="4714556"/>
          <a:ext cx="47545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038">
                  <a:extLst>
                    <a:ext uri="{9D8B030D-6E8A-4147-A177-3AD203B41FA5}">
                      <a16:colId xmlns:a16="http://schemas.microsoft.com/office/drawing/2014/main" val="1905274036"/>
                    </a:ext>
                  </a:extLst>
                </a:gridCol>
                <a:gridCol w="1135509">
                  <a:extLst>
                    <a:ext uri="{9D8B030D-6E8A-4147-A177-3AD203B41FA5}">
                      <a16:colId xmlns:a16="http://schemas.microsoft.com/office/drawing/2014/main" val="2773893029"/>
                    </a:ext>
                  </a:extLst>
                </a:gridCol>
                <a:gridCol w="1135509">
                  <a:extLst>
                    <a:ext uri="{9D8B030D-6E8A-4147-A177-3AD203B41FA5}">
                      <a16:colId xmlns:a16="http://schemas.microsoft.com/office/drawing/2014/main" val="2968245715"/>
                    </a:ext>
                  </a:extLst>
                </a:gridCol>
                <a:gridCol w="1135509">
                  <a:extLst>
                    <a:ext uri="{9D8B030D-6E8A-4147-A177-3AD203B41FA5}">
                      <a16:colId xmlns:a16="http://schemas.microsoft.com/office/drawing/2014/main" val="1376120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Rsquared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2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80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Hypotenuse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75272"/>
                  </a:ext>
                </a:extLst>
              </a:tr>
            </a:tbl>
          </a:graphicData>
        </a:graphic>
      </p:graphicFrame>
      <p:graphicFrame>
        <p:nvGraphicFramePr>
          <p:cNvPr id="10" name="Espaço Reservado para Conteú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423483"/>
              </p:ext>
            </p:extLst>
          </p:nvPr>
        </p:nvGraphicFramePr>
        <p:xfrm>
          <a:off x="5989634" y="2967038"/>
          <a:ext cx="47545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038">
                  <a:extLst>
                    <a:ext uri="{9D8B030D-6E8A-4147-A177-3AD203B41FA5}">
                      <a16:colId xmlns:a16="http://schemas.microsoft.com/office/drawing/2014/main" val="1905274036"/>
                    </a:ext>
                  </a:extLst>
                </a:gridCol>
                <a:gridCol w="1135509">
                  <a:extLst>
                    <a:ext uri="{9D8B030D-6E8A-4147-A177-3AD203B41FA5}">
                      <a16:colId xmlns:a16="http://schemas.microsoft.com/office/drawing/2014/main" val="2773893029"/>
                    </a:ext>
                  </a:extLst>
                </a:gridCol>
                <a:gridCol w="1135509">
                  <a:extLst>
                    <a:ext uri="{9D8B030D-6E8A-4147-A177-3AD203B41FA5}">
                      <a16:colId xmlns:a16="http://schemas.microsoft.com/office/drawing/2014/main" val="2968245715"/>
                    </a:ext>
                  </a:extLst>
                </a:gridCol>
                <a:gridCol w="1135509">
                  <a:extLst>
                    <a:ext uri="{9D8B030D-6E8A-4147-A177-3AD203B41FA5}">
                      <a16:colId xmlns:a16="http://schemas.microsoft.com/office/drawing/2014/main" val="1376120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Rsquared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2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80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Hypotenuse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75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46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922</TotalTime>
  <Words>325</Words>
  <Application>Microsoft Office PowerPoint</Application>
  <PresentationFormat>Widescreen</PresentationFormat>
  <Paragraphs>202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Wifi Locationing </vt:lpstr>
      <vt:lpstr>Agenda</vt:lpstr>
      <vt:lpstr>Problem</vt:lpstr>
      <vt:lpstr>Organization</vt:lpstr>
      <vt:lpstr>Organization</vt:lpstr>
      <vt:lpstr>Classification</vt:lpstr>
      <vt:lpstr>regression</vt:lpstr>
      <vt:lpstr>Final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Locationing</dc:title>
  <dc:creator>Murilo Miranda</dc:creator>
  <cp:lastModifiedBy>Murilo Miranda</cp:lastModifiedBy>
  <cp:revision>17</cp:revision>
  <dcterms:created xsi:type="dcterms:W3CDTF">2020-04-16T16:45:21Z</dcterms:created>
  <dcterms:modified xsi:type="dcterms:W3CDTF">2020-04-17T08:11:12Z</dcterms:modified>
</cp:coreProperties>
</file>