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300" r:id="rId4"/>
    <p:sldId id="306" r:id="rId5"/>
    <p:sldId id="333" r:id="rId6"/>
    <p:sldId id="335" r:id="rId7"/>
    <p:sldId id="336" r:id="rId8"/>
    <p:sldId id="337" r:id="rId9"/>
    <p:sldId id="332" r:id="rId10"/>
    <p:sldId id="338" r:id="rId11"/>
    <p:sldId id="278" r:id="rId12"/>
    <p:sldId id="301" r:id="rId13"/>
    <p:sldId id="339" r:id="rId14"/>
    <p:sldId id="340" r:id="rId15"/>
    <p:sldId id="342" r:id="rId16"/>
    <p:sldId id="330" r:id="rId17"/>
    <p:sldId id="343" r:id="rId18"/>
    <p:sldId id="344" r:id="rId19"/>
    <p:sldId id="341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5656E-FAF9-4029-B10B-77DB04544725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AC57-5A0F-4A87-98DE-5EC98E3BA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3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398F-22DD-4B7A-9298-9CCCEB24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6A998-A3F1-46BE-9DA4-6F08CB4E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1EC-0E33-4ED5-A5CE-548B3248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B87A-8B5A-4B3E-BC58-4569AF15D28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5B2B-325E-4456-A890-225EA507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79DA-0D07-40B3-BE9B-05FA1CD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67CE-1985-436E-81C4-F0055D4E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9942A-CFB9-4641-9D2A-5870980A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AABB-182B-4F3C-8EDD-92382482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9F9E-FFF2-4C19-B4E1-909BBA19DEB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FEF1-2B6F-468B-BFAD-6736E18F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DB38-4EC2-4CA1-B7E9-1E5BD7AF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01AC5-29EE-4CB5-B656-F30B716EC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513D-458C-419D-81FB-A93733B4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F674-6D6C-4C23-B5A8-131EA830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C11-06B3-408E-8279-694E57DE3106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3E67-7FE3-4E0F-8AF9-8366846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68F7-EF11-45FE-B605-AB338E38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6340-F7BD-44E5-B56E-3DCC57A0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CF27-767F-4C5B-BCEB-3D222BFC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0E0C-D0B1-427D-9B1A-12D6899D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B6A-A994-4EE9-97B0-FEED10A0EEA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C0CC-DB71-4D12-AC99-CC38420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F8-6CFF-4348-8C0B-1F33CE62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2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33D3-5426-4B1F-8CC8-63C45E3B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DB4E6-4880-47C1-8E7B-66FE9E8B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A3C3-7C15-4750-ADAE-9C56432C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25B0-DDFD-476F-8EC8-BA50CFC1981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7BBD-25CA-4326-B755-0612BC3D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96E4-60AA-44A4-8B86-B2CDFE7B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0046-3BB1-4C28-873D-B0A04934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3065-8D0C-469C-8DD0-DE55E5A7E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69B64-07FA-4661-83DC-C0F6397C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C0FA-77B0-4615-8C38-4C40F6FB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9886-DB69-49FB-8442-07728FA7CD0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2C1A6-172F-4A57-B6ED-56F8E3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724E9-D0F3-45BC-8CB8-34B92990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A43C-0007-4193-86C8-F5AB6724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BA76-65A3-41B2-A153-B9B1C9DE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CE69-5450-4817-92D3-452965AB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FB147-3125-4BEB-B220-4DDFC4417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B3F7D-70B9-4BAF-89CF-AAABEBA6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3DDB4-BFAD-472F-B1F6-E9DF540D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46D4-C3B5-4BBB-82A1-6C56209CB44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67193-B554-4A45-B4A4-5F745B2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62AAF-0CB8-41AB-A185-52AE32A2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6126-C028-4B4C-86C6-FBD4617A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37F2-F243-40E3-BE22-63C1D77E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3A-4D80-4D66-92A1-A996E8CF8C8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011B4-F5B1-4A5D-A08C-D35307D1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8A6A1-FBAE-4E69-8B8C-C230C9E9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1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C517A-C08F-415F-96BB-4AF23DBB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16-4DEF-4C73-BCF3-66AD23B29BC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29D25-D5BD-4386-906E-928EA89E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4990-DA81-4175-BD46-28B7BE96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7D62-24C6-4A30-AD3A-643DD494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0B0E-A7ED-41C4-BF0F-3D5AB796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0A095-5DFE-4AD1-829C-76C840A3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B7D98-AC1E-4E94-B911-46C3C6AC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A6E4-A54F-4DE7-94C9-7AB1A953131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2575-ACAD-4E03-BDDB-9798687F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E62F-02FE-4A29-BEC5-FFE142F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42B-7F1C-46F3-B787-DD06B8CE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CE6B4-E567-4183-B6A5-5119366A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89D3-3F5D-47FA-9C30-B728AC77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069D4-3631-4AB2-8DD8-DCB3E37B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66BA-2181-40C1-A4F7-2F04E8F8103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4B30-6AC1-4C4B-96B5-1BEAC314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4178-F0D4-40AE-8D01-68285AF1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7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5E55-6404-41A1-B626-DE9706FD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1973-D41D-4A15-A638-1052973C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8FC4-4D4F-4E1F-A454-E034F04F1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7FCB-D6F5-40CA-B8A3-B4AC0452667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34BB-15C6-467B-A754-D7BD62BB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672A-6B42-49F1-940C-3E7765635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C2CD-1DEC-4BE0-8300-020C269C5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instacart-market-basket-analysis/overvi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E2F6-2F18-475A-9B5B-A81CC84D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536" y="1783959"/>
            <a:ext cx="4948342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100" dirty="0">
                <a:solidFill>
                  <a:schemeClr val="bg1"/>
                </a:solidFill>
              </a:rPr>
              <a:t>Aplicações de Aprendizado de Máquina &amp; PLN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FA99B-7849-4E56-98BD-3975E889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Juvenal J. Duarte</a:t>
            </a:r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43CFA-F604-4760-9512-BE188F94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218695"/>
            <a:ext cx="4047843" cy="10524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DA99-C9D3-415A-A0A5-81D6F574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BD4F-7A94-4020-B7E1-4A5CB9D0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6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Problemas</a:t>
            </a:r>
            <a:r>
              <a:rPr lang="en-US" sz="1800" b="1" i="1" dirty="0"/>
              <a:t> </a:t>
            </a:r>
            <a:r>
              <a:rPr lang="en-US" sz="1800" b="1" i="1" dirty="0" err="1"/>
              <a:t>comuns</a:t>
            </a:r>
            <a:endParaRPr lang="en-US" sz="18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6A65C-400F-4B69-8690-28D55EDA0AFE}"/>
              </a:ext>
            </a:extLst>
          </p:cNvPr>
          <p:cNvSpPr/>
          <p:nvPr/>
        </p:nvSpPr>
        <p:spPr>
          <a:xfrm rot="10800000" flipV="1">
            <a:off x="4608380" y="1962154"/>
            <a:ext cx="2488456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Sistemas</a:t>
            </a:r>
            <a:r>
              <a:rPr lang="en-US" sz="1600" dirty="0"/>
              <a:t> de </a:t>
            </a:r>
            <a:r>
              <a:rPr lang="en-US" sz="1600" dirty="0" err="1"/>
              <a:t>recomendação</a:t>
            </a:r>
            <a:endParaRPr lang="es-CO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1E57B-1872-41CC-B017-19246698E4CA}"/>
              </a:ext>
            </a:extLst>
          </p:cNvPr>
          <p:cNvSpPr/>
          <p:nvPr/>
        </p:nvSpPr>
        <p:spPr>
          <a:xfrm rot="10800000" flipV="1">
            <a:off x="3028377" y="2954138"/>
            <a:ext cx="1318973" cy="526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conteúdo</a:t>
            </a:r>
            <a:endParaRPr lang="es-CO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C1258A-EA71-462F-8553-BAD375BD5BB3}"/>
              </a:ext>
            </a:extLst>
          </p:cNvPr>
          <p:cNvSpPr/>
          <p:nvPr/>
        </p:nvSpPr>
        <p:spPr>
          <a:xfrm rot="10800000" flipV="1">
            <a:off x="4565523" y="2954139"/>
            <a:ext cx="1230462" cy="5262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Filtro</a:t>
            </a:r>
            <a:r>
              <a:rPr lang="en-US" sz="1600" dirty="0"/>
              <a:t> </a:t>
            </a:r>
            <a:r>
              <a:rPr lang="en-US" sz="1600" dirty="0" err="1"/>
              <a:t>colaborativo</a:t>
            </a:r>
            <a:endParaRPr lang="es-CO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623A0-759E-4151-9318-38C8863D8B26}"/>
              </a:ext>
            </a:extLst>
          </p:cNvPr>
          <p:cNvSpPr/>
          <p:nvPr/>
        </p:nvSpPr>
        <p:spPr>
          <a:xfrm rot="10800000" flipV="1">
            <a:off x="6995086" y="2949569"/>
            <a:ext cx="1391177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conhecimento</a:t>
            </a:r>
            <a:endParaRPr lang="es-CO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A3990-22C3-434F-9E66-DD573C167DA1}"/>
              </a:ext>
            </a:extLst>
          </p:cNvPr>
          <p:cNvSpPr/>
          <p:nvPr/>
        </p:nvSpPr>
        <p:spPr>
          <a:xfrm rot="10800000" flipV="1">
            <a:off x="6026097" y="2954140"/>
            <a:ext cx="795500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Híbrido</a:t>
            </a:r>
            <a:endParaRPr lang="es-CO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B5E92-6D24-4595-B2A9-0A7282C597FE}"/>
              </a:ext>
            </a:extLst>
          </p:cNvPr>
          <p:cNvSpPr txBox="1"/>
          <p:nvPr/>
        </p:nvSpPr>
        <p:spPr>
          <a:xfrm>
            <a:off x="4301100" y="3032582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s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B3030-0C11-4A16-8C5D-F519BA13F3F6}"/>
              </a:ext>
            </a:extLst>
          </p:cNvPr>
          <p:cNvSpPr txBox="1"/>
          <p:nvPr/>
        </p:nvSpPr>
        <p:spPr>
          <a:xfrm>
            <a:off x="5769054" y="3032582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s-C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A9B0-6B1B-4F41-91A8-B8BEC286A6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687863" y="2488373"/>
            <a:ext cx="2164745" cy="4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00720-BA99-4231-B7BC-9ED1A942E1C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180754" y="2488373"/>
            <a:ext cx="671854" cy="46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5C12F7-0B1C-48AA-806A-0730446C2EA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52608" y="2488373"/>
            <a:ext cx="571239" cy="46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D53202-B0E6-48F7-BFAE-3DC1071CDF5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852608" y="2488373"/>
            <a:ext cx="1838066" cy="46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AFCA0-F266-4BF5-951A-E25D5BF987B5}"/>
              </a:ext>
            </a:extLst>
          </p:cNvPr>
          <p:cNvSpPr/>
          <p:nvPr/>
        </p:nvSpPr>
        <p:spPr>
          <a:xfrm rot="10800000" flipV="1">
            <a:off x="3732119" y="4086201"/>
            <a:ext cx="1230462" cy="5262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Modelo</a:t>
            </a:r>
            <a:endParaRPr lang="es-CO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A55722-A7D5-4351-8070-8ADE64652A76}"/>
              </a:ext>
            </a:extLst>
          </p:cNvPr>
          <p:cNvSpPr/>
          <p:nvPr/>
        </p:nvSpPr>
        <p:spPr>
          <a:xfrm rot="10800000" flipV="1">
            <a:off x="5410866" y="4070705"/>
            <a:ext cx="1230462" cy="5262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Vizinhança</a:t>
            </a:r>
            <a:endParaRPr lang="es-CO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463552-E78B-4FD5-B21F-8E51FB92088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347350" y="3475788"/>
            <a:ext cx="833404" cy="6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2B7FB-CFCE-4DEB-9A70-FEE7B2CC84B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5180754" y="3480358"/>
            <a:ext cx="845343" cy="59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D9923E-603E-4694-8447-2E8BE109715A}"/>
              </a:ext>
            </a:extLst>
          </p:cNvPr>
          <p:cNvSpPr txBox="1"/>
          <p:nvPr/>
        </p:nvSpPr>
        <p:spPr>
          <a:xfrm>
            <a:off x="3584961" y="4688373"/>
            <a:ext cx="15536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b="1" i="1" dirty="0" err="1"/>
              <a:t>Regras</a:t>
            </a:r>
            <a:r>
              <a:rPr lang="en-US" sz="1050" b="1" i="1" dirty="0"/>
              <a:t> de </a:t>
            </a:r>
            <a:r>
              <a:rPr lang="en-US" sz="1050" b="1" i="1" dirty="0" err="1"/>
              <a:t>Associação</a:t>
            </a:r>
            <a:endParaRPr lang="en-US" sz="1050" b="1" i="1" dirty="0"/>
          </a:p>
          <a:p>
            <a:pPr marL="171450" indent="-171450">
              <a:buFontTx/>
              <a:buChar char="-"/>
            </a:pPr>
            <a:r>
              <a:rPr lang="en-US" sz="1050" i="1" dirty="0" err="1"/>
              <a:t>Análise</a:t>
            </a:r>
            <a:r>
              <a:rPr lang="en-US" sz="1050" i="1" dirty="0"/>
              <a:t> de clusters</a:t>
            </a:r>
          </a:p>
          <a:p>
            <a:pPr marL="171450" indent="-171450">
              <a:buFontTx/>
              <a:buChar char="-"/>
            </a:pPr>
            <a:r>
              <a:rPr lang="en-US" sz="1050" i="1" dirty="0"/>
              <a:t>Redes </a:t>
            </a:r>
            <a:r>
              <a:rPr lang="en-US" sz="1050" i="1" dirty="0" err="1"/>
              <a:t>neurais</a:t>
            </a:r>
            <a:endParaRPr lang="es-CO" sz="105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5E6B76-9990-4A00-8575-95707CFF10EB}"/>
              </a:ext>
            </a:extLst>
          </p:cNvPr>
          <p:cNvSpPr txBox="1"/>
          <p:nvPr/>
        </p:nvSpPr>
        <p:spPr>
          <a:xfrm>
            <a:off x="5529004" y="4688373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i="1" dirty="0"/>
              <a:t>De </a:t>
            </a:r>
            <a:r>
              <a:rPr lang="en-US" sz="1050" i="1" dirty="0" err="1"/>
              <a:t>usuários</a:t>
            </a:r>
            <a:endParaRPr lang="en-US" sz="1050" i="1" dirty="0"/>
          </a:p>
          <a:p>
            <a:pPr marL="171450" indent="-171450">
              <a:buFontTx/>
              <a:buChar char="-"/>
            </a:pPr>
            <a:r>
              <a:rPr lang="en-US" sz="1050" i="1" dirty="0"/>
              <a:t>De </a:t>
            </a:r>
            <a:r>
              <a:rPr lang="en-US" sz="1050" i="1" dirty="0" err="1"/>
              <a:t>ítens</a:t>
            </a:r>
            <a:endParaRPr lang="es-CO" sz="1050" i="1" dirty="0"/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B6BDB87E-DC56-467A-8113-AE0EDF8CC656}"/>
              </a:ext>
            </a:extLst>
          </p:cNvPr>
          <p:cNvSpPr/>
          <p:nvPr/>
        </p:nvSpPr>
        <p:spPr>
          <a:xfrm>
            <a:off x="720685" y="3032582"/>
            <a:ext cx="1318973" cy="832836"/>
          </a:xfrm>
          <a:prstGeom prst="wedgeEllipseCallout">
            <a:avLst>
              <a:gd name="adj1" fmla="val 176465"/>
              <a:gd name="adj2" fmla="val 16612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No </a:t>
            </a:r>
            <a:r>
              <a:rPr lang="en-US" sz="1200" i="1" dirty="0" err="1">
                <a:solidFill>
                  <a:schemeClr val="tx1"/>
                </a:solidFill>
              </a:rPr>
              <a:t>próximo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i="1" dirty="0" err="1">
                <a:solidFill>
                  <a:schemeClr val="tx1"/>
                </a:solidFill>
              </a:rPr>
              <a:t>capítulo</a:t>
            </a:r>
            <a:r>
              <a:rPr lang="en-US" sz="1200" i="1" dirty="0">
                <a:solidFill>
                  <a:schemeClr val="tx1"/>
                </a:solidFill>
              </a:rPr>
              <a:t>!</a:t>
            </a:r>
            <a:endParaRPr lang="es-CO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2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E2F6-2F18-475A-9B5B-A81CC84D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367" y="1783959"/>
            <a:ext cx="6172782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100" dirty="0">
                <a:solidFill>
                  <a:schemeClr val="bg1"/>
                </a:solidFill>
              </a:rPr>
              <a:t>Mineração de Conjuntos Frequentes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FA99B-7849-4E56-98BD-3975E889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Juvenal J. Duarte</a:t>
            </a:r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43CFA-F604-4760-9512-BE188F94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218695"/>
            <a:ext cx="4047843" cy="105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B7BA9-E499-4CC7-A5A3-9011732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B3AB-803C-422E-A7AA-810116F1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3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handcart&#10;&#10;Description automatically generated">
            <a:extLst>
              <a:ext uri="{FF2B5EF4-FFF2-40B4-BE49-F238E27FC236}">
                <a16:creationId xmlns:a16="http://schemas.microsoft.com/office/drawing/2014/main" id="{EB617A7B-B5A3-4D4A-8802-D8879FFA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90" y="2312041"/>
            <a:ext cx="4483510" cy="289186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Introdução</a:t>
            </a:r>
            <a:endParaRPr lang="en-US" sz="18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C28D2-5E9D-4217-A070-B8CB3FA83674}"/>
              </a:ext>
            </a:extLst>
          </p:cNvPr>
          <p:cNvSpPr txBox="1"/>
          <p:nvPr/>
        </p:nvSpPr>
        <p:spPr>
          <a:xfrm>
            <a:off x="510616" y="1233587"/>
            <a:ext cx="80598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Também </a:t>
            </a:r>
            <a:r>
              <a:rPr lang="en-US" dirty="0" err="1"/>
              <a:t>conhecida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i="1" u="sng" dirty="0" err="1"/>
              <a:t>regras</a:t>
            </a:r>
            <a:r>
              <a:rPr lang="en-US" i="1" u="sng" dirty="0"/>
              <a:t> de </a:t>
            </a:r>
            <a:r>
              <a:rPr lang="en-US" i="1" u="sng" dirty="0" err="1"/>
              <a:t>associação</a:t>
            </a:r>
            <a:r>
              <a:rPr lang="en-US" i="1" u="sng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u="sng" dirty="0"/>
              <a:t>cesta de </a:t>
            </a:r>
            <a:r>
              <a:rPr lang="en-US" i="1" u="sng" dirty="0" err="1"/>
              <a:t>compra</a:t>
            </a:r>
            <a:r>
              <a:rPr lang="en-US" dirty="0"/>
              <a:t>, </a:t>
            </a:r>
            <a:r>
              <a:rPr lang="en-US" dirty="0" err="1"/>
              <a:t>ganhou</a:t>
            </a:r>
            <a:r>
              <a:rPr lang="en-US" dirty="0"/>
              <a:t> </a:t>
            </a:r>
            <a:r>
              <a:rPr lang="en-US" dirty="0" err="1"/>
              <a:t>notoriedade</a:t>
            </a:r>
            <a:r>
              <a:rPr lang="en-US" dirty="0"/>
              <a:t> com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compras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contribuições</a:t>
            </a:r>
            <a:r>
              <a:rPr lang="en-US" dirty="0"/>
              <a:t> </a:t>
            </a:r>
            <a:r>
              <a:rPr lang="en-US" dirty="0" err="1"/>
              <a:t>incluem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i="1" dirty="0"/>
              <a:t>Cross Selling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Otimização</a:t>
            </a:r>
            <a:r>
              <a:rPr lang="en-US" dirty="0"/>
              <a:t> de </a:t>
            </a:r>
            <a:r>
              <a:rPr lang="en-US" dirty="0" err="1"/>
              <a:t>preço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Marketing </a:t>
            </a:r>
            <a:r>
              <a:rPr lang="en-US" dirty="0" err="1"/>
              <a:t>refinado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dos </a:t>
            </a:r>
            <a:r>
              <a:rPr lang="en-US" dirty="0" err="1"/>
              <a:t>ítems</a:t>
            </a:r>
            <a:r>
              <a:rPr lang="en-US" dirty="0"/>
              <a:t>, é </a:t>
            </a:r>
            <a:r>
              <a:rPr lang="en-US" dirty="0" err="1"/>
              <a:t>modelada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transações</a:t>
            </a:r>
            <a:r>
              <a:rPr lang="en-US" dirty="0"/>
              <a:t> entre </a:t>
            </a:r>
            <a:r>
              <a:rPr lang="en-US" dirty="0" err="1"/>
              <a:t>eles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</a:t>
            </a:r>
            <a:r>
              <a:rPr lang="en-US" dirty="0" err="1"/>
              <a:t>exploram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linguísticas</a:t>
            </a:r>
            <a:r>
              <a:rPr lang="en-US" dirty="0"/>
              <a:t>, </a:t>
            </a:r>
            <a:r>
              <a:rPr lang="en-US" dirty="0" err="1"/>
              <a:t>pré-disposição</a:t>
            </a:r>
            <a:r>
              <a:rPr lang="en-US" dirty="0"/>
              <a:t> a </a:t>
            </a:r>
            <a:r>
              <a:rPr lang="en-US" dirty="0" err="1"/>
              <a:t>doênças</a:t>
            </a:r>
            <a:r>
              <a:rPr lang="en-US" dirty="0"/>
              <a:t>, </a:t>
            </a:r>
            <a:r>
              <a:rPr lang="en-US" dirty="0" err="1"/>
              <a:t>investigação</a:t>
            </a:r>
            <a:r>
              <a:rPr lang="en-US" dirty="0"/>
              <a:t> de crimes, </a:t>
            </a:r>
            <a:r>
              <a:rPr lang="en-US" dirty="0" err="1"/>
              <a:t>ensino</a:t>
            </a:r>
            <a:r>
              <a:rPr lang="en-US" dirty="0"/>
              <a:t>,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etc.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103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Introdução</a:t>
            </a:r>
            <a:endParaRPr lang="en-US" sz="1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8821C-AA50-4A4F-894B-29BDB6518DC8}"/>
                  </a:ext>
                </a:extLst>
              </p:cNvPr>
              <p:cNvSpPr txBox="1"/>
              <p:nvPr/>
            </p:nvSpPr>
            <p:spPr>
              <a:xfrm>
                <a:off x="529937" y="1459391"/>
                <a:ext cx="7849292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Também </a:t>
                </a:r>
                <a:r>
                  <a:rPr lang="en-US" dirty="0" err="1"/>
                  <a:t>faz</a:t>
                </a:r>
                <a:r>
                  <a:rPr lang="en-US" dirty="0"/>
                  <a:t> </a:t>
                </a:r>
                <a:r>
                  <a:rPr lang="en-US" dirty="0" err="1"/>
                  <a:t>parte</a:t>
                </a:r>
                <a:r>
                  <a:rPr lang="en-US" dirty="0"/>
                  <a:t> de </a:t>
                </a:r>
                <a:r>
                  <a:rPr lang="en-US" dirty="0" err="1"/>
                  <a:t>aprendizado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supervisionado</a:t>
                </a:r>
                <a:r>
                  <a:rPr lang="en-US" dirty="0"/>
                  <a:t>, mas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invés</a:t>
                </a:r>
                <a:r>
                  <a:rPr lang="en-US" dirty="0"/>
                  <a:t> de </a:t>
                </a:r>
                <a:r>
                  <a:rPr lang="en-US" dirty="0" err="1"/>
                  <a:t>grupos</a:t>
                </a:r>
                <a:r>
                  <a:rPr lang="en-US" dirty="0"/>
                  <a:t> o que </a:t>
                </a:r>
                <a:r>
                  <a:rPr lang="en-US" dirty="0" err="1"/>
                  <a:t>buscamos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regras</a:t>
                </a:r>
                <a:r>
                  <a:rPr lang="en-US" dirty="0"/>
                  <a:t> do </a:t>
                </a:r>
                <a:r>
                  <a:rPr lang="en-US" dirty="0" err="1"/>
                  <a:t>tipo</a:t>
                </a:r>
                <a:r>
                  <a:rPr lang="en-US" dirty="0"/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𝑐𝑎𝑟𝑣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𝑐𝑎𝑟𝑛𝑒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𝑚𝑎𝑛𝑡𝑒𝑖𝑔𝑎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𝑙𝑒𝑖𝑡𝑒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𝑚𝑎𝑐𝑎𝑟𝑟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𝑚𝑜𝑙h𝑜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 </a:t>
                </a:r>
                <a:r>
                  <a:rPr lang="en-US" dirty="0" err="1"/>
                  <a:t>Formalizando</a:t>
                </a:r>
                <a:r>
                  <a:rPr lang="en-US" dirty="0"/>
                  <a:t> o </a:t>
                </a:r>
                <a:r>
                  <a:rPr lang="en-US" dirty="0" err="1"/>
                  <a:t>problema</a:t>
                </a:r>
                <a:r>
                  <a:rPr lang="en-US" dirty="0"/>
                  <a:t> </a:t>
                </a:r>
                <a:r>
                  <a:rPr lang="en-US" dirty="0" err="1"/>
                  <a:t>temos</a:t>
                </a:r>
                <a:r>
                  <a:rPr lang="en-US" dirty="0"/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dirty="0" err="1"/>
                  <a:t>Espaço</a:t>
                </a:r>
                <a:r>
                  <a:rPr lang="en-US" dirty="0"/>
                  <a:t> de ítens: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:r>
                  <a:rPr lang="en-US" dirty="0" err="1"/>
                  <a:t>Espaço</a:t>
                </a:r>
                <a:r>
                  <a:rPr lang="en-US" dirty="0"/>
                  <a:t> de </a:t>
                </a:r>
                <a:r>
                  <a:rPr lang="en-US" dirty="0" err="1"/>
                  <a:t>transações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	Conjunto de </a:t>
                </a:r>
                <a:r>
                  <a:rPr lang="en-US" dirty="0" err="1"/>
                  <a:t>ítens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Uma </a:t>
                </a:r>
                <a:r>
                  <a:rPr lang="en-US" dirty="0" err="1"/>
                  <a:t>transação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8821C-AA50-4A4F-894B-29BDB6518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7" y="1459391"/>
                <a:ext cx="7849292" cy="4524315"/>
              </a:xfrm>
              <a:prstGeom prst="rect">
                <a:avLst/>
              </a:prstGeom>
              <a:blipFill>
                <a:blip r:embed="rId3"/>
                <a:stretch>
                  <a:fillRect l="-699" t="-6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C20065-041A-4281-ACAA-1C5408201817}"/>
              </a:ext>
            </a:extLst>
          </p:cNvPr>
          <p:cNvSpPr/>
          <p:nvPr/>
        </p:nvSpPr>
        <p:spPr>
          <a:xfrm>
            <a:off x="5112327" y="4422371"/>
            <a:ext cx="2676698" cy="290945"/>
          </a:xfrm>
          <a:prstGeom prst="wedgeRectCallout">
            <a:avLst>
              <a:gd name="adj1" fmla="val -68090"/>
              <a:gd name="adj2" fmla="val 4945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Conjunto de </a:t>
            </a:r>
            <a:r>
              <a:rPr lang="en-US" sz="1400" dirty="0" err="1">
                <a:solidFill>
                  <a:srgbClr val="C00000"/>
                </a:solidFill>
              </a:rPr>
              <a:t>todos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os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produtos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7B89E4C-D9B1-4589-B68E-4032768BFDE1}"/>
              </a:ext>
            </a:extLst>
          </p:cNvPr>
          <p:cNvSpPr/>
          <p:nvPr/>
        </p:nvSpPr>
        <p:spPr>
          <a:xfrm>
            <a:off x="5996247" y="4754165"/>
            <a:ext cx="2676698" cy="290945"/>
          </a:xfrm>
          <a:prstGeom prst="wedgeRectCallout">
            <a:avLst>
              <a:gd name="adj1" fmla="val -67779"/>
              <a:gd name="adj2" fmla="val 2088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Conjunto de </a:t>
            </a:r>
            <a:r>
              <a:rPr lang="en-US" sz="1400" dirty="0" err="1">
                <a:solidFill>
                  <a:srgbClr val="C00000"/>
                </a:solidFill>
              </a:rPr>
              <a:t>todas</a:t>
            </a:r>
            <a:r>
              <a:rPr lang="en-US" sz="1400" dirty="0">
                <a:solidFill>
                  <a:srgbClr val="C00000"/>
                </a:solidFill>
              </a:rPr>
              <a:t> as </a:t>
            </a:r>
            <a:r>
              <a:rPr lang="en-US" sz="1400" dirty="0" err="1">
                <a:solidFill>
                  <a:srgbClr val="C00000"/>
                </a:solidFill>
              </a:rPr>
              <a:t>transações</a:t>
            </a:r>
            <a:endParaRPr lang="es-CO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D81E8C0-EF44-4E84-9183-4CA2D2EF7C42}"/>
                  </a:ext>
                </a:extLst>
              </p:cNvPr>
              <p:cNvSpPr/>
              <p:nvPr/>
            </p:nvSpPr>
            <p:spPr>
              <a:xfrm>
                <a:off x="4833941" y="5126809"/>
                <a:ext cx="5001310" cy="290945"/>
              </a:xfrm>
              <a:prstGeom prst="wedgeRectCallout">
                <a:avLst>
                  <a:gd name="adj1" fmla="val -69411"/>
                  <a:gd name="adj2" fmla="val -1625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Um conjunto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pode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conter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nenhum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um,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dois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…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até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C00000"/>
                    </a:solidFill>
                  </a:rPr>
                  <a:t> produtos.</a:t>
                </a:r>
                <a:endParaRPr lang="es-CO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D81E8C0-EF44-4E84-9183-4CA2D2EF7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941" y="5126809"/>
                <a:ext cx="5001310" cy="290945"/>
              </a:xfrm>
              <a:prstGeom prst="wedgeRectCallout">
                <a:avLst>
                  <a:gd name="adj1" fmla="val -69411"/>
                  <a:gd name="adj2" fmla="val -16258"/>
                </a:avLst>
              </a:prstGeom>
              <a:blipFill>
                <a:blip r:embed="rId4"/>
                <a:stretch>
                  <a:fillRect t="-6250" b="-22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016455E-FF14-49A6-BD72-C2440FBC7C90}"/>
                  </a:ext>
                </a:extLst>
              </p:cNvPr>
              <p:cNvSpPr/>
              <p:nvPr/>
            </p:nvSpPr>
            <p:spPr>
              <a:xfrm>
                <a:off x="4793672" y="5493152"/>
                <a:ext cx="5001310" cy="290945"/>
              </a:xfrm>
              <a:prstGeom prst="wedgeRectCallout">
                <a:avLst>
                  <a:gd name="adj1" fmla="val -71738"/>
                  <a:gd name="adj2" fmla="val -53401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Uma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transação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pode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conter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nenhum</a:t>
                </a:r>
                <a:r>
                  <a:rPr lang="en-US" sz="1400" dirty="0">
                    <a:solidFill>
                      <a:srgbClr val="C00000"/>
                    </a:solidFill>
                  </a:rPr>
                  <a:t>, um,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dois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…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até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C00000"/>
                    </a:solidFill>
                  </a:rPr>
                  <a:t> produtos.</a:t>
                </a:r>
                <a:endParaRPr lang="es-CO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016455E-FF14-49A6-BD72-C2440FBC7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672" y="5493152"/>
                <a:ext cx="5001310" cy="290945"/>
              </a:xfrm>
              <a:prstGeom prst="wedgeRectCallout">
                <a:avLst>
                  <a:gd name="adj1" fmla="val -71738"/>
                  <a:gd name="adj2" fmla="val -53401"/>
                </a:avLst>
              </a:prstGeom>
              <a:blipFill>
                <a:blip r:embed="rId5"/>
                <a:stretch>
                  <a:fillRect t="-2000"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9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Representação</a:t>
            </a:r>
            <a:r>
              <a:rPr lang="en-US" sz="1800" b="1" i="1" dirty="0"/>
              <a:t> e </a:t>
            </a:r>
            <a:r>
              <a:rPr lang="en-US" sz="1800" b="1" i="1" dirty="0" err="1"/>
              <a:t>espaço</a:t>
            </a:r>
            <a:r>
              <a:rPr lang="en-US" sz="1800" b="1" i="1" dirty="0"/>
              <a:t> de </a:t>
            </a:r>
            <a:r>
              <a:rPr lang="en-US" sz="1800" b="1" i="1" dirty="0" err="1"/>
              <a:t>busca</a:t>
            </a:r>
            <a:endParaRPr lang="en-US" sz="18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1A5228-32DA-4C75-8E9D-B8977110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3" y="2726575"/>
            <a:ext cx="2116864" cy="3245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547F7D-DB22-4E0C-8172-62CB793D8963}"/>
                  </a:ext>
                </a:extLst>
              </p:cNvPr>
              <p:cNvSpPr txBox="1"/>
              <p:nvPr/>
            </p:nvSpPr>
            <p:spPr>
              <a:xfrm>
                <a:off x="254924" y="1171701"/>
                <a:ext cx="4114800" cy="2154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i="1" dirty="0"/>
                  <a:t> </a:t>
                </a:r>
                <a:r>
                  <a:rPr lang="en-US" sz="1600" i="1" dirty="0" err="1"/>
                  <a:t>Suponha</a:t>
                </a:r>
                <a:r>
                  <a:rPr lang="en-US" sz="1600" i="1" dirty="0"/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sz="1600" i="1" dirty="0"/>
              </a:p>
              <a:p>
                <a:r>
                  <a:rPr lang="en-US" sz="1400" dirty="0"/>
                  <a:t>Espaço de ítens: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1400" b="0" dirty="0"/>
              </a:p>
              <a:p>
                <a:r>
                  <a:rPr lang="en-US" sz="1400" dirty="0" err="1"/>
                  <a:t>Espaço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transações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,4,5,6,7,8,9,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400" dirty="0"/>
              </a:p>
              <a:p>
                <a:endParaRPr lang="en-US" sz="1600" i="1" dirty="0"/>
              </a:p>
              <a:p>
                <a:pPr marL="285750" indent="-285750">
                  <a:buFontTx/>
                  <a:buChar char="-"/>
                </a:pPr>
                <a:r>
                  <a:rPr lang="en-US" sz="1600" i="1" dirty="0" err="1"/>
                  <a:t>Representação</a:t>
                </a:r>
                <a:r>
                  <a:rPr lang="en-US" sz="1600" i="1" dirty="0"/>
                  <a:t> tabular:</a:t>
                </a:r>
              </a:p>
              <a:p>
                <a:endParaRPr lang="en-US" sz="1400" i="1" dirty="0"/>
              </a:p>
              <a:p>
                <a:endParaRPr lang="en-US" sz="1400" i="1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547F7D-DB22-4E0C-8172-62CB793D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24" y="1171701"/>
                <a:ext cx="4114800" cy="2154436"/>
              </a:xfrm>
              <a:prstGeom prst="rect">
                <a:avLst/>
              </a:prstGeom>
              <a:blipFill>
                <a:blip r:embed="rId4"/>
                <a:stretch>
                  <a:fillRect l="-889" t="-8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ADA45AE-BD0D-4ABF-BFF5-74F2A2847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355" y="1886805"/>
            <a:ext cx="4916219" cy="408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36E61-5D85-4BD4-B3F4-7FC9E70B7F53}"/>
              </a:ext>
            </a:extLst>
          </p:cNvPr>
          <p:cNvSpPr txBox="1"/>
          <p:nvPr/>
        </p:nvSpPr>
        <p:spPr>
          <a:xfrm>
            <a:off x="4566112" y="1194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i="1" dirty="0"/>
              <a:t>O </a:t>
            </a:r>
            <a:r>
              <a:rPr lang="en-US" sz="1600" i="1" dirty="0" err="1"/>
              <a:t>espaço</a:t>
            </a:r>
            <a:r>
              <a:rPr lang="en-US" sz="1600" i="1" dirty="0"/>
              <a:t> de </a:t>
            </a:r>
            <a:r>
              <a:rPr lang="en-US" sz="1600" i="1" dirty="0" err="1"/>
              <a:t>busca</a:t>
            </a:r>
            <a:r>
              <a:rPr lang="en-US" sz="1600" i="1" dirty="0"/>
              <a:t> (</a:t>
            </a:r>
            <a:r>
              <a:rPr lang="en-US" sz="1600" i="1" dirty="0" err="1"/>
              <a:t>conjutos</a:t>
            </a:r>
            <a:r>
              <a:rPr lang="en-US" sz="1600" i="1" dirty="0"/>
              <a:t> </a:t>
            </a:r>
            <a:r>
              <a:rPr lang="en-US" sz="1600" i="1" dirty="0" err="1"/>
              <a:t>possiveis</a:t>
            </a:r>
            <a:r>
              <a:rPr lang="en-US" sz="1600" i="1" dirty="0"/>
              <a:t>)</a:t>
            </a:r>
            <a:r>
              <a:rPr lang="en-US" sz="1800" i="1" dirty="0"/>
              <a:t>: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85C0CBB-AB8E-4DAE-90A9-084E0E305DCC}"/>
              </a:ext>
            </a:extLst>
          </p:cNvPr>
          <p:cNvSpPr/>
          <p:nvPr/>
        </p:nvSpPr>
        <p:spPr>
          <a:xfrm>
            <a:off x="7456516" y="1886805"/>
            <a:ext cx="1396539" cy="290945"/>
          </a:xfrm>
          <a:prstGeom prst="wedgeRectCallout">
            <a:avLst>
              <a:gd name="adj1" fmla="val -68090"/>
              <a:gd name="adj2" fmla="val 4945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Conjunto </a:t>
            </a:r>
            <a:r>
              <a:rPr lang="en-US" sz="1400" dirty="0" err="1">
                <a:solidFill>
                  <a:srgbClr val="C00000"/>
                </a:solidFill>
              </a:rPr>
              <a:t>vazio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465AC71-F602-4A4F-AC18-E6F83540F6E6}"/>
              </a:ext>
            </a:extLst>
          </p:cNvPr>
          <p:cNvSpPr/>
          <p:nvPr/>
        </p:nvSpPr>
        <p:spPr>
          <a:xfrm>
            <a:off x="8448502" y="2581102"/>
            <a:ext cx="1867593" cy="290945"/>
          </a:xfrm>
          <a:prstGeom prst="wedgeRectCallout">
            <a:avLst>
              <a:gd name="adj1" fmla="val -68090"/>
              <a:gd name="adj2" fmla="val 4945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Conjunto com um </a:t>
            </a:r>
            <a:r>
              <a:rPr lang="en-US" sz="1400" dirty="0" err="1">
                <a:solidFill>
                  <a:srgbClr val="C00000"/>
                </a:solidFill>
              </a:rPr>
              <a:t>ítem</a:t>
            </a:r>
            <a:endParaRPr lang="es-CO" sz="1400" dirty="0">
              <a:solidFill>
                <a:srgbClr val="C00000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6671C55-8883-4F61-BC88-0638DE8ECC84}"/>
              </a:ext>
            </a:extLst>
          </p:cNvPr>
          <p:cNvSpPr/>
          <p:nvPr/>
        </p:nvSpPr>
        <p:spPr>
          <a:xfrm>
            <a:off x="9467503" y="3346597"/>
            <a:ext cx="1987435" cy="290945"/>
          </a:xfrm>
          <a:prstGeom prst="wedgeRectCallout">
            <a:avLst>
              <a:gd name="adj1" fmla="val -68090"/>
              <a:gd name="adj2" fmla="val 4945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Conjunto com </a:t>
            </a:r>
            <a:r>
              <a:rPr lang="en-US" sz="1400" dirty="0" err="1">
                <a:solidFill>
                  <a:srgbClr val="C00000"/>
                </a:solidFill>
              </a:rPr>
              <a:t>dois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ítens</a:t>
            </a:r>
            <a:endParaRPr lang="es-CO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xplosion: 8 Points 10">
                <a:extLst>
                  <a:ext uri="{FF2B5EF4-FFF2-40B4-BE49-F238E27FC236}">
                    <a16:creationId xmlns:a16="http://schemas.microsoft.com/office/drawing/2014/main" id="{D8ACB04C-E662-40C7-A06F-8B93117470AA}"/>
                  </a:ext>
                </a:extLst>
              </p:cNvPr>
              <p:cNvSpPr/>
              <p:nvPr/>
            </p:nvSpPr>
            <p:spPr>
              <a:xfrm>
                <a:off x="8896004" y="4256294"/>
                <a:ext cx="2419003" cy="1952896"/>
              </a:xfrm>
              <a:prstGeom prst="irregularSeal1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>
                    <a:solidFill>
                      <a:srgbClr val="C00000"/>
                    </a:solidFill>
                  </a:rPr>
                  <a:t> conjuntos possíveis!</a:t>
                </a:r>
              </a:p>
            </p:txBody>
          </p:sp>
        </mc:Choice>
        <mc:Fallback xmlns="">
          <p:sp>
            <p:nvSpPr>
              <p:cNvPr id="11" name="Explosion: 8 Points 10">
                <a:extLst>
                  <a:ext uri="{FF2B5EF4-FFF2-40B4-BE49-F238E27FC236}">
                    <a16:creationId xmlns:a16="http://schemas.microsoft.com/office/drawing/2014/main" id="{D8ACB04C-E662-40C7-A06F-8B9311747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04" y="4256294"/>
                <a:ext cx="2419003" cy="1952896"/>
              </a:xfrm>
              <a:prstGeom prst="irregularSeal1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6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Representação</a:t>
            </a:r>
            <a:r>
              <a:rPr lang="en-US" sz="1800" b="1" i="1" dirty="0"/>
              <a:t> e </a:t>
            </a:r>
            <a:r>
              <a:rPr lang="en-US" sz="1800" b="1" i="1" dirty="0" err="1"/>
              <a:t>espaço</a:t>
            </a:r>
            <a:r>
              <a:rPr lang="en-US" sz="1800" b="1" i="1" dirty="0"/>
              <a:t> de </a:t>
            </a:r>
            <a:r>
              <a:rPr lang="en-US" sz="1800" b="1" i="1" dirty="0" err="1"/>
              <a:t>busca</a:t>
            </a:r>
            <a:endParaRPr lang="en-US" sz="18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1A5228-32DA-4C75-8E9D-B8977110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3" y="2726575"/>
            <a:ext cx="2116864" cy="3245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547F7D-DB22-4E0C-8172-62CB793D8963}"/>
                  </a:ext>
                </a:extLst>
              </p:cNvPr>
              <p:cNvSpPr txBox="1"/>
              <p:nvPr/>
            </p:nvSpPr>
            <p:spPr>
              <a:xfrm>
                <a:off x="254924" y="1171701"/>
                <a:ext cx="4114800" cy="2154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i="1" dirty="0"/>
                  <a:t> </a:t>
                </a:r>
                <a:r>
                  <a:rPr lang="en-US" sz="1600" i="1" dirty="0" err="1"/>
                  <a:t>Suponha</a:t>
                </a:r>
                <a:r>
                  <a:rPr lang="en-US" sz="1600" i="1" dirty="0"/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sz="1600" i="1" dirty="0"/>
              </a:p>
              <a:p>
                <a:r>
                  <a:rPr lang="en-US" sz="1400" dirty="0"/>
                  <a:t>Espaço de ítens: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1400" b="0" dirty="0"/>
              </a:p>
              <a:p>
                <a:r>
                  <a:rPr lang="en-US" sz="1400" dirty="0" err="1"/>
                  <a:t>Espaço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transações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,4,5,6,7,8,9,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400" dirty="0"/>
              </a:p>
              <a:p>
                <a:endParaRPr lang="en-US" sz="1600" i="1" dirty="0"/>
              </a:p>
              <a:p>
                <a:pPr marL="285750" indent="-285750">
                  <a:buFontTx/>
                  <a:buChar char="-"/>
                </a:pPr>
                <a:r>
                  <a:rPr lang="en-US" sz="1600" i="1" dirty="0" err="1"/>
                  <a:t>Representação</a:t>
                </a:r>
                <a:r>
                  <a:rPr lang="en-US" sz="1600" i="1" dirty="0"/>
                  <a:t> tabular:</a:t>
                </a:r>
              </a:p>
              <a:p>
                <a:endParaRPr lang="en-US" sz="1400" i="1" dirty="0"/>
              </a:p>
              <a:p>
                <a:endParaRPr lang="en-US" sz="1400" i="1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547F7D-DB22-4E0C-8172-62CB793D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24" y="1171701"/>
                <a:ext cx="4114800" cy="2154436"/>
              </a:xfrm>
              <a:prstGeom prst="rect">
                <a:avLst/>
              </a:prstGeom>
              <a:blipFill>
                <a:blip r:embed="rId4"/>
                <a:stretch>
                  <a:fillRect l="-889" t="-8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D936E61-5D85-4BD4-B3F4-7FC9E70B7F53}"/>
              </a:ext>
            </a:extLst>
          </p:cNvPr>
          <p:cNvSpPr txBox="1"/>
          <p:nvPr/>
        </p:nvSpPr>
        <p:spPr>
          <a:xfrm>
            <a:off x="4903124" y="152233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i="1" dirty="0"/>
              <a:t>A </a:t>
            </a:r>
            <a:r>
              <a:rPr lang="en-US" sz="1400" i="1" dirty="0" err="1"/>
              <a:t>freqûencia</a:t>
            </a:r>
            <a:r>
              <a:rPr lang="en-US" sz="1400" i="1" dirty="0"/>
              <a:t> de </a:t>
            </a:r>
            <a:r>
              <a:rPr lang="en-US" sz="1400" i="1" dirty="0" err="1"/>
              <a:t>cada</a:t>
            </a:r>
            <a:r>
              <a:rPr lang="en-US" sz="1400" i="1" dirty="0"/>
              <a:t> </a:t>
            </a:r>
            <a:r>
              <a:rPr lang="en-US" sz="1400" i="1" dirty="0" err="1"/>
              <a:t>conjuto</a:t>
            </a:r>
            <a:r>
              <a:rPr lang="en-US" sz="1400" i="1" dirty="0"/>
              <a:t> </a:t>
            </a:r>
            <a:r>
              <a:rPr lang="en-US" sz="1400" i="1" dirty="0" err="1"/>
              <a:t>possivel</a:t>
            </a:r>
            <a:r>
              <a:rPr lang="en-US" sz="1400" i="1" dirty="0"/>
              <a:t> de </a:t>
            </a:r>
            <a:r>
              <a:rPr lang="en-US" sz="1400" i="1" dirty="0" err="1"/>
              <a:t>acordo</a:t>
            </a:r>
            <a:r>
              <a:rPr lang="en-US" sz="1400" i="1" dirty="0"/>
              <a:t> com a base de </a:t>
            </a:r>
            <a:r>
              <a:rPr lang="en-US" sz="1400" i="1" dirty="0" err="1"/>
              <a:t>transações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84B17-2FA3-46D9-A1C6-1D6FFAD82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872" y="1837686"/>
            <a:ext cx="5038812" cy="41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5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Exemplo</a:t>
            </a:r>
            <a:endParaRPr lang="en-US" sz="1800" b="1" i="1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7613C4-798E-48E3-891C-174E56BE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7" y="1020215"/>
            <a:ext cx="8436692" cy="5195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6EA89-BAFC-46A2-A3D6-D8D927F26702}"/>
              </a:ext>
            </a:extLst>
          </p:cNvPr>
          <p:cNvSpPr txBox="1"/>
          <p:nvPr/>
        </p:nvSpPr>
        <p:spPr>
          <a:xfrm>
            <a:off x="342900" y="1416467"/>
            <a:ext cx="2905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capinhas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vendidas</a:t>
            </a:r>
            <a:r>
              <a:rPr lang="en-US" dirty="0"/>
              <a:t> junto com o </a:t>
            </a:r>
            <a:r>
              <a:rPr lang="en-US" dirty="0" err="1"/>
              <a:t>aparelho</a:t>
            </a:r>
            <a:r>
              <a:rPr lang="en-US" dirty="0"/>
              <a:t> </a:t>
            </a:r>
            <a:r>
              <a:rPr lang="en-US" dirty="0" err="1"/>
              <a:t>celular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regra</a:t>
            </a:r>
            <a:r>
              <a:rPr lang="en-US" dirty="0"/>
              <a:t> </a:t>
            </a:r>
            <a:r>
              <a:rPr lang="en-US" dirty="0" err="1"/>
              <a:t>contrária</a:t>
            </a:r>
            <a:r>
              <a:rPr lang="en-US" dirty="0"/>
              <a:t>, 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força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aparelhos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comprados</a:t>
            </a:r>
            <a:r>
              <a:rPr lang="en-US" dirty="0"/>
              <a:t> junto com a </a:t>
            </a:r>
            <a:r>
              <a:rPr lang="en-US" dirty="0" err="1"/>
              <a:t>capinha</a:t>
            </a:r>
            <a:r>
              <a:rPr lang="en-U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255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Avaliando</a:t>
            </a:r>
            <a:r>
              <a:rPr lang="en-US" sz="1800" b="1" i="1" dirty="0"/>
              <a:t> </a:t>
            </a:r>
            <a:r>
              <a:rPr lang="en-US" sz="1800" b="1" i="1" dirty="0" err="1"/>
              <a:t>Regras</a:t>
            </a:r>
            <a:r>
              <a:rPr lang="en-US" sz="1800" b="1" i="1" dirty="0"/>
              <a:t>: </a:t>
            </a:r>
            <a:r>
              <a:rPr lang="en-US" sz="1800" b="1" i="1" dirty="0" err="1"/>
              <a:t>Suporte</a:t>
            </a:r>
            <a:endParaRPr lang="en-US" sz="1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84B17-2FA3-46D9-A1C6-1D6FFAD8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4" y="1852789"/>
            <a:ext cx="5038812" cy="4134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83FB8-C5DC-4F1A-86F5-15C3C71E3078}"/>
                  </a:ext>
                </a:extLst>
              </p:cNvPr>
              <p:cNvSpPr txBox="1"/>
              <p:nvPr/>
            </p:nvSpPr>
            <p:spPr>
              <a:xfrm>
                <a:off x="5037512" y="1515745"/>
                <a:ext cx="7287491" cy="277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b="1" i="1" u="sng" dirty="0"/>
                  <a:t>Suporte (Support)</a:t>
                </a:r>
                <a:r>
                  <a:rPr lang="en-US" sz="1600" dirty="0"/>
                  <a:t>: </a:t>
                </a:r>
                <a:r>
                  <a:rPr lang="en-US" sz="1600" dirty="0" err="1"/>
                  <a:t>Quantos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registros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apresentam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regra</a:t>
                </a:r>
                <a:r>
                  <a:rPr lang="en-US" sz="1600" dirty="0"/>
                  <a:t>? (Qual a </a:t>
                </a:r>
                <a:r>
                  <a:rPr lang="en-US" sz="1600" dirty="0" err="1"/>
                  <a:t>frequência</a:t>
                </a:r>
                <a:r>
                  <a:rPr lang="en-US" sz="1600" dirty="0"/>
                  <a:t>?)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r>
                  <a:rPr lang="en-US" sz="1600" b="1" i="1" u="sng" dirty="0" err="1"/>
                  <a:t>Suporte</a:t>
                </a:r>
                <a:r>
                  <a:rPr lang="en-US" sz="1600" b="1" i="1" u="sng" dirty="0"/>
                  <a:t> </a:t>
                </a:r>
                <a:r>
                  <a:rPr lang="en-US" sz="1600" b="1" i="1" u="sng" dirty="0" err="1"/>
                  <a:t>Absoluto</a:t>
                </a:r>
                <a:r>
                  <a:rPr lang="en-US" sz="1600" dirty="0"/>
                  <a:t>: </a:t>
                </a:r>
                <a:r>
                  <a:rPr lang="en-US" sz="1600" dirty="0" err="1"/>
                  <a:t>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quantidade</a:t>
                </a:r>
                <a:r>
                  <a:rPr lang="en-US" sz="1600" dirty="0"/>
                  <a:t>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𝑠𝑢𝑝𝑜𝑟𝑡𝑒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r>
                  <a:rPr lang="en-US" sz="1600" b="1" i="1" u="sng" dirty="0" err="1"/>
                  <a:t>Suporte</a:t>
                </a:r>
                <a:r>
                  <a:rPr lang="en-US" sz="1600" b="1" i="1" u="sng" dirty="0"/>
                  <a:t> </a:t>
                </a:r>
                <a:r>
                  <a:rPr lang="en-US" sz="1600" b="1" i="1" u="sng" dirty="0" err="1"/>
                  <a:t>Relativo</a:t>
                </a:r>
                <a:r>
                  <a:rPr lang="en-US" sz="1600" dirty="0"/>
                  <a:t>: </a:t>
                </a:r>
                <a:r>
                  <a:rPr lang="en-US" sz="1600" dirty="0" err="1"/>
                  <a:t>Relativo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ao</a:t>
                </a:r>
                <a:r>
                  <a:rPr lang="en-US" sz="1600" dirty="0"/>
                  <a:t> total.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𝑠𝑢𝑝𝑜𝑟𝑡𝑒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lvl="2"/>
                <a:r>
                  <a:rPr lang="en-US" sz="1600" dirty="0"/>
                  <a:t>	- </a:t>
                </a:r>
                <a:r>
                  <a:rPr lang="en-US" sz="1600" dirty="0" err="1"/>
                  <a:t>Avalia</a:t>
                </a:r>
                <a:r>
                  <a:rPr lang="en-US" sz="1600" dirty="0"/>
                  <a:t> se a </a:t>
                </a:r>
                <a:r>
                  <a:rPr lang="en-US" sz="1600" dirty="0" err="1"/>
                  <a:t>regra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não</a:t>
                </a:r>
                <a:r>
                  <a:rPr lang="en-US" sz="1600" dirty="0"/>
                  <a:t> é </a:t>
                </a:r>
                <a:r>
                  <a:rPr lang="en-US" sz="1600" dirty="0" err="1"/>
                  <a:t>apenas</a:t>
                </a:r>
                <a:r>
                  <a:rPr lang="en-US" sz="1600" dirty="0"/>
                  <a:t> um </a:t>
                </a:r>
                <a:r>
                  <a:rPr lang="en-US" sz="1600" dirty="0" err="1"/>
                  <a:t>acaso</a:t>
                </a:r>
                <a:r>
                  <a:rPr lang="en-US" sz="1600" dirty="0"/>
                  <a:t>. </a:t>
                </a:r>
              </a:p>
              <a:p>
                <a:pPr lvl="2"/>
                <a:r>
                  <a:rPr lang="en-US" sz="1600" dirty="0"/>
                  <a:t>	- </a:t>
                </a:r>
                <a:r>
                  <a:rPr lang="en-US" sz="1600" dirty="0" err="1"/>
                  <a:t>Suporte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não</a:t>
                </a:r>
                <a:r>
                  <a:rPr lang="en-US" sz="1600" dirty="0"/>
                  <a:t> é directional, </a:t>
                </a:r>
                <a:r>
                  <a:rPr lang="en-US" sz="1600" dirty="0" err="1"/>
                  <a:t>apenas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avalia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coocorrência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83FB8-C5DC-4F1A-86F5-15C3C71E3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12" y="1515745"/>
                <a:ext cx="7287491" cy="2777363"/>
              </a:xfrm>
              <a:prstGeom prst="rect">
                <a:avLst/>
              </a:prstGeom>
              <a:blipFill>
                <a:blip r:embed="rId4"/>
                <a:stretch>
                  <a:fillRect l="-418" t="-659" b="-19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1052CB-7C8A-4DF8-82CA-1FA3EA53D309}"/>
              </a:ext>
            </a:extLst>
          </p:cNvPr>
          <p:cNvSpPr txBox="1"/>
          <p:nvPr/>
        </p:nvSpPr>
        <p:spPr>
          <a:xfrm>
            <a:off x="1911927" y="1483457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C00000"/>
                </a:solidFill>
              </a:rPr>
              <a:t>Suporte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Absoluto</a:t>
            </a:r>
            <a:endParaRPr lang="es-CO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4C0CC43-B565-4CD0-BAAA-2C06CE9F9079}"/>
                  </a:ext>
                </a:extLst>
              </p:cNvPr>
              <p:cNvSpPr/>
              <p:nvPr/>
            </p:nvSpPr>
            <p:spPr>
              <a:xfrm>
                <a:off x="6096000" y="4639098"/>
                <a:ext cx="3377045" cy="1238596"/>
              </a:xfrm>
              <a:prstGeom prst="wedgeRectCallout">
                <a:avLst>
                  <a:gd name="adj1" fmla="val -79836"/>
                  <a:gd name="adj2" fmla="val -132827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>
                    <a:solidFill>
                      <a:schemeClr val="tx1"/>
                    </a:solidFill>
                  </a:rPr>
                  <a:t>Suporte </a:t>
                </a:r>
                <a:r>
                  <a:rPr lang="en-US" sz="1400" u="sng" dirty="0" err="1">
                    <a:solidFill>
                      <a:schemeClr val="tx1"/>
                    </a:solidFill>
                  </a:rPr>
                  <a:t>relativo</a:t>
                </a:r>
                <a:r>
                  <a:rPr lang="en-US" sz="1400" dirty="0">
                    <a:solidFill>
                      <a:schemeClr val="tx1"/>
                    </a:solidFill>
                  </a:rPr>
                  <a:t>: entre as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dez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transações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quatro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apresentam</a:t>
                </a:r>
                <a:r>
                  <a:rPr lang="en-US" sz="1400" dirty="0">
                    <a:solidFill>
                      <a:schemeClr val="tx1"/>
                    </a:solidFill>
                  </a:rPr>
                  <a:t> o conjunto de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itens</a:t>
                </a:r>
                <a:r>
                  <a:rPr lang="en-US" sz="14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0.4 = 40% </a:t>
                </a:r>
                <a:endParaRPr lang="es-CO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4C0CC43-B565-4CD0-BAAA-2C06CE9F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39098"/>
                <a:ext cx="3377045" cy="1238596"/>
              </a:xfrm>
              <a:prstGeom prst="wedgeRectCallout">
                <a:avLst>
                  <a:gd name="adj1" fmla="val -79836"/>
                  <a:gd name="adj2" fmla="val -13282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15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Avaliando</a:t>
            </a:r>
            <a:r>
              <a:rPr lang="en-US" sz="1800" b="1" i="1" dirty="0"/>
              <a:t> </a:t>
            </a:r>
            <a:r>
              <a:rPr lang="en-US" sz="1800" b="1" i="1" dirty="0" err="1"/>
              <a:t>Regras</a:t>
            </a:r>
            <a:r>
              <a:rPr lang="en-US" sz="1800" b="1" i="1" dirty="0"/>
              <a:t>: </a:t>
            </a:r>
            <a:r>
              <a:rPr lang="en-US" sz="1800" b="1" i="1" dirty="0" err="1"/>
              <a:t>Confiança</a:t>
            </a:r>
            <a:endParaRPr lang="en-US" sz="1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83FB8-C5DC-4F1A-86F5-15C3C71E3078}"/>
                  </a:ext>
                </a:extLst>
              </p:cNvPr>
              <p:cNvSpPr txBox="1"/>
              <p:nvPr/>
            </p:nvSpPr>
            <p:spPr>
              <a:xfrm>
                <a:off x="241069" y="1657062"/>
                <a:ext cx="7287491" cy="282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b="1" i="1" u="sng" dirty="0"/>
                  <a:t>Confiança (Confidence)</a:t>
                </a:r>
                <a:r>
                  <a:rPr lang="en-US" sz="1600" dirty="0"/>
                  <a:t>: Entre </a:t>
                </a:r>
                <a:r>
                  <a:rPr lang="en-US" sz="1600" dirty="0" err="1"/>
                  <a:t>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registros</a:t>
                </a:r>
                <a:r>
                  <a:rPr lang="en-US" sz="1600" dirty="0"/>
                  <a:t> com o conjunto </a:t>
                </a:r>
                <a:r>
                  <a:rPr lang="en-US" sz="1600" u="sng" dirty="0" err="1"/>
                  <a:t>antecedente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quantos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apresentam</a:t>
                </a:r>
                <a:r>
                  <a:rPr lang="en-US" sz="1600" dirty="0"/>
                  <a:t> o </a:t>
                </a:r>
                <a:r>
                  <a:rPr lang="en-US" sz="1600" u="sng" dirty="0" err="1"/>
                  <a:t>consequente</a:t>
                </a:r>
                <a:r>
                  <a:rPr lang="en-US" sz="1600" dirty="0"/>
                  <a:t>? 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𝑐𝑜𝑛𝑓𝑖𝑎𝑛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r>
                  <a:rPr lang="en-US" sz="1600" dirty="0" err="1"/>
                  <a:t>Avalia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força</a:t>
                </a:r>
                <a:r>
                  <a:rPr lang="en-US" sz="1600" dirty="0"/>
                  <a:t> da </a:t>
                </a:r>
                <a:r>
                  <a:rPr lang="en-US" sz="1600" dirty="0" err="1"/>
                  <a:t>relação</a:t>
                </a:r>
                <a:r>
                  <a:rPr lang="en-US" sz="1600" dirty="0"/>
                  <a:t> entre </a:t>
                </a:r>
                <a:r>
                  <a:rPr lang="en-US" sz="1600" dirty="0" err="1"/>
                  <a:t>os</a:t>
                </a:r>
                <a:r>
                  <a:rPr lang="en-US" sz="1600" dirty="0"/>
                  <a:t> conjuntos. </a:t>
                </a:r>
              </a:p>
              <a:p>
                <a:pPr marL="742950" lvl="1" indent="-285750">
                  <a:buFontTx/>
                  <a:buChar char="-"/>
                </a:pPr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r>
                  <a:rPr lang="en-US" sz="1600" dirty="0" err="1"/>
                  <a:t>Confiança</a:t>
                </a:r>
                <a:r>
                  <a:rPr lang="en-US" sz="1600" dirty="0"/>
                  <a:t> é </a:t>
                </a:r>
                <a:r>
                  <a:rPr lang="en-US" sz="1600" dirty="0" err="1"/>
                  <a:t>direcional</a:t>
                </a:r>
                <a:r>
                  <a:rPr lang="en-US" sz="1600" dirty="0"/>
                  <a:t>, inverter o </a:t>
                </a:r>
                <a:r>
                  <a:rPr lang="en-US" sz="1600" dirty="0" err="1"/>
                  <a:t>antecedente</a:t>
                </a:r>
                <a:r>
                  <a:rPr lang="en-US" sz="1600" dirty="0"/>
                  <a:t>/</a:t>
                </a:r>
                <a:r>
                  <a:rPr lang="en-US" sz="1600" dirty="0" err="1"/>
                  <a:t>consequente</a:t>
                </a:r>
                <a:r>
                  <a:rPr lang="en-US" sz="1600" dirty="0"/>
                  <a:t> leva a </a:t>
                </a:r>
                <a:r>
                  <a:rPr lang="en-US" sz="1600" dirty="0" err="1"/>
                  <a:t>resultados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diferentes</a:t>
                </a:r>
                <a:r>
                  <a:rPr lang="en-US" sz="1600" dirty="0"/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83FB8-C5DC-4F1A-86F5-15C3C71E3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9" y="1657062"/>
                <a:ext cx="7287491" cy="2821029"/>
              </a:xfrm>
              <a:prstGeom prst="rect">
                <a:avLst/>
              </a:prstGeom>
              <a:blipFill>
                <a:blip r:embed="rId3"/>
                <a:stretch>
                  <a:fillRect l="-502" t="-6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0581755-0150-46A0-A4AB-3C934267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51" y="2239912"/>
            <a:ext cx="4552950" cy="1924050"/>
          </a:xfrm>
          <a:prstGeom prst="rect">
            <a:avLst/>
          </a:prstGeom>
        </p:spPr>
      </p:pic>
      <p:pic>
        <p:nvPicPr>
          <p:cNvPr id="13" name="Picture 12" descr="Diagram, venn diagram&#10;&#10;Description automatically generated">
            <a:extLst>
              <a:ext uri="{FF2B5EF4-FFF2-40B4-BE49-F238E27FC236}">
                <a16:creationId xmlns:a16="http://schemas.microsoft.com/office/drawing/2014/main" id="{F4F866FB-D52B-48AD-9191-C4D0A2FA3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37" y="4367527"/>
            <a:ext cx="2887349" cy="1785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FA231E-D707-4528-AD31-5112C7A503B4}"/>
                  </a:ext>
                </a:extLst>
              </p:cNvPr>
              <p:cNvSpPr txBox="1"/>
              <p:nvPr/>
            </p:nvSpPr>
            <p:spPr>
              <a:xfrm>
                <a:off x="3203554" y="4530485"/>
                <a:ext cx="6096000" cy="179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=0.714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FA231E-D707-4528-AD31-5112C7A50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54" y="4530485"/>
                <a:ext cx="6096000" cy="179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50CAE-4EDD-49D0-819E-5A66B1427342}"/>
                  </a:ext>
                </a:extLst>
              </p:cNvPr>
              <p:cNvSpPr txBox="1"/>
              <p:nvPr/>
            </p:nvSpPr>
            <p:spPr>
              <a:xfrm>
                <a:off x="7152561" y="505811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CO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50CAE-4EDD-49D0-819E-5A66B1427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561" y="5058112"/>
                <a:ext cx="3494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8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Avaliando</a:t>
            </a:r>
            <a:r>
              <a:rPr lang="en-US" sz="1800" b="1" i="1" dirty="0"/>
              <a:t> </a:t>
            </a:r>
            <a:r>
              <a:rPr lang="en-US" sz="1800" b="1" i="1" dirty="0" err="1"/>
              <a:t>Regras</a:t>
            </a:r>
            <a:r>
              <a:rPr lang="en-US" sz="1800" b="1" i="1" dirty="0"/>
              <a:t>: 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FD7213-7F22-4122-BB37-A6D87408F430}"/>
                  </a:ext>
                </a:extLst>
              </p:cNvPr>
              <p:cNvSpPr txBox="1"/>
              <p:nvPr/>
            </p:nvSpPr>
            <p:spPr>
              <a:xfrm>
                <a:off x="241069" y="1657062"/>
                <a:ext cx="10166466" cy="3076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b="1" i="1" u="sng" dirty="0"/>
                  <a:t>Lift</a:t>
                </a:r>
                <a:r>
                  <a:rPr lang="en-US" sz="1600" dirty="0"/>
                  <a:t>: </a:t>
                </a:r>
                <a:r>
                  <a:rPr lang="en-US" sz="1600" dirty="0" err="1"/>
                  <a:t>Quanto</a:t>
                </a:r>
                <a:r>
                  <a:rPr lang="en-US" sz="1600" dirty="0"/>
                  <a:t> o </a:t>
                </a:r>
                <a:r>
                  <a:rPr lang="en-US" sz="1600" u="sng" dirty="0" err="1"/>
                  <a:t>antecedente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contribui</a:t>
                </a:r>
                <a:r>
                  <a:rPr lang="en-US" sz="1600" dirty="0"/>
                  <a:t> para </a:t>
                </a:r>
                <a:r>
                  <a:rPr lang="en-US" sz="1600" dirty="0" err="1"/>
                  <a:t>aumentar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diminuir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probabilidade</a:t>
                </a:r>
                <a:r>
                  <a:rPr lang="en-US" sz="1600" dirty="0"/>
                  <a:t> do </a:t>
                </a:r>
                <a:r>
                  <a:rPr lang="en-US" sz="1600" u="sng" dirty="0" err="1"/>
                  <a:t>consequente</a:t>
                </a:r>
                <a:r>
                  <a:rPr lang="en-US" sz="1600" dirty="0"/>
                  <a:t>? 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𝑙𝑖𝑓𝑡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r>
                  <a:rPr lang="en-US" sz="1600" dirty="0" err="1"/>
                  <a:t>Interpretação</a:t>
                </a:r>
                <a:r>
                  <a:rPr lang="en-US" sz="1600" dirty="0"/>
                  <a:t>:</a:t>
                </a:r>
              </a:p>
              <a:p>
                <a:pPr marL="742950" lvl="1" indent="-285750">
                  <a:buFontTx/>
                  <a:buChar char="-"/>
                </a:pP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ocorr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ncia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𝑎𝑛𝑡𝑒𝑐𝑒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𝑑𝑒𝑛𝑡𝑒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aumenta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probabilidade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𝑐𝑜𝑛𝑠𝑒𝑞𝑢𝑒𝑛𝑡𝑒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i="1" dirty="0"/>
              </a:p>
              <a:p>
                <a:pPr lvl="1"/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ocorr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ncia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𝑎𝑛𝑡𝑒𝑐𝑒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𝑑𝑒𝑛𝑡𝑒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diminui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probabilidade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𝑐𝑜𝑛𝑠𝑒𝑞𝑢𝑒𝑛𝑡𝑒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i="1" dirty="0"/>
              </a:p>
              <a:p>
                <a:pPr lvl="1"/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ocorr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ncia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𝑎𝑛𝑡𝑒𝑐𝑒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𝑑𝑒𝑛𝑡𝑒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altera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probabilidade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𝑐𝑜𝑛𝑠𝑒𝑞𝑢𝑒𝑛𝑡𝑒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i="1" dirty="0"/>
              </a:p>
              <a:p>
                <a:pPr lvl="1"/>
                <a:endParaRPr lang="en-US" sz="1600" i="1" dirty="0"/>
              </a:p>
              <a:p>
                <a:pPr marL="742950" lvl="1" indent="-285750">
                  <a:buFontTx/>
                  <a:buChar char="-"/>
                </a:pPr>
                <a:r>
                  <a:rPr lang="en-US" sz="1600" dirty="0"/>
                  <a:t>Ex.: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FD7213-7F22-4122-BB37-A6D87408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9" y="1657062"/>
                <a:ext cx="10166466" cy="3076099"/>
              </a:xfrm>
              <a:prstGeom prst="rect">
                <a:avLst/>
              </a:prstGeom>
              <a:blipFill>
                <a:blip r:embed="rId3"/>
                <a:stretch>
                  <a:fillRect l="-360" t="-595" b="-17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83BA15A3-2F7E-40C7-8F59-4C235D39E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37" y="4367527"/>
            <a:ext cx="2887349" cy="1785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DCF9A3-DC52-4F00-9DF7-BF5545D32C37}"/>
                  </a:ext>
                </a:extLst>
              </p:cNvPr>
              <p:cNvSpPr txBox="1"/>
              <p:nvPr/>
            </p:nvSpPr>
            <p:spPr>
              <a:xfrm>
                <a:off x="4038600" y="4873800"/>
                <a:ext cx="6096000" cy="85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𝑙𝑖𝑓𝑡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840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DCF9A3-DC52-4F00-9DF7-BF5545D3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3800"/>
                <a:ext cx="6096000" cy="85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4FDD2F6-88B9-4580-A044-85D534B415CA}"/>
              </a:ext>
            </a:extLst>
          </p:cNvPr>
          <p:cNvSpPr/>
          <p:nvPr/>
        </p:nvSpPr>
        <p:spPr>
          <a:xfrm>
            <a:off x="9688323" y="3478558"/>
            <a:ext cx="2294313" cy="1521230"/>
          </a:xfrm>
          <a:prstGeom prst="wedgeEllipseCallout">
            <a:avLst>
              <a:gd name="adj1" fmla="val -63949"/>
              <a:gd name="adj2" fmla="val 6413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 </a:t>
            </a:r>
            <a:r>
              <a:rPr lang="en-US" sz="1400" dirty="0" err="1">
                <a:solidFill>
                  <a:srgbClr val="C00000"/>
                </a:solidFill>
              </a:rPr>
              <a:t>ocorrência</a:t>
            </a:r>
            <a:r>
              <a:rPr lang="en-US" sz="1400" dirty="0">
                <a:solidFill>
                  <a:srgbClr val="C00000"/>
                </a:solidFill>
              </a:rPr>
              <a:t> de </a:t>
            </a:r>
            <a:r>
              <a:rPr lang="en-US" sz="1400" dirty="0" err="1">
                <a:solidFill>
                  <a:srgbClr val="C00000"/>
                </a:solidFill>
              </a:rPr>
              <a:t>leite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impulsiona</a:t>
            </a:r>
            <a:r>
              <a:rPr lang="en-US" sz="1400" dirty="0">
                <a:solidFill>
                  <a:srgbClr val="C00000"/>
                </a:solidFill>
              </a:rPr>
              <a:t> a </a:t>
            </a:r>
            <a:r>
              <a:rPr lang="en-US" sz="1400" dirty="0" err="1">
                <a:solidFill>
                  <a:srgbClr val="C00000"/>
                </a:solidFill>
              </a:rPr>
              <a:t>ocorrência</a:t>
            </a:r>
            <a:r>
              <a:rPr lang="en-US" sz="1400" dirty="0">
                <a:solidFill>
                  <a:srgbClr val="C00000"/>
                </a:solidFill>
              </a:rPr>
              <a:t> de </a:t>
            </a:r>
            <a:r>
              <a:rPr lang="en-US" sz="1400" dirty="0" err="1">
                <a:solidFill>
                  <a:srgbClr val="C00000"/>
                </a:solidFill>
              </a:rPr>
              <a:t>escova</a:t>
            </a:r>
            <a:r>
              <a:rPr lang="en-US" sz="1400" dirty="0">
                <a:solidFill>
                  <a:srgbClr val="C00000"/>
                </a:solidFill>
              </a:rPr>
              <a:t> de dente!</a:t>
            </a:r>
            <a:endParaRPr lang="es-CO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96D6-5409-441D-86A2-ACA07CF8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Aula 4: </a:t>
            </a:r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Ementa</a:t>
            </a:r>
            <a:endParaRPr lang="en-US" sz="1800" b="1" i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3C2CD-1DEC-4BE0-8300-020C269C5C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Facens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Especialização em Ciência de Dados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C4E7-8876-4770-A239-22B7F76BCF6C}"/>
              </a:ext>
            </a:extLst>
          </p:cNvPr>
          <p:cNvSpPr txBox="1"/>
          <p:nvPr/>
        </p:nvSpPr>
        <p:spPr>
          <a:xfrm>
            <a:off x="1404851" y="2028305"/>
            <a:ext cx="3891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Tópicos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1.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recomendação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2.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associação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4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Mineração</a:t>
            </a:r>
            <a:r>
              <a:rPr lang="en-US" b="1" i="1" dirty="0"/>
              <a:t> de Conjuntos </a:t>
            </a:r>
            <a:r>
              <a:rPr lang="en-US" b="1" i="1" dirty="0" err="1"/>
              <a:t>Frequentes</a:t>
            </a:r>
            <a:br>
              <a:rPr lang="en-US" b="1" i="1" dirty="0"/>
            </a:br>
            <a:r>
              <a:rPr lang="en-US" sz="1800" b="1" i="1" dirty="0" err="1"/>
              <a:t>Exercício</a:t>
            </a:r>
            <a:endParaRPr lang="en-US" sz="18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35038F-5030-429F-B1AB-5D91AD12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3" y="991576"/>
            <a:ext cx="6263979" cy="5614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01A49-0592-47BA-B573-3BE68ECA2C0B}"/>
              </a:ext>
            </a:extLst>
          </p:cNvPr>
          <p:cNvSpPr txBox="1"/>
          <p:nvPr/>
        </p:nvSpPr>
        <p:spPr>
          <a:xfrm>
            <a:off x="90016" y="3027534"/>
            <a:ext cx="5299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Vamos abordar o problema disponível no Kaggle:</a:t>
            </a:r>
            <a:endParaRPr lang="es-CO" sz="1400" dirty="0">
              <a:hlinkClick r:id="rId4"/>
            </a:endParaRPr>
          </a:p>
          <a:p>
            <a:endParaRPr lang="es-CO" sz="1400" dirty="0">
              <a:hlinkClick r:id="rId4"/>
            </a:endParaRPr>
          </a:p>
          <a:p>
            <a:r>
              <a:rPr lang="es-CO" sz="1400" dirty="0">
                <a:hlinkClick r:id="rId4"/>
              </a:rPr>
              <a:t>https://www.kaggle.com/c/instacart-market-basket-analysis/overview</a:t>
            </a:r>
            <a:endParaRPr lang="es-CO" sz="1400" dirty="0"/>
          </a:p>
          <a:p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5094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E2F6-2F18-475A-9B5B-A81CC84D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536" y="1783959"/>
            <a:ext cx="4948342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>
                <a:solidFill>
                  <a:schemeClr val="bg1"/>
                </a:solidFill>
              </a:rPr>
              <a:t>Sistemas de recomendação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FA99B-7849-4E56-98BD-3975E889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Juvenal J. Duarte</a:t>
            </a:r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43CFA-F604-4760-9512-BE188F94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218695"/>
            <a:ext cx="4047843" cy="105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B7BA9-E499-4CC7-A5A3-9011732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B3AB-803C-422E-A7AA-810116F1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Facens - Especialização em Inteligência Artificial Aplicada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Introdução</a:t>
            </a:r>
            <a:endParaRPr lang="en-US" sz="18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BFE6D-C8EE-4623-8A10-32FD20FB9A5B}"/>
              </a:ext>
            </a:extLst>
          </p:cNvPr>
          <p:cNvSpPr txBox="1"/>
          <p:nvPr/>
        </p:nvSpPr>
        <p:spPr>
          <a:xfrm>
            <a:off x="234681" y="1281956"/>
            <a:ext cx="11203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/>
              <a:t>O </a:t>
            </a:r>
            <a:r>
              <a:rPr lang="en-US" i="1" dirty="0" err="1"/>
              <a:t>problema</a:t>
            </a:r>
            <a:r>
              <a:rPr lang="en-US" dirty="0"/>
              <a:t>: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/ </a:t>
            </a:r>
            <a:r>
              <a:rPr lang="en-US" dirty="0" err="1"/>
              <a:t>conteúdos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consumidor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aqueles</a:t>
            </a:r>
            <a:r>
              <a:rPr lang="en-US" dirty="0"/>
              <a:t> que </a:t>
            </a:r>
            <a:r>
              <a:rPr lang="en-US" dirty="0" err="1"/>
              <a:t>lhe</a:t>
            </a:r>
            <a:r>
              <a:rPr lang="en-US" dirty="0"/>
              <a:t> interesse para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sobrecarregá</a:t>
            </a:r>
            <a:r>
              <a:rPr lang="en-US" dirty="0"/>
              <a:t>-lo. </a:t>
            </a:r>
            <a:r>
              <a:rPr lang="en-US" i="1" dirty="0"/>
              <a:t>Como </a:t>
            </a:r>
            <a:r>
              <a:rPr lang="en-US" i="1" dirty="0" err="1"/>
              <a:t>customizar</a:t>
            </a:r>
            <a:r>
              <a:rPr lang="en-US" i="1" dirty="0"/>
              <a:t> a </a:t>
            </a:r>
            <a:r>
              <a:rPr lang="en-US" i="1" dirty="0" err="1"/>
              <a:t>experiência</a:t>
            </a:r>
            <a:r>
              <a:rPr lang="en-US" i="1" dirty="0"/>
              <a:t> de </a:t>
            </a:r>
            <a:r>
              <a:rPr lang="en-US" i="1" dirty="0" err="1"/>
              <a:t>cada</a:t>
            </a:r>
            <a:r>
              <a:rPr lang="en-US" i="1" dirty="0"/>
              <a:t> </a:t>
            </a:r>
            <a:r>
              <a:rPr lang="en-US" i="1" dirty="0" err="1"/>
              <a:t>usuário</a:t>
            </a:r>
            <a:r>
              <a:rPr lang="en-US" i="1" dirty="0"/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dispomos</a:t>
            </a:r>
            <a:r>
              <a:rPr lang="en-US" dirty="0"/>
              <a:t> de dados do </a:t>
            </a:r>
            <a:r>
              <a:rPr lang="en-US" dirty="0" err="1"/>
              <a:t>tipo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i="1" dirty="0" err="1"/>
              <a:t>Avaliações</a:t>
            </a:r>
            <a:r>
              <a:rPr lang="en-US" i="1" dirty="0"/>
              <a:t> de </a:t>
            </a:r>
            <a:r>
              <a:rPr lang="en-US" i="1" dirty="0" err="1"/>
              <a:t>usuários</a:t>
            </a:r>
            <a:r>
              <a:rPr lang="en-US" dirty="0"/>
              <a:t>: </a:t>
            </a:r>
          </a:p>
          <a:p>
            <a:pPr marL="1200150" lvl="2" indent="-285750">
              <a:buFontTx/>
              <a:buChar char="-"/>
            </a:pPr>
            <a:r>
              <a:rPr lang="en-US" i="1" dirty="0" err="1"/>
              <a:t>Explicita</a:t>
            </a:r>
            <a:r>
              <a:rPr lang="en-US" dirty="0"/>
              <a:t>: Likes/</a:t>
            </a:r>
            <a:r>
              <a:rPr lang="en-US" dirty="0" err="1"/>
              <a:t>Deslikes</a:t>
            </a:r>
            <a:r>
              <a:rPr lang="en-US" dirty="0"/>
              <a:t>, </a:t>
            </a:r>
            <a:r>
              <a:rPr lang="en-US" dirty="0" err="1"/>
              <a:t>estrelas</a:t>
            </a:r>
            <a:r>
              <a:rPr lang="en-US" dirty="0"/>
              <a:t> etc.</a:t>
            </a:r>
          </a:p>
          <a:p>
            <a:pPr marL="1200150" lvl="2" indent="-285750">
              <a:buFontTx/>
              <a:buChar char="-"/>
            </a:pPr>
            <a:r>
              <a:rPr lang="en-US" i="1" dirty="0" err="1"/>
              <a:t>Implicita</a:t>
            </a:r>
            <a:r>
              <a:rPr lang="en-US" dirty="0"/>
              <a:t>: Cliques, tempo de </a:t>
            </a:r>
            <a:r>
              <a:rPr lang="en-US" dirty="0" err="1"/>
              <a:t>navegação</a:t>
            </a:r>
            <a:r>
              <a:rPr lang="en-US" dirty="0"/>
              <a:t> 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i="1" dirty="0" err="1"/>
              <a:t>Características</a:t>
            </a:r>
            <a:r>
              <a:rPr lang="en-US" i="1" dirty="0"/>
              <a:t> dos </a:t>
            </a:r>
            <a:r>
              <a:rPr lang="en-US" i="1" dirty="0" err="1"/>
              <a:t>produtos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Genero</a:t>
            </a:r>
            <a:r>
              <a:rPr lang="en-US" dirty="0"/>
              <a:t> do </a:t>
            </a:r>
            <a:r>
              <a:rPr lang="en-US" dirty="0" err="1"/>
              <a:t>filme</a:t>
            </a:r>
            <a:r>
              <a:rPr lang="en-US" dirty="0"/>
              <a:t>, </a:t>
            </a:r>
            <a:r>
              <a:rPr lang="en-US" dirty="0" err="1"/>
              <a:t>duração</a:t>
            </a:r>
            <a:r>
              <a:rPr lang="en-US" dirty="0"/>
              <a:t>, </a:t>
            </a:r>
            <a:r>
              <a:rPr lang="en-US" dirty="0" err="1"/>
              <a:t>ator</a:t>
            </a:r>
            <a:r>
              <a:rPr lang="en-US" dirty="0"/>
              <a:t> principal 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i="1" dirty="0" err="1"/>
              <a:t>Características</a:t>
            </a:r>
            <a:r>
              <a:rPr lang="en-US" i="1" dirty="0"/>
              <a:t> dos </a:t>
            </a:r>
            <a:r>
              <a:rPr lang="en-US" i="1" dirty="0" err="1"/>
              <a:t>usuários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Preferências</a:t>
            </a:r>
            <a:r>
              <a:rPr lang="en-US" dirty="0"/>
              <a:t>, </a:t>
            </a:r>
            <a:r>
              <a:rPr lang="en-US" dirty="0" err="1"/>
              <a:t>filtros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 etc.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B5ADEF80-F1DB-49EC-9354-360B7E7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5" y="3429000"/>
            <a:ext cx="4824413" cy="26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Abordagens</a:t>
            </a:r>
            <a:endParaRPr lang="en-US" sz="18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E6752-B1E1-4EA0-8C33-447BB04D31C7}"/>
              </a:ext>
            </a:extLst>
          </p:cNvPr>
          <p:cNvSpPr/>
          <p:nvPr/>
        </p:nvSpPr>
        <p:spPr>
          <a:xfrm rot="10800000" flipV="1">
            <a:off x="8083099" y="2243301"/>
            <a:ext cx="2488456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Sistemas</a:t>
            </a:r>
            <a:r>
              <a:rPr lang="en-US" sz="1600" dirty="0"/>
              <a:t> de </a:t>
            </a:r>
            <a:r>
              <a:rPr lang="en-US" sz="1600" dirty="0" err="1"/>
              <a:t>recomendação</a:t>
            </a:r>
            <a:endParaRPr lang="es-CO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50982-AD11-41B3-B4FB-FE78D17F53BD}"/>
              </a:ext>
            </a:extLst>
          </p:cNvPr>
          <p:cNvSpPr/>
          <p:nvPr/>
        </p:nvSpPr>
        <p:spPr>
          <a:xfrm rot="10800000" flipV="1">
            <a:off x="6503096" y="3235285"/>
            <a:ext cx="1318973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conteúdo</a:t>
            </a:r>
            <a:endParaRPr lang="es-CO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B758-C71D-4C2B-A10F-3C41750430C1}"/>
              </a:ext>
            </a:extLst>
          </p:cNvPr>
          <p:cNvSpPr/>
          <p:nvPr/>
        </p:nvSpPr>
        <p:spPr>
          <a:xfrm rot="10800000" flipV="1">
            <a:off x="8040242" y="3235286"/>
            <a:ext cx="1230462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Filtro</a:t>
            </a:r>
            <a:r>
              <a:rPr lang="en-US" sz="1600" dirty="0"/>
              <a:t> </a:t>
            </a:r>
            <a:r>
              <a:rPr lang="en-US" sz="1600" dirty="0" err="1"/>
              <a:t>colaborativo</a:t>
            </a:r>
            <a:endParaRPr lang="es-CO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B319A-99DD-4EE2-92BA-02DB555F5648}"/>
              </a:ext>
            </a:extLst>
          </p:cNvPr>
          <p:cNvSpPr/>
          <p:nvPr/>
        </p:nvSpPr>
        <p:spPr>
          <a:xfrm rot="10800000" flipV="1">
            <a:off x="10469805" y="3230716"/>
            <a:ext cx="1391177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conhecimento</a:t>
            </a:r>
            <a:endParaRPr lang="es-CO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99302-6FC4-46C4-96E8-60A533A92940}"/>
              </a:ext>
            </a:extLst>
          </p:cNvPr>
          <p:cNvSpPr/>
          <p:nvPr/>
        </p:nvSpPr>
        <p:spPr>
          <a:xfrm rot="10800000" flipV="1">
            <a:off x="9500816" y="3235287"/>
            <a:ext cx="795500" cy="52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Híbrido</a:t>
            </a:r>
            <a:endParaRPr lang="es-CO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49899-66D8-4706-A07E-6B22A88C37B8}"/>
              </a:ext>
            </a:extLst>
          </p:cNvPr>
          <p:cNvSpPr txBox="1"/>
          <p:nvPr/>
        </p:nvSpPr>
        <p:spPr>
          <a:xfrm>
            <a:off x="7775819" y="3313729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86DB2-66FA-409C-96B1-35F692C2DB3C}"/>
              </a:ext>
            </a:extLst>
          </p:cNvPr>
          <p:cNvSpPr txBox="1"/>
          <p:nvPr/>
        </p:nvSpPr>
        <p:spPr>
          <a:xfrm>
            <a:off x="9243773" y="3313729"/>
            <a:ext cx="3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2841DB-C259-48CB-A142-4E194E30123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7162582" y="2769520"/>
            <a:ext cx="2164745" cy="4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2CB162-6680-4ADE-8C93-C7071E0B673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8655473" y="2769520"/>
            <a:ext cx="671854" cy="46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DF881-ECD4-40EC-B311-9FDF5A30718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327327" y="2769520"/>
            <a:ext cx="571239" cy="46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0BEB62-0C6D-4D9F-ABE6-B2549A668B3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327327" y="2769520"/>
            <a:ext cx="1838066" cy="46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46D18C-1A48-4482-912D-566663324A4C}"/>
              </a:ext>
            </a:extLst>
          </p:cNvPr>
          <p:cNvSpPr txBox="1"/>
          <p:nvPr/>
        </p:nvSpPr>
        <p:spPr>
          <a:xfrm>
            <a:off x="255231" y="1065809"/>
            <a:ext cx="61519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 err="1"/>
              <a:t>Baseado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conteúdo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Avalia</a:t>
            </a:r>
            <a:r>
              <a:rPr lang="en-US" sz="1600" dirty="0"/>
              <a:t> a </a:t>
            </a:r>
            <a:r>
              <a:rPr lang="en-US" sz="1600" dirty="0" err="1"/>
              <a:t>similaridades</a:t>
            </a:r>
            <a:r>
              <a:rPr lang="en-US" sz="1600" dirty="0"/>
              <a:t> entre </a:t>
            </a:r>
            <a:r>
              <a:rPr lang="en-US" sz="1600" dirty="0" err="1"/>
              <a:t>itens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 err="1"/>
              <a:t>Depende</a:t>
            </a:r>
            <a:r>
              <a:rPr lang="en-US" sz="1600" dirty="0"/>
              <a:t> de </a:t>
            </a:r>
            <a:r>
              <a:rPr lang="en-US" sz="1600" dirty="0" err="1"/>
              <a:t>avaliações</a:t>
            </a:r>
            <a:r>
              <a:rPr lang="en-US" sz="1600" dirty="0"/>
              <a:t> do </a:t>
            </a:r>
            <a:r>
              <a:rPr lang="en-US" sz="1600" dirty="0" err="1"/>
              <a:t>usuário</a:t>
            </a:r>
            <a:r>
              <a:rPr lang="en-US" sz="1600" dirty="0"/>
              <a:t> e </a:t>
            </a:r>
            <a:r>
              <a:rPr lang="en-US" sz="1600" dirty="0" err="1"/>
              <a:t>sobretudo</a:t>
            </a:r>
            <a:r>
              <a:rPr lang="en-US" sz="1600" dirty="0"/>
              <a:t> dados dos </a:t>
            </a:r>
            <a:r>
              <a:rPr lang="en-US" sz="1600" dirty="0" err="1"/>
              <a:t>itens</a:t>
            </a:r>
            <a:r>
              <a:rPr lang="en-US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É </a:t>
            </a:r>
            <a:r>
              <a:rPr lang="en-US" sz="1600" dirty="0" err="1"/>
              <a:t>tão</a:t>
            </a:r>
            <a:r>
              <a:rPr lang="en-US" sz="1600" dirty="0"/>
              <a:t> </a:t>
            </a:r>
            <a:r>
              <a:rPr lang="en-US" sz="1600" dirty="0" err="1"/>
              <a:t>bom</a:t>
            </a:r>
            <a:r>
              <a:rPr lang="en-US" sz="1600" dirty="0"/>
              <a:t> </a:t>
            </a:r>
            <a:r>
              <a:rPr lang="en-US" sz="1600" dirty="0" err="1"/>
              <a:t>quanto</a:t>
            </a:r>
            <a:r>
              <a:rPr lang="en-US" sz="1600" dirty="0"/>
              <a:t> a </a:t>
            </a:r>
            <a:r>
              <a:rPr lang="en-US" sz="1600" dirty="0" err="1"/>
              <a:t>engenharia</a:t>
            </a:r>
            <a:r>
              <a:rPr lang="en-US" sz="1600" dirty="0"/>
              <a:t> dos </a:t>
            </a:r>
            <a:r>
              <a:rPr lang="en-US" sz="1600" dirty="0" err="1"/>
              <a:t>atributos</a:t>
            </a:r>
            <a:r>
              <a:rPr lang="en-US" sz="1600" dirty="0"/>
              <a:t> e da </a:t>
            </a:r>
            <a:r>
              <a:rPr lang="en-US" sz="1600" dirty="0" err="1"/>
              <a:t>medida</a:t>
            </a:r>
            <a:r>
              <a:rPr lang="en-US" sz="1600" dirty="0"/>
              <a:t> de </a:t>
            </a:r>
            <a:r>
              <a:rPr lang="en-US" sz="1600" dirty="0" err="1"/>
              <a:t>similaridade</a:t>
            </a:r>
            <a:r>
              <a:rPr lang="en-US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Recomendação</a:t>
            </a:r>
            <a:r>
              <a:rPr lang="en-US" sz="1600" dirty="0"/>
              <a:t> </a:t>
            </a:r>
            <a:r>
              <a:rPr lang="en-US" sz="1600" dirty="0" err="1"/>
              <a:t>exclusiva</a:t>
            </a:r>
            <a:r>
              <a:rPr lang="en-US" sz="1600" dirty="0"/>
              <a:t>/ individual.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 err="1"/>
              <a:t>Filtro</a:t>
            </a:r>
            <a:r>
              <a:rPr lang="en-US" i="1" dirty="0"/>
              <a:t> </a:t>
            </a:r>
            <a:r>
              <a:rPr lang="en-US" i="1" dirty="0" err="1"/>
              <a:t>colaborativo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Depende</a:t>
            </a:r>
            <a:r>
              <a:rPr lang="en-US" sz="1600" dirty="0"/>
              <a:t> de </a:t>
            </a:r>
            <a:r>
              <a:rPr lang="en-US" sz="1600" dirty="0" err="1"/>
              <a:t>avaliações</a:t>
            </a:r>
            <a:r>
              <a:rPr lang="en-US" sz="1600" dirty="0"/>
              <a:t> dos </a:t>
            </a:r>
            <a:r>
              <a:rPr lang="en-US" sz="1600" dirty="0" err="1"/>
              <a:t>usuários</a:t>
            </a:r>
            <a:r>
              <a:rPr lang="en-US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Baseado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similaridade</a:t>
            </a:r>
            <a:r>
              <a:rPr lang="en-US" sz="1600" dirty="0"/>
              <a:t> de </a:t>
            </a:r>
            <a:r>
              <a:rPr lang="en-US" sz="1600" dirty="0" err="1"/>
              <a:t>preferências</a:t>
            </a:r>
            <a:r>
              <a:rPr lang="en-US" sz="1600" dirty="0"/>
              <a:t> entre </a:t>
            </a:r>
            <a:r>
              <a:rPr lang="en-US" sz="1600" dirty="0" err="1"/>
              <a:t>usuários</a:t>
            </a:r>
            <a:r>
              <a:rPr lang="en-US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Recomendações</a:t>
            </a:r>
            <a:r>
              <a:rPr lang="en-US" sz="1600" dirty="0"/>
              <a:t> </a:t>
            </a:r>
            <a:r>
              <a:rPr lang="en-US" sz="1600" dirty="0" err="1"/>
              <a:t>coletivas</a:t>
            </a:r>
            <a:r>
              <a:rPr lang="en-US" sz="1600" dirty="0"/>
              <a:t>.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 err="1"/>
              <a:t>Baseado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conhecimento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Poucos</a:t>
            </a:r>
            <a:r>
              <a:rPr lang="en-US" sz="1600" dirty="0"/>
              <a:t> dados, </a:t>
            </a:r>
            <a:r>
              <a:rPr lang="en-US" sz="1600" dirty="0" err="1"/>
              <a:t>usuário</a:t>
            </a:r>
            <a:r>
              <a:rPr lang="en-US" sz="1600" dirty="0"/>
              <a:t> é </a:t>
            </a:r>
            <a:r>
              <a:rPr lang="en-US" sz="1600" dirty="0" err="1"/>
              <a:t>consultado</a:t>
            </a:r>
            <a:r>
              <a:rPr lang="en-US" sz="1600" dirty="0"/>
              <a:t> </a:t>
            </a:r>
            <a:r>
              <a:rPr lang="en-US" sz="1600" dirty="0" err="1"/>
              <a:t>diretamente</a:t>
            </a:r>
            <a:r>
              <a:rPr lang="en-US" sz="1600" dirty="0"/>
              <a:t>, por </a:t>
            </a:r>
            <a:r>
              <a:rPr lang="en-US" sz="1600" dirty="0" err="1"/>
              <a:t>exemplo</a:t>
            </a:r>
            <a:r>
              <a:rPr lang="en-US" sz="1600" dirty="0"/>
              <a:t>, </a:t>
            </a:r>
            <a:r>
              <a:rPr lang="en-US" sz="1600" dirty="0" err="1"/>
              <a:t>através</a:t>
            </a:r>
            <a:r>
              <a:rPr lang="en-US" sz="1600" dirty="0"/>
              <a:t> de </a:t>
            </a:r>
            <a:r>
              <a:rPr lang="en-US" sz="1600" dirty="0" err="1"/>
              <a:t>filtros</a:t>
            </a:r>
            <a:r>
              <a:rPr lang="en-US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Um conjunto de </a:t>
            </a:r>
            <a:r>
              <a:rPr lang="en-US" sz="1600" dirty="0" err="1"/>
              <a:t>regras</a:t>
            </a:r>
            <a:r>
              <a:rPr lang="en-US" sz="1600" dirty="0"/>
              <a:t> </a:t>
            </a:r>
            <a:r>
              <a:rPr lang="en-US" sz="1600" dirty="0" err="1"/>
              <a:t>pré-estabelecidas</a:t>
            </a:r>
            <a:r>
              <a:rPr lang="en-US" sz="1600" dirty="0"/>
              <a:t> </a:t>
            </a:r>
            <a:r>
              <a:rPr lang="en-US" sz="1600" dirty="0" err="1"/>
              <a:t>mapeiam</a:t>
            </a:r>
            <a:r>
              <a:rPr lang="en-US" sz="1600" dirty="0"/>
              <a:t> o </a:t>
            </a:r>
            <a:r>
              <a:rPr lang="en-US" sz="1600" dirty="0" err="1"/>
              <a:t>usuário</a:t>
            </a:r>
            <a:r>
              <a:rPr lang="en-US" sz="1600" dirty="0"/>
              <a:t> para um </a:t>
            </a:r>
            <a:r>
              <a:rPr lang="en-US" sz="1600" dirty="0" err="1"/>
              <a:t>domínio</a:t>
            </a:r>
            <a:r>
              <a:rPr lang="en-US" sz="1600" dirty="0"/>
              <a:t> de </a:t>
            </a:r>
            <a:r>
              <a:rPr lang="en-US" sz="1600" dirty="0" err="1"/>
              <a:t>conhecimento</a:t>
            </a:r>
            <a:r>
              <a:rPr lang="en-US" sz="1600" dirty="0"/>
              <a:t>, </a:t>
            </a:r>
            <a:r>
              <a:rPr lang="en-US" sz="1600" dirty="0" err="1"/>
              <a:t>selecionando</a:t>
            </a:r>
            <a:r>
              <a:rPr lang="en-US" sz="1600" dirty="0"/>
              <a:t> entre </a:t>
            </a:r>
            <a:r>
              <a:rPr lang="en-US" sz="1600" dirty="0" err="1"/>
              <a:t>estes</a:t>
            </a:r>
            <a:r>
              <a:rPr lang="en-US" sz="1600" dirty="0"/>
              <a:t> o </a:t>
            </a:r>
            <a:r>
              <a:rPr lang="en-US" sz="1600" dirty="0" err="1"/>
              <a:t>conteúdo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relevante</a:t>
            </a:r>
            <a:r>
              <a:rPr lang="en-US" sz="1600" dirty="0"/>
              <a:t>.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4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Abordagens</a:t>
            </a:r>
            <a:endParaRPr lang="en-US" sz="1800" b="1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6D18C-1A48-4482-912D-566663324A4C}"/>
              </a:ext>
            </a:extLst>
          </p:cNvPr>
          <p:cNvSpPr txBox="1"/>
          <p:nvPr/>
        </p:nvSpPr>
        <p:spPr>
          <a:xfrm>
            <a:off x="267687" y="1600743"/>
            <a:ext cx="615191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 err="1"/>
              <a:t>Baseado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conteúdo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600" dirty="0" err="1"/>
              <a:t>Quais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itens</a:t>
            </a:r>
            <a:r>
              <a:rPr lang="en-US" sz="1600" dirty="0"/>
              <a:t> que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prefere</a:t>
            </a:r>
            <a:r>
              <a:rPr lang="en-US" sz="1600" dirty="0"/>
              <a:t> / </a:t>
            </a:r>
            <a:r>
              <a:rPr lang="en-US" sz="1600" dirty="0" err="1"/>
              <a:t>consome</a:t>
            </a:r>
            <a:r>
              <a:rPr lang="en-US" sz="1600" dirty="0"/>
              <a:t>?</a:t>
            </a:r>
          </a:p>
          <a:p>
            <a:pPr marL="800100" lvl="1" indent="-342900">
              <a:buAutoNum type="arabicPeriod"/>
            </a:pPr>
            <a:r>
              <a:rPr lang="en-US" sz="1600" dirty="0" err="1"/>
              <a:t>Quais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itens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parecidos</a:t>
            </a:r>
            <a:r>
              <a:rPr lang="en-US" sz="1600" dirty="0"/>
              <a:t> com </a:t>
            </a:r>
            <a:r>
              <a:rPr lang="en-US" sz="1600" dirty="0" err="1"/>
              <a:t>estes</a:t>
            </a:r>
            <a:r>
              <a:rPr lang="en-US" sz="1600" dirty="0"/>
              <a:t>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 err="1"/>
              <a:t>Filtro</a:t>
            </a:r>
            <a:r>
              <a:rPr lang="en-US" i="1" dirty="0"/>
              <a:t> </a:t>
            </a:r>
            <a:r>
              <a:rPr lang="en-US" i="1" dirty="0" err="1"/>
              <a:t>colaborativo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600" dirty="0" err="1"/>
              <a:t>Quais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itens</a:t>
            </a:r>
            <a:r>
              <a:rPr lang="en-US" sz="1600" dirty="0"/>
              <a:t> que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prefere</a:t>
            </a:r>
            <a:r>
              <a:rPr lang="en-US" sz="1600" dirty="0"/>
              <a:t> / </a:t>
            </a:r>
            <a:r>
              <a:rPr lang="en-US" sz="1600" dirty="0" err="1"/>
              <a:t>consome</a:t>
            </a:r>
            <a:r>
              <a:rPr lang="en-US" sz="1600" dirty="0"/>
              <a:t>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O que outros </a:t>
            </a:r>
            <a:r>
              <a:rPr lang="en-US" sz="1600" dirty="0" err="1"/>
              <a:t>usuários</a:t>
            </a:r>
            <a:r>
              <a:rPr lang="en-US" sz="1600" dirty="0"/>
              <a:t> com as </a:t>
            </a:r>
            <a:r>
              <a:rPr lang="en-US" sz="1600" dirty="0" err="1"/>
              <a:t>mesmas</a:t>
            </a:r>
            <a:r>
              <a:rPr lang="en-US" sz="1600" dirty="0"/>
              <a:t> </a:t>
            </a:r>
            <a:r>
              <a:rPr lang="en-US" sz="1600" dirty="0" err="1"/>
              <a:t>preferências</a:t>
            </a:r>
            <a:r>
              <a:rPr lang="en-US" sz="1600" dirty="0"/>
              <a:t> </a:t>
            </a:r>
            <a:r>
              <a:rPr lang="en-US" sz="1600" dirty="0" err="1"/>
              <a:t>costumam</a:t>
            </a:r>
            <a:r>
              <a:rPr lang="en-US" sz="1600" dirty="0"/>
              <a:t> </a:t>
            </a:r>
            <a:r>
              <a:rPr lang="en-US" sz="1600" dirty="0" err="1"/>
              <a:t>consumir</a:t>
            </a:r>
            <a:r>
              <a:rPr lang="en-US" sz="1600" dirty="0"/>
              <a:t>?.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 err="1"/>
              <a:t>Baseado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conhecimento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600" dirty="0" err="1"/>
              <a:t>Quais</a:t>
            </a:r>
            <a:r>
              <a:rPr lang="en-US" sz="1600" dirty="0"/>
              <a:t> as </a:t>
            </a:r>
            <a:r>
              <a:rPr lang="en-US" sz="1600" dirty="0" err="1"/>
              <a:t>perguntas</a:t>
            </a:r>
            <a:r>
              <a:rPr lang="en-US" sz="1600" dirty="0"/>
              <a:t>/ </a:t>
            </a:r>
            <a:r>
              <a:rPr lang="en-US" sz="1600" dirty="0" err="1"/>
              <a:t>filtros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relevantes</a:t>
            </a:r>
            <a:r>
              <a:rPr lang="en-US" sz="1600" dirty="0"/>
              <a:t> para </a:t>
            </a:r>
            <a:r>
              <a:rPr lang="en-US" sz="1600" dirty="0" err="1"/>
              <a:t>delimitar</a:t>
            </a:r>
            <a:r>
              <a:rPr lang="en-US" sz="1600" dirty="0"/>
              <a:t> o </a:t>
            </a:r>
            <a:r>
              <a:rPr lang="en-US" sz="1600" dirty="0" err="1"/>
              <a:t>escopo</a:t>
            </a:r>
            <a:r>
              <a:rPr lang="en-US" sz="1600" dirty="0"/>
              <a:t> de </a:t>
            </a:r>
            <a:r>
              <a:rPr lang="en-US" sz="1600" dirty="0" err="1"/>
              <a:t>itens</a:t>
            </a:r>
            <a:r>
              <a:rPr lang="en-US" sz="1600" dirty="0"/>
              <a:t>? </a:t>
            </a:r>
            <a:r>
              <a:rPr lang="en-US" sz="1600" dirty="0" err="1"/>
              <a:t>Solicite</a:t>
            </a:r>
            <a:r>
              <a:rPr lang="en-US" sz="1600" dirty="0"/>
              <a:t> </a:t>
            </a:r>
            <a:r>
              <a:rPr lang="en-US" sz="1600" dirty="0" err="1"/>
              <a:t>estas</a:t>
            </a:r>
            <a:r>
              <a:rPr lang="en-US" sz="1600" dirty="0"/>
              <a:t> </a:t>
            </a:r>
            <a:r>
              <a:rPr lang="en-US" sz="1600" dirty="0" err="1"/>
              <a:t>informações</a:t>
            </a:r>
            <a:r>
              <a:rPr lang="en-US" sz="1600" dirty="0"/>
              <a:t> </a:t>
            </a:r>
            <a:r>
              <a:rPr lang="en-US" sz="1600" dirty="0" err="1"/>
              <a:t>diretamente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um </a:t>
            </a:r>
            <a:r>
              <a:rPr lang="en-US" sz="1600" dirty="0" err="1"/>
              <a:t>formulário</a:t>
            </a:r>
            <a:r>
              <a:rPr lang="en-US" sz="1600" dirty="0"/>
              <a:t>, por </a:t>
            </a:r>
            <a:r>
              <a:rPr lang="en-US" sz="1600" dirty="0" err="1"/>
              <a:t>exemplo</a:t>
            </a:r>
            <a:r>
              <a:rPr lang="en-US" sz="1600" dirty="0"/>
              <a:t>.</a:t>
            </a:r>
          </a:p>
          <a:p>
            <a:pPr marL="800100" lvl="1" indent="-342900">
              <a:buAutoNum type="arabicPeriod"/>
            </a:pPr>
            <a:r>
              <a:rPr lang="en-US" sz="1600" dirty="0" err="1"/>
              <a:t>Mapeie</a:t>
            </a:r>
            <a:r>
              <a:rPr lang="en-US" sz="1600" dirty="0"/>
              <a:t> as </a:t>
            </a:r>
            <a:r>
              <a:rPr lang="en-US" sz="1600" dirty="0" err="1"/>
              <a:t>respostas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</a:t>
            </a:r>
            <a:r>
              <a:rPr lang="en-US" sz="1600" dirty="0" err="1"/>
              <a:t>regras</a:t>
            </a:r>
            <a:r>
              <a:rPr lang="en-US" sz="1600" dirty="0"/>
              <a:t>.</a:t>
            </a:r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3978B770-D96F-4AE8-80DE-982B8AABE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28" y="1923905"/>
            <a:ext cx="4911058" cy="30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Baseado</a:t>
            </a:r>
            <a:r>
              <a:rPr lang="en-US" sz="1800" b="1" i="1" dirty="0"/>
              <a:t> </a:t>
            </a:r>
            <a:r>
              <a:rPr lang="en-US" sz="1800" b="1" i="1" dirty="0" err="1"/>
              <a:t>em</a:t>
            </a:r>
            <a:r>
              <a:rPr lang="en-US" sz="1800" b="1" i="1" dirty="0"/>
              <a:t> </a:t>
            </a:r>
            <a:r>
              <a:rPr lang="en-US" sz="1800" b="1" i="1" dirty="0" err="1"/>
              <a:t>Conteúdo</a:t>
            </a:r>
            <a:endParaRPr lang="en-US" sz="1800" b="1" i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792F24-23C7-45CB-82AA-07266A454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60008"/>
              </p:ext>
            </p:extLst>
          </p:nvPr>
        </p:nvGraphicFramePr>
        <p:xfrm>
          <a:off x="1903258" y="2433555"/>
          <a:ext cx="8153620" cy="1979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724">
                  <a:extLst>
                    <a:ext uri="{9D8B030D-6E8A-4147-A177-3AD203B41FA5}">
                      <a16:colId xmlns:a16="http://schemas.microsoft.com/office/drawing/2014/main" val="597279149"/>
                    </a:ext>
                  </a:extLst>
                </a:gridCol>
                <a:gridCol w="1630724">
                  <a:extLst>
                    <a:ext uri="{9D8B030D-6E8A-4147-A177-3AD203B41FA5}">
                      <a16:colId xmlns:a16="http://schemas.microsoft.com/office/drawing/2014/main" val="362783464"/>
                    </a:ext>
                  </a:extLst>
                </a:gridCol>
                <a:gridCol w="1630724">
                  <a:extLst>
                    <a:ext uri="{9D8B030D-6E8A-4147-A177-3AD203B41FA5}">
                      <a16:colId xmlns:a16="http://schemas.microsoft.com/office/drawing/2014/main" val="2297589759"/>
                    </a:ext>
                  </a:extLst>
                </a:gridCol>
                <a:gridCol w="1630724">
                  <a:extLst>
                    <a:ext uri="{9D8B030D-6E8A-4147-A177-3AD203B41FA5}">
                      <a16:colId xmlns:a16="http://schemas.microsoft.com/office/drawing/2014/main" val="780957678"/>
                    </a:ext>
                  </a:extLst>
                </a:gridCol>
                <a:gridCol w="1630724">
                  <a:extLst>
                    <a:ext uri="{9D8B030D-6E8A-4147-A177-3AD203B41FA5}">
                      <a16:colId xmlns:a16="http://schemas.microsoft.com/office/drawing/2014/main" val="532144226"/>
                    </a:ext>
                  </a:extLst>
                </a:gridCol>
              </a:tblGrid>
              <a:tr h="365417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Filme</a:t>
                      </a:r>
                      <a:endParaRPr lang="es-CO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Genero</a:t>
                      </a:r>
                      <a:endParaRPr lang="es-CO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Sub </a:t>
                      </a:r>
                      <a:r>
                        <a:rPr lang="en-US" sz="1600" b="1" dirty="0" err="1"/>
                        <a:t>Genero</a:t>
                      </a:r>
                      <a:endParaRPr lang="es-CO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Ator</a:t>
                      </a:r>
                      <a:r>
                        <a:rPr lang="en-US" sz="1600" b="1" dirty="0"/>
                        <a:t> Principal</a:t>
                      </a:r>
                      <a:endParaRPr lang="es-CO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Produtora</a:t>
                      </a:r>
                      <a:endParaRPr lang="es-CO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92100"/>
                  </a:ext>
                </a:extLst>
              </a:tr>
              <a:tr h="365417">
                <a:tc>
                  <a:txBody>
                    <a:bodyPr/>
                    <a:lstStyle/>
                    <a:p>
                      <a:r>
                        <a:rPr lang="en-US" sz="1400" b="1" dirty="0"/>
                        <a:t>Meu </a:t>
                      </a:r>
                      <a:r>
                        <a:rPr lang="en-US" sz="1400" b="1" dirty="0" err="1"/>
                        <a:t>malvado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favorito</a:t>
                      </a:r>
                      <a:endParaRPr lang="es-CO" sz="1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Comédia</a:t>
                      </a:r>
                      <a:endParaRPr lang="es-CO" sz="1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Animação</a:t>
                      </a:r>
                      <a:endParaRPr lang="es-CO" sz="1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&lt;null&gt;</a:t>
                      </a:r>
                      <a:endParaRPr lang="es-CO" sz="1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Universal</a:t>
                      </a:r>
                      <a:endParaRPr lang="es-CO" sz="1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87996"/>
                  </a:ext>
                </a:extLst>
              </a:tr>
              <a:tr h="36541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Minions</a:t>
                      </a:r>
                      <a:endParaRPr lang="es-CO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Comédia</a:t>
                      </a:r>
                      <a:endParaRPr lang="es-CO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Animação</a:t>
                      </a:r>
                      <a:endParaRPr lang="es-CO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&lt;null&gt;</a:t>
                      </a:r>
                      <a:endParaRPr lang="es-CO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Universal</a:t>
                      </a:r>
                      <a:endParaRPr lang="es-CO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376885"/>
                  </a:ext>
                </a:extLst>
              </a:tr>
              <a:tr h="36541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Shrek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Comédia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Animação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&lt;null&gt;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Dreamworks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55140"/>
                  </a:ext>
                </a:extLst>
              </a:tr>
              <a:tr h="365417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Zohan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Comédia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Oriente</a:t>
                      </a: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médio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Adam Sandler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Columbia Pictures</a:t>
                      </a:r>
                      <a:endParaRPr lang="es-CO" sz="1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05367"/>
                  </a:ext>
                </a:extLst>
              </a:tr>
            </a:tbl>
          </a:graphicData>
        </a:graphic>
      </p:graphicFrame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296E6923-AF71-4252-863D-6257F31CD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7855" y="2834603"/>
            <a:ext cx="378386" cy="378386"/>
          </a:xfrm>
          <a:prstGeom prst="rect">
            <a:avLst/>
          </a:prstGeom>
        </p:spPr>
      </p:pic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EB13C14F-178D-490C-B5E3-8E531CEBE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7150" y="3263122"/>
            <a:ext cx="378386" cy="378386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A7DE1694-90FA-437B-8875-AE6F61F315E0}"/>
              </a:ext>
            </a:extLst>
          </p:cNvPr>
          <p:cNvSpPr/>
          <p:nvPr/>
        </p:nvSpPr>
        <p:spPr>
          <a:xfrm>
            <a:off x="10056878" y="2060846"/>
            <a:ext cx="1138844" cy="220287"/>
          </a:xfrm>
          <a:prstGeom prst="wedgeRoundRectCallout">
            <a:avLst>
              <a:gd name="adj1" fmla="val -77767"/>
              <a:gd name="adj2" fmla="val 371935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Avaliação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prévia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FF6E44B-1068-4FC8-96A4-6A93B3FC6103}"/>
              </a:ext>
            </a:extLst>
          </p:cNvPr>
          <p:cNvSpPr/>
          <p:nvPr/>
        </p:nvSpPr>
        <p:spPr>
          <a:xfrm>
            <a:off x="10056878" y="4083907"/>
            <a:ext cx="1138844" cy="220287"/>
          </a:xfrm>
          <a:prstGeom prst="wedgeRoundRectCallout">
            <a:avLst>
              <a:gd name="adj1" fmla="val -77037"/>
              <a:gd name="adj2" fmla="val -379010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Sugestão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9054A-D442-49D2-BA4D-4E8936503233}"/>
              </a:ext>
            </a:extLst>
          </p:cNvPr>
          <p:cNvSpPr txBox="1"/>
          <p:nvPr/>
        </p:nvSpPr>
        <p:spPr>
          <a:xfrm>
            <a:off x="432262" y="1205417"/>
            <a:ext cx="10218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, o </a:t>
            </a:r>
            <a:r>
              <a:rPr lang="en-US" dirty="0" err="1"/>
              <a:t>cálcula</a:t>
            </a:r>
            <a:r>
              <a:rPr lang="en-US" dirty="0"/>
              <a:t> de </a:t>
            </a:r>
            <a:r>
              <a:rPr lang="en-US" dirty="0" err="1"/>
              <a:t>distância</a:t>
            </a:r>
            <a:r>
              <a:rPr lang="en-US" dirty="0"/>
              <a:t> de Hamming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Similaridade</a:t>
            </a:r>
            <a:r>
              <a:rPr lang="en-US" dirty="0"/>
              <a:t> de </a:t>
            </a:r>
            <a:r>
              <a:rPr lang="en-US" dirty="0" err="1"/>
              <a:t>Cosenos</a:t>
            </a:r>
            <a:r>
              <a:rPr lang="en-US" dirty="0"/>
              <a:t> </a:t>
            </a:r>
            <a:r>
              <a:rPr lang="en-US" dirty="0" err="1"/>
              <a:t>proporcionam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boa</a:t>
            </a:r>
          </a:p>
          <a:p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similaridade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. 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F8C6E-54E7-4671-AC59-18C435607529}"/>
              </a:ext>
            </a:extLst>
          </p:cNvPr>
          <p:cNvSpPr txBox="1"/>
          <p:nvPr/>
        </p:nvSpPr>
        <p:spPr>
          <a:xfrm>
            <a:off x="536065" y="4413151"/>
            <a:ext cx="72556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Vantagem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- Foco em ítens parecidos com os já consumidos</a:t>
            </a:r>
          </a:p>
          <a:p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- Lida melhor com Cold Start (Usuário/ Item)</a:t>
            </a:r>
          </a:p>
          <a:p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Desvantagem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	- Limitações para expandir o universo de interesse do consumidor</a:t>
            </a:r>
          </a:p>
          <a:p>
            <a:endParaRPr lang="es-CO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C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7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Filtro</a:t>
            </a:r>
            <a:r>
              <a:rPr lang="en-US" sz="1800" b="1" i="1" dirty="0"/>
              <a:t> </a:t>
            </a:r>
            <a:r>
              <a:rPr lang="en-US" sz="1800" b="1" i="1" dirty="0" err="1"/>
              <a:t>Colaborativo</a:t>
            </a:r>
            <a:endParaRPr lang="en-US" sz="1800" b="1" i="1" dirty="0"/>
          </a:p>
        </p:txBody>
      </p:sp>
      <p:pic>
        <p:nvPicPr>
          <p:cNvPr id="3" name="Picture 2" descr="A room with white walls&#10;&#10;Description automatically generated">
            <a:extLst>
              <a:ext uri="{FF2B5EF4-FFF2-40B4-BE49-F238E27FC236}">
                <a16:creationId xmlns:a16="http://schemas.microsoft.com/office/drawing/2014/main" id="{CA993637-36D1-4A32-83B5-0E554D881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25" y="1241425"/>
            <a:ext cx="5088775" cy="4903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D6CED-213F-4A88-B5BD-D940EC3D8B1E}"/>
              </a:ext>
            </a:extLst>
          </p:cNvPr>
          <p:cNvSpPr txBox="1"/>
          <p:nvPr/>
        </p:nvSpPr>
        <p:spPr>
          <a:xfrm>
            <a:off x="220182" y="4113828"/>
            <a:ext cx="7136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Vantagem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- Pode ajudar na descoberta de novos interesses</a:t>
            </a:r>
          </a:p>
          <a:p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- É possível iniciar sem muitos dados</a:t>
            </a:r>
          </a:p>
          <a:p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Desvantagem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	- Dificuldade em incluir novos itens / usuários</a:t>
            </a:r>
          </a:p>
          <a:p>
            <a:endParaRPr lang="es-CO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C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A34C2-E78B-44A5-8973-BBD652FC9220}"/>
              </a:ext>
            </a:extLst>
          </p:cNvPr>
          <p:cNvSpPr txBox="1"/>
          <p:nvPr/>
        </p:nvSpPr>
        <p:spPr>
          <a:xfrm>
            <a:off x="220182" y="1892795"/>
            <a:ext cx="707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Assim</a:t>
            </a:r>
            <a:r>
              <a:rPr lang="en-US" dirty="0"/>
              <a:t> que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a </a:t>
            </a:r>
            <a:r>
              <a:rPr lang="en-US" dirty="0" err="1"/>
              <a:t>interagir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preferências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armazenadas</a:t>
            </a:r>
            <a:r>
              <a:rPr lang="en-US" dirty="0"/>
              <a:t>.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com </a:t>
            </a:r>
            <a:r>
              <a:rPr lang="en-US" dirty="0" err="1"/>
              <a:t>preferências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recomendação</a:t>
            </a:r>
            <a:r>
              <a:rPr lang="en-US" dirty="0"/>
              <a:t>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atribuir</a:t>
            </a:r>
            <a:r>
              <a:rPr lang="en-US" dirty="0"/>
              <a:t> </a:t>
            </a:r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ítens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explorados</a:t>
            </a:r>
            <a:r>
              <a:rPr lang="en-U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9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76A0-A87E-4E95-A6C4-B0BD29B2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" y="6311900"/>
            <a:ext cx="2023920" cy="526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2EBC-8019-4A33-AFBE-3B0600C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C2CD-1DEC-4BE0-8300-020C269C5C2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59E-B44D-4032-8AE5-3D7032C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Facens</a:t>
            </a:r>
            <a:r>
              <a:rPr lang="pt-BR" dirty="0"/>
              <a:t> - Especialização em Ciência de Dados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01815E-C812-4A9A-AC5B-A1DD19EADB3F}"/>
              </a:ext>
            </a:extLst>
          </p:cNvPr>
          <p:cNvSpPr txBox="1">
            <a:spLocks/>
          </p:cNvSpPr>
          <p:nvPr/>
        </p:nvSpPr>
        <p:spPr>
          <a:xfrm>
            <a:off x="342900" y="-84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Sistemas</a:t>
            </a:r>
            <a:r>
              <a:rPr lang="en-US" b="1" i="1" dirty="0"/>
              <a:t> de </a:t>
            </a:r>
            <a:r>
              <a:rPr lang="en-US" b="1" i="1" dirty="0" err="1"/>
              <a:t>recomendação</a:t>
            </a:r>
            <a:endParaRPr lang="en-US" b="1" i="1" dirty="0"/>
          </a:p>
          <a:p>
            <a:r>
              <a:rPr lang="en-US" sz="1800" b="1" i="1" dirty="0" err="1"/>
              <a:t>Filtro</a:t>
            </a:r>
            <a:r>
              <a:rPr lang="en-US" sz="1800" b="1" i="1" dirty="0"/>
              <a:t> </a:t>
            </a:r>
            <a:r>
              <a:rPr lang="en-US" sz="1800" b="1" i="1" dirty="0" err="1"/>
              <a:t>Colaborativo</a:t>
            </a:r>
            <a:r>
              <a:rPr lang="en-US" sz="1800" b="1" i="1" dirty="0"/>
              <a:t>: </a:t>
            </a:r>
            <a:r>
              <a:rPr lang="en-US" sz="1800" b="1" i="1" dirty="0" err="1"/>
              <a:t>Problemas</a:t>
            </a:r>
            <a:r>
              <a:rPr lang="en-US" sz="1800" b="1" i="1" dirty="0"/>
              <a:t> </a:t>
            </a:r>
            <a:r>
              <a:rPr lang="en-US" sz="1800" b="1" i="1" dirty="0" err="1"/>
              <a:t>comuns</a:t>
            </a:r>
            <a:endParaRPr lang="en-US" sz="18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BFE6D-C8EE-4623-8A10-32FD20FB9A5B}"/>
              </a:ext>
            </a:extLst>
          </p:cNvPr>
          <p:cNvSpPr txBox="1"/>
          <p:nvPr/>
        </p:nvSpPr>
        <p:spPr>
          <a:xfrm>
            <a:off x="234681" y="1281956"/>
            <a:ext cx="11203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Dados </a:t>
            </a:r>
            <a:r>
              <a:rPr lang="en-US" dirty="0" err="1"/>
              <a:t>esparços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ítens</a:t>
            </a:r>
            <a:r>
              <a:rPr lang="en-US" dirty="0"/>
              <a:t> e </a:t>
            </a:r>
            <a:r>
              <a:rPr lang="en-US" dirty="0" err="1"/>
              <a:t>usuários</a:t>
            </a:r>
            <a:r>
              <a:rPr lang="en-US" dirty="0"/>
              <a:t>, </a:t>
            </a:r>
            <a:r>
              <a:rPr lang="en-US" dirty="0" err="1"/>
              <a:t>interação</a:t>
            </a:r>
            <a:r>
              <a:rPr lang="en-US" dirty="0"/>
              <a:t> </a:t>
            </a:r>
            <a:r>
              <a:rPr lang="en-US" dirty="0" err="1"/>
              <a:t>baixa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matrizes</a:t>
            </a:r>
            <a:r>
              <a:rPr lang="en-US" dirty="0"/>
              <a:t> com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Dados </a:t>
            </a:r>
            <a:r>
              <a:rPr lang="en-US" dirty="0" err="1"/>
              <a:t>viesados</a:t>
            </a:r>
            <a:r>
              <a:rPr lang="en-US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Ex.: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atribui</a:t>
            </a:r>
            <a:r>
              <a:rPr lang="en-US" dirty="0"/>
              <a:t> sempre 4 e 5 </a:t>
            </a:r>
            <a:r>
              <a:rPr lang="en-US" dirty="0" err="1"/>
              <a:t>estrelas</a:t>
            </a:r>
            <a:r>
              <a:rPr lang="en-US" dirty="0"/>
              <a:t> para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i="1" dirty="0"/>
              <a:t>Cold Start</a:t>
            </a:r>
            <a:r>
              <a:rPr lang="en-US" dirty="0"/>
              <a:t>: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dados </a:t>
            </a:r>
            <a:r>
              <a:rPr lang="en-US" dirty="0" err="1"/>
              <a:t>suficientes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recomendação</a:t>
            </a:r>
            <a:r>
              <a:rPr lang="en-US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Ex.: Novo </a:t>
            </a:r>
            <a:r>
              <a:rPr lang="en-US" dirty="0" err="1"/>
              <a:t>usuário</a:t>
            </a:r>
            <a:r>
              <a:rPr lang="en-US" dirty="0"/>
              <a:t> / </a:t>
            </a:r>
            <a:r>
              <a:rPr lang="en-US" dirty="0" err="1"/>
              <a:t>produto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Avaliações</a:t>
            </a:r>
            <a:r>
              <a:rPr lang="en-US" dirty="0"/>
              <a:t> </a:t>
            </a:r>
            <a:r>
              <a:rPr lang="en-US" dirty="0" err="1"/>
              <a:t>explicitas</a:t>
            </a:r>
            <a:r>
              <a:rPr lang="en-US" dirty="0"/>
              <a:t> / </a:t>
            </a:r>
            <a:r>
              <a:rPr lang="en-US" dirty="0" err="1"/>
              <a:t>implicitas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i="1" dirty="0" err="1"/>
              <a:t>Explicita</a:t>
            </a:r>
            <a:r>
              <a:rPr lang="en-US" dirty="0"/>
              <a:t>: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, mas </a:t>
            </a:r>
            <a:r>
              <a:rPr lang="en-US" dirty="0" err="1"/>
              <a:t>dependem</a:t>
            </a:r>
            <a:r>
              <a:rPr lang="en-US" dirty="0"/>
              <a:t> da boa </a:t>
            </a:r>
            <a:r>
              <a:rPr lang="en-US" dirty="0" err="1"/>
              <a:t>vontade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i="1" dirty="0" err="1"/>
              <a:t>Implicita</a:t>
            </a:r>
            <a:r>
              <a:rPr lang="en-US" dirty="0"/>
              <a:t>: Dados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, mas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fáceis</a:t>
            </a:r>
            <a:r>
              <a:rPr lang="en-US" dirty="0"/>
              <a:t> de </a:t>
            </a:r>
            <a:r>
              <a:rPr lang="en-US" dirty="0" err="1"/>
              <a:t>coletar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4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19703</TotalTime>
  <Words>1454</Words>
  <Application>Microsoft Office PowerPoint</Application>
  <PresentationFormat>Widescreen</PresentationFormat>
  <Paragraphs>278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Aplicações de Aprendizado de Máquina &amp; PLN</vt:lpstr>
      <vt:lpstr>Aula 4: Mineração de Conjuntos Frequentes Ementa</vt:lpstr>
      <vt:lpstr>Sistemas de recomendação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Mineração de Conjuntos Frequentes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Regressão, redes neurais rasas e profundas</dc:title>
  <dc:creator>Juvenal J Duarte</dc:creator>
  <cp:lastModifiedBy>JUVENAL JOSE DUARTE</cp:lastModifiedBy>
  <cp:revision>221</cp:revision>
  <dcterms:created xsi:type="dcterms:W3CDTF">2019-11-17T16:25:22Z</dcterms:created>
  <dcterms:modified xsi:type="dcterms:W3CDTF">2021-07-24T00:13:41Z</dcterms:modified>
</cp:coreProperties>
</file>