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338" r:id="rId6"/>
    <p:sldId id="363" r:id="rId7"/>
    <p:sldId id="365" r:id="rId8"/>
    <p:sldId id="366" r:id="rId9"/>
    <p:sldId id="367" r:id="rId10"/>
    <p:sldId id="393" r:id="rId11"/>
    <p:sldId id="368" r:id="rId12"/>
    <p:sldId id="369" r:id="rId13"/>
    <p:sldId id="392" r:id="rId14"/>
    <p:sldId id="370" r:id="rId15"/>
    <p:sldId id="374" r:id="rId16"/>
    <p:sldId id="375" r:id="rId17"/>
    <p:sldId id="376" r:id="rId18"/>
    <p:sldId id="377" r:id="rId19"/>
    <p:sldId id="378" r:id="rId20"/>
    <p:sldId id="379" r:id="rId21"/>
    <p:sldId id="381" r:id="rId22"/>
    <p:sldId id="382" r:id="rId23"/>
    <p:sldId id="383" r:id="rId24"/>
    <p:sldId id="386" r:id="rId25"/>
    <p:sldId id="384" r:id="rId26"/>
    <p:sldId id="385" r:id="rId27"/>
    <p:sldId id="387" r:id="rId28"/>
    <p:sldId id="388" r:id="rId29"/>
    <p:sldId id="389" r:id="rId30"/>
    <p:sldId id="390" r:id="rId31"/>
    <p:sldId id="39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09BED40-0281-4C4C-AE74-F5ED4243A3C8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26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7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64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65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14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2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84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4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20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00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24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9BED40-0281-4C4C-AE74-F5ED4243A3C8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36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13366-115E-4521-8EBD-11514FE6A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Aprendizado de Máquina, Redes Neurais e </a:t>
            </a:r>
            <a:r>
              <a:rPr lang="pt-BR" dirty="0" err="1"/>
              <a:t>Deep</a:t>
            </a:r>
            <a:r>
              <a:rPr lang="pt-BR" dirty="0"/>
              <a:t> Learning</a:t>
            </a:r>
            <a:br>
              <a:rPr lang="pt-BR" dirty="0"/>
            </a:br>
            <a:r>
              <a:rPr lang="pt-BR" sz="3200" dirty="0"/>
              <a:t>Turma 2020/1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8602EC-2BE2-4517-84FA-647483607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Prof. Johannes Von Lochter</a:t>
            </a:r>
          </a:p>
        </p:txBody>
      </p:sp>
    </p:spTree>
    <p:extLst>
      <p:ext uri="{BB962C8B-B14F-4D97-AF65-F5344CB8AC3E}">
        <p14:creationId xmlns:p14="http://schemas.microsoft.com/office/powerpoint/2010/main" val="517490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bayesiano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6128" y="2286000"/>
            <a:ext cx="11248008" cy="4023360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Mas qual é a probabilidade para que um teste seja positivo P(Teste = positivo)?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  <a:br>
              <a:rPr lang="pt-BR" sz="2400" dirty="0">
                <a:solidFill>
                  <a:schemeClr val="accent1"/>
                </a:solidFill>
              </a:rPr>
            </a:br>
            <a:r>
              <a:rPr lang="pt-BR" sz="2400" dirty="0">
                <a:solidFill>
                  <a:schemeClr val="accent1"/>
                </a:solidFill>
              </a:rPr>
              <a:t>Isso é possível de calcular </a:t>
            </a:r>
            <a:r>
              <a:rPr lang="pt-BR" sz="2400" i="1" dirty="0">
                <a:solidFill>
                  <a:schemeClr val="accent1"/>
                </a:solidFill>
              </a:rPr>
              <a:t>a priori</a:t>
            </a:r>
            <a:r>
              <a:rPr lang="pt-BR" sz="2400" dirty="0">
                <a:solidFill>
                  <a:schemeClr val="accent1"/>
                </a:solidFill>
              </a:rPr>
              <a:t>.</a:t>
            </a:r>
          </a:p>
          <a:p>
            <a:pPr algn="just"/>
            <a:endParaRPr lang="pt-BR" sz="2800" dirty="0">
              <a:solidFill>
                <a:schemeClr val="accent1"/>
              </a:solidFill>
            </a:endParaRPr>
          </a:p>
          <a:p>
            <a:pPr algn="just"/>
            <a:r>
              <a:rPr lang="pt-BR" sz="2800" dirty="0"/>
              <a:t>Sabe-se que P(A) = P(A|B) x P(B):</a:t>
            </a:r>
          </a:p>
          <a:p>
            <a:pPr algn="just"/>
            <a:r>
              <a:rPr lang="pt-BR" sz="2800" dirty="0"/>
              <a:t>P(Teste = positivo) = </a:t>
            </a:r>
            <a:r>
              <a:rPr lang="pt-BR" sz="2400" dirty="0"/>
              <a:t>P(teste = </a:t>
            </a:r>
            <a:r>
              <a:rPr lang="pt-BR" sz="2400" dirty="0" err="1"/>
              <a:t>positivo|doença</a:t>
            </a:r>
            <a:r>
              <a:rPr lang="pt-BR" sz="2400" dirty="0"/>
              <a:t> = presente) x P(doença = presente) +</a:t>
            </a:r>
          </a:p>
          <a:p>
            <a:pPr algn="just"/>
            <a:r>
              <a:rPr lang="pt-BR" sz="2400" dirty="0"/>
              <a:t>                                    P(teste = </a:t>
            </a:r>
            <a:r>
              <a:rPr lang="pt-BR" sz="2400" dirty="0" err="1"/>
              <a:t>positivo|doença</a:t>
            </a:r>
            <a:r>
              <a:rPr lang="pt-BR" sz="2400" dirty="0"/>
              <a:t> = ausente) x P(doença = ausente)</a:t>
            </a:r>
          </a:p>
          <a:p>
            <a:pPr algn="just"/>
            <a:endParaRPr lang="pt-BR" sz="2400" dirty="0"/>
          </a:p>
          <a:p>
            <a:pPr algn="just"/>
            <a:r>
              <a:rPr lang="pt-BR" sz="2800" dirty="0"/>
              <a:t>Do mesmo modo, é possível calcular a priori P(teste = negativo).</a:t>
            </a: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D06688-D55A-478B-9AAB-6D69F9B2E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997" y="548640"/>
            <a:ext cx="4776756" cy="139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04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bayesiano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6128" y="2286000"/>
            <a:ext cx="11248008" cy="4023360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Mas qual é a probabilidade para que um teste seja positivo P(Teste = positivo)?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  <a:br>
              <a:rPr lang="pt-BR" sz="2400" dirty="0">
                <a:solidFill>
                  <a:schemeClr val="accent1"/>
                </a:solidFill>
              </a:rPr>
            </a:br>
            <a:r>
              <a:rPr lang="pt-BR" sz="2400" dirty="0">
                <a:solidFill>
                  <a:schemeClr val="accent1"/>
                </a:solidFill>
              </a:rPr>
              <a:t>Isso é possível de calcular </a:t>
            </a:r>
            <a:r>
              <a:rPr lang="pt-BR" sz="2400" i="1" dirty="0">
                <a:solidFill>
                  <a:schemeClr val="accent1"/>
                </a:solidFill>
              </a:rPr>
              <a:t>a priori</a:t>
            </a:r>
            <a:r>
              <a:rPr lang="pt-BR" sz="2400" dirty="0">
                <a:solidFill>
                  <a:schemeClr val="accent1"/>
                </a:solidFill>
              </a:rPr>
              <a:t>.</a:t>
            </a:r>
          </a:p>
          <a:p>
            <a:pPr algn="just"/>
            <a:endParaRPr lang="pt-BR" sz="2800" dirty="0">
              <a:solidFill>
                <a:schemeClr val="accent1"/>
              </a:solidFill>
            </a:endParaRPr>
          </a:p>
          <a:p>
            <a:pPr algn="just"/>
            <a:r>
              <a:rPr lang="pt-BR" sz="2800" dirty="0"/>
              <a:t>Sabe-se que P(A) = P(A|B) x P(B):</a:t>
            </a:r>
          </a:p>
          <a:p>
            <a:pPr algn="just"/>
            <a:r>
              <a:rPr lang="pt-BR" sz="2800" dirty="0"/>
              <a:t>P(Teste = positivo) = </a:t>
            </a:r>
            <a:r>
              <a:rPr lang="pt-BR" sz="2400" dirty="0"/>
              <a:t>P(teste = </a:t>
            </a:r>
            <a:r>
              <a:rPr lang="pt-BR" sz="2400" dirty="0" err="1"/>
              <a:t>positivo|doença</a:t>
            </a:r>
            <a:r>
              <a:rPr lang="pt-BR" sz="2400" dirty="0"/>
              <a:t> = presente) x P(doença = presente) +</a:t>
            </a:r>
          </a:p>
          <a:p>
            <a:pPr algn="just"/>
            <a:r>
              <a:rPr lang="pt-BR" sz="2400" dirty="0"/>
              <a:t>                                    P(teste = </a:t>
            </a:r>
            <a:r>
              <a:rPr lang="pt-BR" sz="2400" dirty="0" err="1"/>
              <a:t>positivo|doença</a:t>
            </a:r>
            <a:r>
              <a:rPr lang="pt-BR" sz="2400" dirty="0"/>
              <a:t> = ausente) x P(doença = ausente)</a:t>
            </a:r>
          </a:p>
          <a:p>
            <a:pPr algn="just"/>
            <a:endParaRPr lang="pt-BR" sz="2400" dirty="0"/>
          </a:p>
          <a:p>
            <a:pPr algn="just"/>
            <a:r>
              <a:rPr lang="pt-BR" sz="2800" dirty="0"/>
              <a:t>Do mesmo modo, é possível calcular a priori P(teste = negativo).</a:t>
            </a: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D06688-D55A-478B-9AAB-6D69F9B2E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997" y="548640"/>
            <a:ext cx="4776756" cy="139753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51BB9EE-C0D7-4DCF-9BF2-71955B4A5F49}"/>
              </a:ext>
            </a:extLst>
          </p:cNvPr>
          <p:cNvSpPr/>
          <p:nvPr/>
        </p:nvSpPr>
        <p:spPr>
          <a:xfrm>
            <a:off x="7182035" y="2885243"/>
            <a:ext cx="4662718" cy="124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i="1" dirty="0"/>
              <a:t>P(teste = positivo) </a:t>
            </a:r>
            <a:r>
              <a:rPr lang="pt-BR" sz="2400" dirty="0"/>
              <a:t>= </a:t>
            </a:r>
            <a:r>
              <a:rPr lang="pt-BR" sz="2400" u="sng" dirty="0"/>
              <a:t>0,0968</a:t>
            </a:r>
          </a:p>
          <a:p>
            <a:pPr algn="ctr"/>
            <a:r>
              <a:rPr lang="pt-BR" sz="2400" i="1" dirty="0"/>
              <a:t>P(teste = negativo) </a:t>
            </a:r>
            <a:r>
              <a:rPr lang="pt-BR" sz="2400" dirty="0"/>
              <a:t>= </a:t>
            </a:r>
            <a:r>
              <a:rPr lang="pt-BR" sz="2400" u="sng" dirty="0"/>
              <a:t>0,9032</a:t>
            </a:r>
          </a:p>
        </p:txBody>
      </p:sp>
    </p:spTree>
    <p:extLst>
      <p:ext uri="{BB962C8B-B14F-4D97-AF65-F5344CB8AC3E}">
        <p14:creationId xmlns:p14="http://schemas.microsoft.com/office/powerpoint/2010/main" val="25790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bayesiano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Considere agora que o teste de um determinado paciente foi positivo. Pode-se concluir que ele está doente?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O teorema de </a:t>
            </a:r>
            <a:r>
              <a:rPr lang="pt-BR" sz="2800" dirty="0" err="1"/>
              <a:t>Bayes</a:t>
            </a:r>
            <a:r>
              <a:rPr lang="pt-BR" sz="2800" dirty="0"/>
              <a:t> é utilizado para calcular a probabilidade a posteriori de um evento. Nesse caso, é preciso inverter:</a:t>
            </a:r>
          </a:p>
          <a:p>
            <a:pPr algn="just"/>
            <a:r>
              <a:rPr lang="pt-BR" sz="2800" dirty="0"/>
              <a:t> P(teste = positivo | doença = presente) </a:t>
            </a:r>
            <a:r>
              <a:rPr lang="pt-BR" sz="2800" dirty="0">
                <a:solidFill>
                  <a:schemeClr val="accent1"/>
                </a:solidFill>
              </a:rPr>
              <a:t>para</a:t>
            </a:r>
            <a:r>
              <a:rPr lang="pt-BR" sz="2800" dirty="0"/>
              <a:t> </a:t>
            </a:r>
          </a:p>
          <a:p>
            <a:pPr algn="just"/>
            <a:r>
              <a:rPr lang="pt-BR" sz="2800" dirty="0"/>
              <a:t>              P(doença = presente | teste = positivo)</a:t>
            </a:r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3361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E6230-0DF4-4BFB-BFAA-6512CD0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685EA-20D3-4C07-8304-20BEFF40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49088" cy="402336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Para tratar então da probabilidade de estimar a classe de uma amostra a partir de seus atributos, podemos ver a modelagem desse problema de classificação como:</a:t>
            </a:r>
            <a:endParaRPr lang="pt-BR" sz="2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67D8F5-2F67-46F2-9C26-434A52984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019" y="3895595"/>
            <a:ext cx="4938386" cy="103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62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Classificad0r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Existe várias maneiras de lidar com cenários probabilísticos em aprendizado de máquina. A mais comum se chama “</a:t>
            </a:r>
            <a:r>
              <a:rPr lang="pt-BR" sz="2800" dirty="0" err="1"/>
              <a:t>Maximum</a:t>
            </a:r>
            <a:r>
              <a:rPr lang="pt-BR" sz="2800" dirty="0"/>
              <a:t> A Posteriori”.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Suponha que </a:t>
            </a:r>
            <a:r>
              <a:rPr lang="pt-BR" sz="2800" dirty="0">
                <a:solidFill>
                  <a:schemeClr val="accent1"/>
                </a:solidFill>
              </a:rPr>
              <a:t>P (</a:t>
            </a:r>
            <a:r>
              <a:rPr lang="pt-BR" sz="2800" dirty="0" err="1">
                <a:solidFill>
                  <a:schemeClr val="accent1"/>
                </a:solidFill>
              </a:rPr>
              <a:t>y</a:t>
            </a:r>
            <a:r>
              <a:rPr lang="pt-BR" sz="2400" dirty="0" err="1">
                <a:solidFill>
                  <a:schemeClr val="accent1"/>
                </a:solidFill>
              </a:rPr>
              <a:t>i</a:t>
            </a:r>
            <a:r>
              <a:rPr lang="pt-BR" sz="2800" dirty="0">
                <a:solidFill>
                  <a:schemeClr val="accent1"/>
                </a:solidFill>
              </a:rPr>
              <a:t> | x)</a:t>
            </a:r>
            <a:r>
              <a:rPr lang="pt-BR" sz="2800" dirty="0"/>
              <a:t> denota a probabilidade de uma amostra x pertencer à classe </a:t>
            </a:r>
            <a:r>
              <a:rPr lang="pt-BR" sz="2800" dirty="0" err="1">
                <a:solidFill>
                  <a:schemeClr val="accent1"/>
                </a:solidFill>
              </a:rPr>
              <a:t>y</a:t>
            </a:r>
            <a:r>
              <a:rPr lang="pt-BR" sz="2400" dirty="0" err="1">
                <a:solidFill>
                  <a:schemeClr val="accent1"/>
                </a:solidFill>
              </a:rPr>
              <a:t>i</a:t>
            </a:r>
            <a:r>
              <a:rPr lang="pt-BR" sz="2400" dirty="0"/>
              <a:t>, </a:t>
            </a:r>
            <a:r>
              <a:rPr lang="pt-BR" sz="2800" dirty="0"/>
              <a:t>a classe eleita será aquela que tiver a maior probabilidade de todas as classes possíveis.</a:t>
            </a:r>
          </a:p>
        </p:txBody>
      </p:sp>
    </p:spTree>
    <p:extLst>
      <p:ext uri="{BB962C8B-B14F-4D97-AF65-F5344CB8AC3E}">
        <p14:creationId xmlns:p14="http://schemas.microsoft.com/office/powerpoint/2010/main" val="8647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>
                <a:solidFill>
                  <a:schemeClr val="accent1"/>
                </a:solidFill>
              </a:rPr>
              <a:t>Todas as probabilidades necessárias para a obtenção do classificador </a:t>
            </a:r>
            <a:r>
              <a:rPr lang="pt-BR" sz="2800" dirty="0" err="1">
                <a:solidFill>
                  <a:schemeClr val="accent1"/>
                </a:solidFill>
              </a:rPr>
              <a:t>naive</a:t>
            </a:r>
            <a:r>
              <a:rPr lang="pt-BR" sz="2800" dirty="0">
                <a:solidFill>
                  <a:schemeClr val="accent1"/>
                </a:solidFill>
              </a:rPr>
              <a:t> </a:t>
            </a:r>
            <a:r>
              <a:rPr lang="pt-BR" sz="2800" dirty="0" err="1">
                <a:solidFill>
                  <a:schemeClr val="accent1"/>
                </a:solidFill>
              </a:rPr>
              <a:t>Bayes</a:t>
            </a:r>
            <a:r>
              <a:rPr lang="pt-BR" sz="2800" dirty="0">
                <a:solidFill>
                  <a:schemeClr val="accent1"/>
                </a:solidFill>
              </a:rPr>
              <a:t> são calculadas no treinamento.</a:t>
            </a:r>
          </a:p>
          <a:p>
            <a:pPr algn="just"/>
            <a:r>
              <a:rPr lang="pt-BR" sz="2800" dirty="0"/>
              <a:t>Para a probabilidade de observar cada classe y, P(y), utiliza-se um contador. Já a probabilidade condicional de observar um valor de atributo dado uma classe, dependerá se os atributos são nominais ou contínuos.</a:t>
            </a:r>
          </a:p>
        </p:txBody>
      </p:sp>
    </p:spTree>
    <p:extLst>
      <p:ext uri="{BB962C8B-B14F-4D97-AF65-F5344CB8AC3E}">
        <p14:creationId xmlns:p14="http://schemas.microsoft.com/office/powerpoint/2010/main" val="2386940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Para os atributos nominais, o conjunto de valores é finito é numerável, portanto basta contar a frequência de valor para cada classe.</a:t>
            </a:r>
          </a:p>
          <a:p>
            <a:pPr algn="just"/>
            <a:endParaRPr lang="pt-BR" sz="2800" dirty="0">
              <a:solidFill>
                <a:schemeClr val="accent1"/>
              </a:solidFill>
            </a:endParaRPr>
          </a:p>
          <a:p>
            <a:pPr algn="just"/>
            <a:r>
              <a:rPr lang="pt-BR" sz="2800" dirty="0"/>
              <a:t>Nos atributos contínuos, há duas maneiras possíveis: assumir uma distribuição para os valores ou </a:t>
            </a:r>
            <a:r>
              <a:rPr lang="pt-BR" sz="2800" dirty="0" err="1"/>
              <a:t>discretizar</a:t>
            </a:r>
            <a:r>
              <a:rPr lang="pt-BR" sz="2800" dirty="0"/>
              <a:t> os atributos no pré-processamento. </a:t>
            </a:r>
            <a:r>
              <a:rPr lang="pt-BR" sz="2800" dirty="0">
                <a:solidFill>
                  <a:srgbClr val="FF0000"/>
                </a:solidFill>
              </a:rPr>
              <a:t>A literatura tem registros de que assumir a distribuição leva a resultados piores se comparada à </a:t>
            </a:r>
            <a:r>
              <a:rPr lang="pt-BR" sz="2800" dirty="0" err="1">
                <a:solidFill>
                  <a:srgbClr val="FF0000"/>
                </a:solidFill>
              </a:rPr>
              <a:t>discretização</a:t>
            </a:r>
            <a:r>
              <a:rPr lang="pt-BR" sz="28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5326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Na etapa de </a:t>
            </a:r>
            <a:r>
              <a:rPr lang="pt-BR" sz="2800" dirty="0" err="1"/>
              <a:t>discretização</a:t>
            </a:r>
            <a:r>
              <a:rPr lang="pt-BR" sz="2800" dirty="0"/>
              <a:t> surge o problema de quantos intervalos fixos de mesmo tamanho serão utilizados no processo.</a:t>
            </a:r>
          </a:p>
          <a:p>
            <a:pPr algn="just"/>
            <a:r>
              <a:rPr lang="pt-BR" sz="2800" dirty="0">
                <a:solidFill>
                  <a:srgbClr val="FF0000"/>
                </a:solidFill>
              </a:rPr>
              <a:t>Domingos e </a:t>
            </a:r>
            <a:r>
              <a:rPr lang="pt-BR" sz="2800" dirty="0" err="1">
                <a:solidFill>
                  <a:srgbClr val="FF0000"/>
                </a:solidFill>
              </a:rPr>
              <a:t>Pazzani</a:t>
            </a:r>
            <a:r>
              <a:rPr lang="pt-BR" sz="2800" dirty="0">
                <a:solidFill>
                  <a:srgbClr val="FF0000"/>
                </a:solidFill>
              </a:rPr>
              <a:t> (1997) definem k como o mínimo entre 10 e número de valores diferentes. Consultar livro da </a:t>
            </a:r>
            <a:r>
              <a:rPr lang="pt-BR" sz="2800" dirty="0" err="1">
                <a:solidFill>
                  <a:srgbClr val="FF0000"/>
                </a:solidFill>
              </a:rPr>
              <a:t>Facelli</a:t>
            </a:r>
            <a:r>
              <a:rPr lang="pt-BR" sz="2800" dirty="0">
                <a:solidFill>
                  <a:srgbClr val="FF0000"/>
                </a:solidFill>
              </a:rPr>
              <a:t> (2011) sobre a referência.</a:t>
            </a:r>
          </a:p>
          <a:p>
            <a:pPr algn="just"/>
            <a:endParaRPr lang="pt-BR" sz="2800" dirty="0">
              <a:solidFill>
                <a:srgbClr val="FF0000"/>
              </a:solidFill>
            </a:endParaRPr>
          </a:p>
          <a:p>
            <a:pPr algn="just"/>
            <a:r>
              <a:rPr lang="pt-BR" sz="2800" dirty="0"/>
              <a:t>Após o processo de </a:t>
            </a:r>
            <a:r>
              <a:rPr lang="pt-BR" sz="2800" dirty="0" err="1"/>
              <a:t>discretização</a:t>
            </a:r>
            <a:r>
              <a:rPr lang="pt-BR" sz="2800" dirty="0"/>
              <a:t>, realiza-se a contagem dos valores para cada classe.</a:t>
            </a:r>
          </a:p>
          <a:p>
            <a:pPr algn="just"/>
            <a:endParaRPr lang="pt-BR" sz="2800" dirty="0">
              <a:solidFill>
                <a:srgbClr val="FF0000"/>
              </a:solidFill>
            </a:endParaRPr>
          </a:p>
          <a:p>
            <a:pPr algn="just"/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38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9A406DB-9366-4976-BF89-E3871514E8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8436" y="443883"/>
          <a:ext cx="6927643" cy="61522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341621">
                  <a:extLst>
                    <a:ext uri="{9D8B030D-6E8A-4147-A177-3AD203B41FA5}">
                      <a16:colId xmlns:a16="http://schemas.microsoft.com/office/drawing/2014/main" val="1297586781"/>
                    </a:ext>
                  </a:extLst>
                </a:gridCol>
                <a:gridCol w="1512373">
                  <a:extLst>
                    <a:ext uri="{9D8B030D-6E8A-4147-A177-3AD203B41FA5}">
                      <a16:colId xmlns:a16="http://schemas.microsoft.com/office/drawing/2014/main" val="3343179901"/>
                    </a:ext>
                  </a:extLst>
                </a:gridCol>
                <a:gridCol w="1170869">
                  <a:extLst>
                    <a:ext uri="{9D8B030D-6E8A-4147-A177-3AD203B41FA5}">
                      <a16:colId xmlns:a16="http://schemas.microsoft.com/office/drawing/2014/main" val="370818900"/>
                    </a:ext>
                  </a:extLst>
                </a:gridCol>
                <a:gridCol w="1561159">
                  <a:extLst>
                    <a:ext uri="{9D8B030D-6E8A-4147-A177-3AD203B41FA5}">
                      <a16:colId xmlns:a16="http://schemas.microsoft.com/office/drawing/2014/main" val="3292480685"/>
                    </a:ext>
                  </a:extLst>
                </a:gridCol>
                <a:gridCol w="1341621">
                  <a:extLst>
                    <a:ext uri="{9D8B030D-6E8A-4147-A177-3AD203B41FA5}">
                      <a16:colId xmlns:a16="http://schemas.microsoft.com/office/drawing/2014/main" val="1493345246"/>
                    </a:ext>
                  </a:extLst>
                </a:gridCol>
              </a:tblGrid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Temperatura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Umidade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Vento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87611425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0258456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6898639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0002185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7386991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399482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0872903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8863316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4644584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3748060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439183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0433542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306773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6426391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Não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8490278"/>
                  </a:ext>
                </a:extLst>
              </a:tr>
            </a:tbl>
          </a:graphicData>
        </a:graphic>
      </p:graphicFrame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F96B744-A121-47D7-9A42-B54E17FEBEB3}"/>
              </a:ext>
            </a:extLst>
          </p:cNvPr>
          <p:cNvSpPr txBox="1">
            <a:spLocks/>
          </p:cNvSpPr>
          <p:nvPr/>
        </p:nvSpPr>
        <p:spPr>
          <a:xfrm>
            <a:off x="186431" y="2286000"/>
            <a:ext cx="46696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/>
              <a:t>Suponha um conjunto de dados de jogar golfe baseados em condições climáticas.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Classificar a amostra:</a:t>
            </a:r>
          </a:p>
          <a:p>
            <a:pPr algn="just"/>
            <a:r>
              <a:rPr lang="pt-BR" sz="2800" dirty="0"/>
              <a:t>Clima: Chuvoso</a:t>
            </a:r>
          </a:p>
          <a:p>
            <a:pPr algn="just"/>
            <a:r>
              <a:rPr lang="pt-BR" sz="2800" dirty="0"/>
              <a:t>Temperatura: Frio</a:t>
            </a:r>
          </a:p>
          <a:p>
            <a:pPr algn="just"/>
            <a:r>
              <a:rPr lang="pt-BR" sz="2800" dirty="0"/>
              <a:t>Umidade: Alta</a:t>
            </a:r>
          </a:p>
          <a:p>
            <a:pPr algn="just"/>
            <a:r>
              <a:rPr lang="pt-BR" sz="2800" dirty="0"/>
              <a:t>Vento: VERDADEIRO</a:t>
            </a:r>
          </a:p>
          <a:p>
            <a:pPr algn="just"/>
            <a:r>
              <a:rPr lang="pt-BR" sz="2800" dirty="0">
                <a:solidFill>
                  <a:schemeClr val="accent1"/>
                </a:solidFill>
              </a:rPr>
              <a:t>Jogar </a:t>
            </a:r>
            <a:r>
              <a:rPr lang="pt-BR" sz="2800" dirty="0" err="1">
                <a:solidFill>
                  <a:schemeClr val="accent1"/>
                </a:solidFill>
              </a:rPr>
              <a:t>golf</a:t>
            </a:r>
            <a:r>
              <a:rPr lang="pt-BR" sz="2800" dirty="0">
                <a:solidFill>
                  <a:schemeClr val="accent1"/>
                </a:solidFill>
              </a:rPr>
              <a:t> = ?</a:t>
            </a:r>
          </a:p>
          <a:p>
            <a:pPr algn="just"/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404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9A406DB-9366-4976-BF89-E3871514E8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8436" y="443883"/>
          <a:ext cx="6927643" cy="61522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341621">
                  <a:extLst>
                    <a:ext uri="{9D8B030D-6E8A-4147-A177-3AD203B41FA5}">
                      <a16:colId xmlns:a16="http://schemas.microsoft.com/office/drawing/2014/main" val="1297586781"/>
                    </a:ext>
                  </a:extLst>
                </a:gridCol>
                <a:gridCol w="1512373">
                  <a:extLst>
                    <a:ext uri="{9D8B030D-6E8A-4147-A177-3AD203B41FA5}">
                      <a16:colId xmlns:a16="http://schemas.microsoft.com/office/drawing/2014/main" val="3343179901"/>
                    </a:ext>
                  </a:extLst>
                </a:gridCol>
                <a:gridCol w="1170869">
                  <a:extLst>
                    <a:ext uri="{9D8B030D-6E8A-4147-A177-3AD203B41FA5}">
                      <a16:colId xmlns:a16="http://schemas.microsoft.com/office/drawing/2014/main" val="370818900"/>
                    </a:ext>
                  </a:extLst>
                </a:gridCol>
                <a:gridCol w="1561159">
                  <a:extLst>
                    <a:ext uri="{9D8B030D-6E8A-4147-A177-3AD203B41FA5}">
                      <a16:colId xmlns:a16="http://schemas.microsoft.com/office/drawing/2014/main" val="3292480685"/>
                    </a:ext>
                  </a:extLst>
                </a:gridCol>
                <a:gridCol w="1341621">
                  <a:extLst>
                    <a:ext uri="{9D8B030D-6E8A-4147-A177-3AD203B41FA5}">
                      <a16:colId xmlns:a16="http://schemas.microsoft.com/office/drawing/2014/main" val="1493345246"/>
                    </a:ext>
                  </a:extLst>
                </a:gridCol>
              </a:tblGrid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Temperatura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Umidade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Vento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87611425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0258456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6898639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0002185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7386991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399482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0872903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8863316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4644584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3748060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439183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0433542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306773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6426391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Não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8490278"/>
                  </a:ext>
                </a:extLst>
              </a:tr>
            </a:tbl>
          </a:graphicData>
        </a:graphic>
      </p:graphicFrame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F96B744-A121-47D7-9A42-B54E17FEBEB3}"/>
              </a:ext>
            </a:extLst>
          </p:cNvPr>
          <p:cNvSpPr txBox="1">
            <a:spLocks/>
          </p:cNvSpPr>
          <p:nvPr/>
        </p:nvSpPr>
        <p:spPr>
          <a:xfrm>
            <a:off x="177553" y="2084832"/>
            <a:ext cx="4669654" cy="54597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/>
              <a:t>Tabela de Frequência (Clima)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4B0202E-CE3B-4426-9BEC-5305EC48734F}"/>
              </a:ext>
            </a:extLst>
          </p:cNvPr>
          <p:cNvGraphicFramePr>
            <a:graphicFrameLocks noGrp="1"/>
          </p:cNvGraphicFramePr>
          <p:nvPr/>
        </p:nvGraphicFramePr>
        <p:xfrm>
          <a:off x="455659" y="2762153"/>
          <a:ext cx="3974297" cy="1644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991">
                  <a:extLst>
                    <a:ext uri="{9D8B030D-6E8A-4147-A177-3AD203B41FA5}">
                      <a16:colId xmlns:a16="http://schemas.microsoft.com/office/drawing/2014/main" val="197707195"/>
                    </a:ext>
                  </a:extLst>
                </a:gridCol>
                <a:gridCol w="1215720">
                  <a:extLst>
                    <a:ext uri="{9D8B030D-6E8A-4147-A177-3AD203B41FA5}">
                      <a16:colId xmlns:a16="http://schemas.microsoft.com/office/drawing/2014/main" val="1906474367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137499774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449579494"/>
                    </a:ext>
                  </a:extLst>
                </a:gridCol>
              </a:tblGrid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10714"/>
                  </a:ext>
                </a:extLst>
              </a:tr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1305360"/>
                  </a:ext>
                </a:extLst>
              </a:tr>
              <a:tr h="328918"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065124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715889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Chuvoso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8339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19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E6230-0DF4-4BFB-BFAA-6512CD0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primeira parte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685EA-20D3-4C07-8304-20BEFF40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49088" cy="4023360"/>
          </a:xfrm>
        </p:spPr>
        <p:txBody>
          <a:bodyPr>
            <a:normAutofit/>
          </a:bodyPr>
          <a:lstStyle/>
          <a:p>
            <a:r>
              <a:rPr lang="pt-BR" sz="2800" dirty="0"/>
              <a:t>Encontro 1 – </a:t>
            </a:r>
            <a:r>
              <a:rPr lang="pt-BR" sz="2800" dirty="0" err="1"/>
              <a:t>Naive</a:t>
            </a:r>
            <a:r>
              <a:rPr lang="pt-BR" sz="2800" dirty="0"/>
              <a:t> </a:t>
            </a:r>
            <a:r>
              <a:rPr lang="pt-BR" sz="2800" dirty="0" err="1"/>
              <a:t>Bayes</a:t>
            </a:r>
            <a:endParaRPr lang="pt-BR" sz="2800" dirty="0"/>
          </a:p>
          <a:p>
            <a:r>
              <a:rPr lang="pt-BR" sz="2800" dirty="0"/>
              <a:t>Encontro 2 – Árvore de decisão</a:t>
            </a:r>
          </a:p>
          <a:p>
            <a:r>
              <a:rPr lang="pt-BR" sz="2800" dirty="0"/>
              <a:t>Encontro 3 – Modelagem de problema</a:t>
            </a:r>
          </a:p>
          <a:p>
            <a:r>
              <a:rPr lang="pt-BR" sz="2800" dirty="0"/>
              <a:t>Encontro 4 – Tópicos avançados</a:t>
            </a: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4356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9A406DB-9366-4976-BF89-E3871514E8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8436" y="443883"/>
          <a:ext cx="6927643" cy="61522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341621">
                  <a:extLst>
                    <a:ext uri="{9D8B030D-6E8A-4147-A177-3AD203B41FA5}">
                      <a16:colId xmlns:a16="http://schemas.microsoft.com/office/drawing/2014/main" val="1297586781"/>
                    </a:ext>
                  </a:extLst>
                </a:gridCol>
                <a:gridCol w="1512373">
                  <a:extLst>
                    <a:ext uri="{9D8B030D-6E8A-4147-A177-3AD203B41FA5}">
                      <a16:colId xmlns:a16="http://schemas.microsoft.com/office/drawing/2014/main" val="3343179901"/>
                    </a:ext>
                  </a:extLst>
                </a:gridCol>
                <a:gridCol w="1170869">
                  <a:extLst>
                    <a:ext uri="{9D8B030D-6E8A-4147-A177-3AD203B41FA5}">
                      <a16:colId xmlns:a16="http://schemas.microsoft.com/office/drawing/2014/main" val="370818900"/>
                    </a:ext>
                  </a:extLst>
                </a:gridCol>
                <a:gridCol w="1561159">
                  <a:extLst>
                    <a:ext uri="{9D8B030D-6E8A-4147-A177-3AD203B41FA5}">
                      <a16:colId xmlns:a16="http://schemas.microsoft.com/office/drawing/2014/main" val="3292480685"/>
                    </a:ext>
                  </a:extLst>
                </a:gridCol>
                <a:gridCol w="1341621">
                  <a:extLst>
                    <a:ext uri="{9D8B030D-6E8A-4147-A177-3AD203B41FA5}">
                      <a16:colId xmlns:a16="http://schemas.microsoft.com/office/drawing/2014/main" val="1493345246"/>
                    </a:ext>
                  </a:extLst>
                </a:gridCol>
              </a:tblGrid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Temperatura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Umidade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Vento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87611425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0258456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6898639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0002185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7386991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399482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0872903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8863316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4644584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3748060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439183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0433542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306773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6426391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Não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8490278"/>
                  </a:ext>
                </a:extLst>
              </a:tr>
            </a:tbl>
          </a:graphicData>
        </a:graphic>
      </p:graphicFrame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F96B744-A121-47D7-9A42-B54E17FEBEB3}"/>
              </a:ext>
            </a:extLst>
          </p:cNvPr>
          <p:cNvSpPr txBox="1">
            <a:spLocks/>
          </p:cNvSpPr>
          <p:nvPr/>
        </p:nvSpPr>
        <p:spPr>
          <a:xfrm>
            <a:off x="177553" y="2084832"/>
            <a:ext cx="4669654" cy="54597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/>
              <a:t>Tabela de Frequência (Clima)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4B0202E-CE3B-4426-9BEC-5305EC48734F}"/>
              </a:ext>
            </a:extLst>
          </p:cNvPr>
          <p:cNvGraphicFramePr>
            <a:graphicFrameLocks noGrp="1"/>
          </p:cNvGraphicFramePr>
          <p:nvPr/>
        </p:nvGraphicFramePr>
        <p:xfrm>
          <a:off x="455659" y="2762153"/>
          <a:ext cx="3974297" cy="1644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991">
                  <a:extLst>
                    <a:ext uri="{9D8B030D-6E8A-4147-A177-3AD203B41FA5}">
                      <a16:colId xmlns:a16="http://schemas.microsoft.com/office/drawing/2014/main" val="197707195"/>
                    </a:ext>
                  </a:extLst>
                </a:gridCol>
                <a:gridCol w="1215720">
                  <a:extLst>
                    <a:ext uri="{9D8B030D-6E8A-4147-A177-3AD203B41FA5}">
                      <a16:colId xmlns:a16="http://schemas.microsoft.com/office/drawing/2014/main" val="1906474367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137499774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449579494"/>
                    </a:ext>
                  </a:extLst>
                </a:gridCol>
              </a:tblGrid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10714"/>
                  </a:ext>
                </a:extLst>
              </a:tr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1305360"/>
                  </a:ext>
                </a:extLst>
              </a:tr>
              <a:tr h="328918"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065124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715889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Chuvoso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8339696"/>
                  </a:ext>
                </a:extLst>
              </a:tr>
            </a:tbl>
          </a:graphicData>
        </a:graphic>
      </p:graphicFrame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74B3289-C909-4F4C-A87B-B32CCFA87F4B}"/>
              </a:ext>
            </a:extLst>
          </p:cNvPr>
          <p:cNvSpPr txBox="1">
            <a:spLocks/>
          </p:cNvSpPr>
          <p:nvPr/>
        </p:nvSpPr>
        <p:spPr>
          <a:xfrm>
            <a:off x="177553" y="4538087"/>
            <a:ext cx="4669654" cy="545977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/>
              <a:t>Tabela de Probabilidade (Clima)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2D33F2FF-F092-4D44-9E70-49904532A35F}"/>
              </a:ext>
            </a:extLst>
          </p:cNvPr>
          <p:cNvGraphicFramePr>
            <a:graphicFrameLocks noGrp="1"/>
          </p:cNvGraphicFramePr>
          <p:nvPr/>
        </p:nvGraphicFramePr>
        <p:xfrm>
          <a:off x="455659" y="5084064"/>
          <a:ext cx="3974297" cy="1644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991">
                  <a:extLst>
                    <a:ext uri="{9D8B030D-6E8A-4147-A177-3AD203B41FA5}">
                      <a16:colId xmlns:a16="http://schemas.microsoft.com/office/drawing/2014/main" val="197707195"/>
                    </a:ext>
                  </a:extLst>
                </a:gridCol>
                <a:gridCol w="1215720">
                  <a:extLst>
                    <a:ext uri="{9D8B030D-6E8A-4147-A177-3AD203B41FA5}">
                      <a16:colId xmlns:a16="http://schemas.microsoft.com/office/drawing/2014/main" val="1906474367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137499774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449579494"/>
                    </a:ext>
                  </a:extLst>
                </a:gridCol>
              </a:tblGrid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10714"/>
                  </a:ext>
                </a:extLst>
              </a:tr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1305360"/>
                  </a:ext>
                </a:extLst>
              </a:tr>
              <a:tr h="328918"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3/9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2/5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065124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4/9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0/5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715889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Chuvoso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2/9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3/5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8339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777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9A406DB-9366-4976-BF89-E3871514E8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8436" y="443883"/>
          <a:ext cx="6927643" cy="61522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341621">
                  <a:extLst>
                    <a:ext uri="{9D8B030D-6E8A-4147-A177-3AD203B41FA5}">
                      <a16:colId xmlns:a16="http://schemas.microsoft.com/office/drawing/2014/main" val="1297586781"/>
                    </a:ext>
                  </a:extLst>
                </a:gridCol>
                <a:gridCol w="1512373">
                  <a:extLst>
                    <a:ext uri="{9D8B030D-6E8A-4147-A177-3AD203B41FA5}">
                      <a16:colId xmlns:a16="http://schemas.microsoft.com/office/drawing/2014/main" val="3343179901"/>
                    </a:ext>
                  </a:extLst>
                </a:gridCol>
                <a:gridCol w="1170869">
                  <a:extLst>
                    <a:ext uri="{9D8B030D-6E8A-4147-A177-3AD203B41FA5}">
                      <a16:colId xmlns:a16="http://schemas.microsoft.com/office/drawing/2014/main" val="370818900"/>
                    </a:ext>
                  </a:extLst>
                </a:gridCol>
                <a:gridCol w="1561159">
                  <a:extLst>
                    <a:ext uri="{9D8B030D-6E8A-4147-A177-3AD203B41FA5}">
                      <a16:colId xmlns:a16="http://schemas.microsoft.com/office/drawing/2014/main" val="3292480685"/>
                    </a:ext>
                  </a:extLst>
                </a:gridCol>
                <a:gridCol w="1341621">
                  <a:extLst>
                    <a:ext uri="{9D8B030D-6E8A-4147-A177-3AD203B41FA5}">
                      <a16:colId xmlns:a16="http://schemas.microsoft.com/office/drawing/2014/main" val="1493345246"/>
                    </a:ext>
                  </a:extLst>
                </a:gridCol>
              </a:tblGrid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Temperatura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Umidade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Vento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87611425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0258456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6898639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0002185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7386991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399482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0872903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8863316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4644584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3748060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439183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0433542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306773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6426391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Não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8490278"/>
                  </a:ext>
                </a:extLst>
              </a:tr>
            </a:tbl>
          </a:graphicData>
        </a:graphic>
      </p:graphicFrame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F96B744-A121-47D7-9A42-B54E17FEBEB3}"/>
              </a:ext>
            </a:extLst>
          </p:cNvPr>
          <p:cNvSpPr txBox="1">
            <a:spLocks/>
          </p:cNvSpPr>
          <p:nvPr/>
        </p:nvSpPr>
        <p:spPr>
          <a:xfrm>
            <a:off x="177553" y="2084832"/>
            <a:ext cx="4669654" cy="54597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/>
              <a:t>Tabela de Frequência (Clima)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4B0202E-CE3B-4426-9BEC-5305EC48734F}"/>
              </a:ext>
            </a:extLst>
          </p:cNvPr>
          <p:cNvGraphicFramePr>
            <a:graphicFrameLocks noGrp="1"/>
          </p:cNvGraphicFramePr>
          <p:nvPr/>
        </p:nvGraphicFramePr>
        <p:xfrm>
          <a:off x="455659" y="2762153"/>
          <a:ext cx="3974297" cy="1644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991">
                  <a:extLst>
                    <a:ext uri="{9D8B030D-6E8A-4147-A177-3AD203B41FA5}">
                      <a16:colId xmlns:a16="http://schemas.microsoft.com/office/drawing/2014/main" val="197707195"/>
                    </a:ext>
                  </a:extLst>
                </a:gridCol>
                <a:gridCol w="1215720">
                  <a:extLst>
                    <a:ext uri="{9D8B030D-6E8A-4147-A177-3AD203B41FA5}">
                      <a16:colId xmlns:a16="http://schemas.microsoft.com/office/drawing/2014/main" val="1906474367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137499774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449579494"/>
                    </a:ext>
                  </a:extLst>
                </a:gridCol>
              </a:tblGrid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10714"/>
                  </a:ext>
                </a:extLst>
              </a:tr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1305360"/>
                  </a:ext>
                </a:extLst>
              </a:tr>
              <a:tr h="328918"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065124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715889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Chuvoso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8339696"/>
                  </a:ext>
                </a:extLst>
              </a:tr>
            </a:tbl>
          </a:graphicData>
        </a:graphic>
      </p:graphicFrame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74B3289-C909-4F4C-A87B-B32CCFA87F4B}"/>
              </a:ext>
            </a:extLst>
          </p:cNvPr>
          <p:cNvSpPr txBox="1">
            <a:spLocks/>
          </p:cNvSpPr>
          <p:nvPr/>
        </p:nvSpPr>
        <p:spPr>
          <a:xfrm>
            <a:off x="177553" y="4538087"/>
            <a:ext cx="4669654" cy="545977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/>
              <a:t>Tabela de Probabilidade (Clima)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2D33F2FF-F092-4D44-9E70-49904532A35F}"/>
              </a:ext>
            </a:extLst>
          </p:cNvPr>
          <p:cNvGraphicFramePr>
            <a:graphicFrameLocks noGrp="1"/>
          </p:cNvGraphicFramePr>
          <p:nvPr/>
        </p:nvGraphicFramePr>
        <p:xfrm>
          <a:off x="455659" y="5084064"/>
          <a:ext cx="3974297" cy="1644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991">
                  <a:extLst>
                    <a:ext uri="{9D8B030D-6E8A-4147-A177-3AD203B41FA5}">
                      <a16:colId xmlns:a16="http://schemas.microsoft.com/office/drawing/2014/main" val="197707195"/>
                    </a:ext>
                  </a:extLst>
                </a:gridCol>
                <a:gridCol w="1215720">
                  <a:extLst>
                    <a:ext uri="{9D8B030D-6E8A-4147-A177-3AD203B41FA5}">
                      <a16:colId xmlns:a16="http://schemas.microsoft.com/office/drawing/2014/main" val="1906474367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137499774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449579494"/>
                    </a:ext>
                  </a:extLst>
                </a:gridCol>
              </a:tblGrid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10714"/>
                  </a:ext>
                </a:extLst>
              </a:tr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1305360"/>
                  </a:ext>
                </a:extLst>
              </a:tr>
              <a:tr h="328918"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3/9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2/5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065124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4/9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0/5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715889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Chuvoso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2/9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3/5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8339696"/>
                  </a:ext>
                </a:extLst>
              </a:tr>
            </a:tbl>
          </a:graphicData>
        </a:graphic>
      </p:graphicFrame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5C7DF819-E8C4-444A-AFEA-43E063C53454}"/>
              </a:ext>
            </a:extLst>
          </p:cNvPr>
          <p:cNvSpPr/>
          <p:nvPr/>
        </p:nvSpPr>
        <p:spPr>
          <a:xfrm>
            <a:off x="4708062" y="5631943"/>
            <a:ext cx="3045041" cy="1105493"/>
          </a:xfrm>
          <a:prstGeom prst="wedgeRoundRectCallout">
            <a:avLst>
              <a:gd name="adj1" fmla="val -57859"/>
              <a:gd name="adj2" fmla="val -234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P(x) = P(Ensolarado) </a:t>
            </a:r>
          </a:p>
          <a:p>
            <a:pPr algn="ctr"/>
            <a:r>
              <a:rPr lang="pt-BR" dirty="0"/>
              <a:t>= 5/14 = 0,36</a:t>
            </a:r>
          </a:p>
        </p:txBody>
      </p:sp>
      <p:sp>
        <p:nvSpPr>
          <p:cNvPr id="10" name="Balão de Fala: Retângulo com Cantos Arredondados 9">
            <a:extLst>
              <a:ext uri="{FF2B5EF4-FFF2-40B4-BE49-F238E27FC236}">
                <a16:creationId xmlns:a16="http://schemas.microsoft.com/office/drawing/2014/main" id="{FA50B058-5AAA-4B1A-9153-CFF50764DBE9}"/>
              </a:ext>
            </a:extLst>
          </p:cNvPr>
          <p:cNvSpPr/>
          <p:nvPr/>
        </p:nvSpPr>
        <p:spPr>
          <a:xfrm>
            <a:off x="787052" y="4406743"/>
            <a:ext cx="4120769" cy="1105493"/>
          </a:xfrm>
          <a:prstGeom prst="wedgeRoundRectCallout">
            <a:avLst>
              <a:gd name="adj1" fmla="val -1433"/>
              <a:gd name="adj2" fmla="val 793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P(</a:t>
            </a:r>
            <a:r>
              <a:rPr lang="pt-BR" dirty="0" err="1"/>
              <a:t>x|c</a:t>
            </a:r>
            <a:r>
              <a:rPr lang="pt-BR" dirty="0"/>
              <a:t>) = P(ensolarado | sim) </a:t>
            </a:r>
          </a:p>
          <a:p>
            <a:pPr algn="ctr"/>
            <a:r>
              <a:rPr lang="pt-BR" dirty="0"/>
              <a:t>= 3/9 = 0,33</a:t>
            </a:r>
          </a:p>
        </p:txBody>
      </p:sp>
      <p:sp>
        <p:nvSpPr>
          <p:cNvPr id="5" name="Balão de Fala: Retângulo 4">
            <a:extLst>
              <a:ext uri="{FF2B5EF4-FFF2-40B4-BE49-F238E27FC236}">
                <a16:creationId xmlns:a16="http://schemas.microsoft.com/office/drawing/2014/main" id="{0F298DEA-F716-44D7-A227-3B9C226AB148}"/>
              </a:ext>
            </a:extLst>
          </p:cNvPr>
          <p:cNvSpPr/>
          <p:nvPr/>
        </p:nvSpPr>
        <p:spPr>
          <a:xfrm>
            <a:off x="5930284" y="905522"/>
            <a:ext cx="4739568" cy="1615736"/>
          </a:xfrm>
          <a:prstGeom prst="wedgeRectCallout">
            <a:avLst>
              <a:gd name="adj1" fmla="val 58532"/>
              <a:gd name="adj2" fmla="val -3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P(c) = P(sim) = total de </a:t>
            </a:r>
            <a:r>
              <a:rPr lang="pt-BR" dirty="0" err="1"/>
              <a:t>sims</a:t>
            </a:r>
            <a:r>
              <a:rPr lang="pt-BR" dirty="0"/>
              <a:t> / total de amostras</a:t>
            </a:r>
          </a:p>
          <a:p>
            <a:pPr algn="ctr"/>
            <a:r>
              <a:rPr lang="pt-BR" dirty="0"/>
              <a:t>= 9/14</a:t>
            </a:r>
          </a:p>
          <a:p>
            <a:pPr algn="ctr"/>
            <a:r>
              <a:rPr lang="pt-BR" dirty="0"/>
              <a:t>= 0,64</a:t>
            </a:r>
          </a:p>
        </p:txBody>
      </p:sp>
    </p:spTree>
    <p:extLst>
      <p:ext uri="{BB962C8B-B14F-4D97-AF65-F5344CB8AC3E}">
        <p14:creationId xmlns:p14="http://schemas.microsoft.com/office/powerpoint/2010/main" val="2476298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9A406DB-9366-4976-BF89-E3871514E8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8436" y="443883"/>
          <a:ext cx="6927643" cy="61522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341621">
                  <a:extLst>
                    <a:ext uri="{9D8B030D-6E8A-4147-A177-3AD203B41FA5}">
                      <a16:colId xmlns:a16="http://schemas.microsoft.com/office/drawing/2014/main" val="1297586781"/>
                    </a:ext>
                  </a:extLst>
                </a:gridCol>
                <a:gridCol w="1512373">
                  <a:extLst>
                    <a:ext uri="{9D8B030D-6E8A-4147-A177-3AD203B41FA5}">
                      <a16:colId xmlns:a16="http://schemas.microsoft.com/office/drawing/2014/main" val="3343179901"/>
                    </a:ext>
                  </a:extLst>
                </a:gridCol>
                <a:gridCol w="1170869">
                  <a:extLst>
                    <a:ext uri="{9D8B030D-6E8A-4147-A177-3AD203B41FA5}">
                      <a16:colId xmlns:a16="http://schemas.microsoft.com/office/drawing/2014/main" val="370818900"/>
                    </a:ext>
                  </a:extLst>
                </a:gridCol>
                <a:gridCol w="1561159">
                  <a:extLst>
                    <a:ext uri="{9D8B030D-6E8A-4147-A177-3AD203B41FA5}">
                      <a16:colId xmlns:a16="http://schemas.microsoft.com/office/drawing/2014/main" val="3292480685"/>
                    </a:ext>
                  </a:extLst>
                </a:gridCol>
                <a:gridCol w="1341621">
                  <a:extLst>
                    <a:ext uri="{9D8B030D-6E8A-4147-A177-3AD203B41FA5}">
                      <a16:colId xmlns:a16="http://schemas.microsoft.com/office/drawing/2014/main" val="1493345246"/>
                    </a:ext>
                  </a:extLst>
                </a:gridCol>
              </a:tblGrid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Temperatura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Umidade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Vento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87611425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0258456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6898639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0002185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7386991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399482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0872903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8863316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4644584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3748060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439183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0433542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306773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6426391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Não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8490278"/>
                  </a:ext>
                </a:extLst>
              </a:tr>
            </a:tbl>
          </a:graphicData>
        </a:graphic>
      </p:graphicFrame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F96B744-A121-47D7-9A42-B54E17FEBEB3}"/>
              </a:ext>
            </a:extLst>
          </p:cNvPr>
          <p:cNvSpPr txBox="1">
            <a:spLocks/>
          </p:cNvSpPr>
          <p:nvPr/>
        </p:nvSpPr>
        <p:spPr>
          <a:xfrm>
            <a:off x="177553" y="2084832"/>
            <a:ext cx="4669654" cy="54597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/>
              <a:t>Tabela de Frequência (Clima)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4B0202E-CE3B-4426-9BEC-5305EC48734F}"/>
              </a:ext>
            </a:extLst>
          </p:cNvPr>
          <p:cNvGraphicFramePr>
            <a:graphicFrameLocks noGrp="1"/>
          </p:cNvGraphicFramePr>
          <p:nvPr/>
        </p:nvGraphicFramePr>
        <p:xfrm>
          <a:off x="455659" y="2762153"/>
          <a:ext cx="3974297" cy="1644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991">
                  <a:extLst>
                    <a:ext uri="{9D8B030D-6E8A-4147-A177-3AD203B41FA5}">
                      <a16:colId xmlns:a16="http://schemas.microsoft.com/office/drawing/2014/main" val="197707195"/>
                    </a:ext>
                  </a:extLst>
                </a:gridCol>
                <a:gridCol w="1215720">
                  <a:extLst>
                    <a:ext uri="{9D8B030D-6E8A-4147-A177-3AD203B41FA5}">
                      <a16:colId xmlns:a16="http://schemas.microsoft.com/office/drawing/2014/main" val="1906474367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137499774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449579494"/>
                    </a:ext>
                  </a:extLst>
                </a:gridCol>
              </a:tblGrid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10714"/>
                  </a:ext>
                </a:extLst>
              </a:tr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1305360"/>
                  </a:ext>
                </a:extLst>
              </a:tr>
              <a:tr h="328918"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065124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715889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Chuvoso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8339696"/>
                  </a:ext>
                </a:extLst>
              </a:tr>
            </a:tbl>
          </a:graphicData>
        </a:graphic>
      </p:graphicFrame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74B3289-C909-4F4C-A87B-B32CCFA87F4B}"/>
              </a:ext>
            </a:extLst>
          </p:cNvPr>
          <p:cNvSpPr txBox="1">
            <a:spLocks/>
          </p:cNvSpPr>
          <p:nvPr/>
        </p:nvSpPr>
        <p:spPr>
          <a:xfrm>
            <a:off x="177553" y="4538087"/>
            <a:ext cx="4669654" cy="545977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/>
              <a:t>Tabela de Probabilidade (Clima)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2D33F2FF-F092-4D44-9E70-49904532A35F}"/>
              </a:ext>
            </a:extLst>
          </p:cNvPr>
          <p:cNvGraphicFramePr>
            <a:graphicFrameLocks noGrp="1"/>
          </p:cNvGraphicFramePr>
          <p:nvPr/>
        </p:nvGraphicFramePr>
        <p:xfrm>
          <a:off x="455659" y="5084064"/>
          <a:ext cx="3974297" cy="1644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991">
                  <a:extLst>
                    <a:ext uri="{9D8B030D-6E8A-4147-A177-3AD203B41FA5}">
                      <a16:colId xmlns:a16="http://schemas.microsoft.com/office/drawing/2014/main" val="197707195"/>
                    </a:ext>
                  </a:extLst>
                </a:gridCol>
                <a:gridCol w="1215720">
                  <a:extLst>
                    <a:ext uri="{9D8B030D-6E8A-4147-A177-3AD203B41FA5}">
                      <a16:colId xmlns:a16="http://schemas.microsoft.com/office/drawing/2014/main" val="1906474367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137499774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449579494"/>
                    </a:ext>
                  </a:extLst>
                </a:gridCol>
              </a:tblGrid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10714"/>
                  </a:ext>
                </a:extLst>
              </a:tr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1305360"/>
                  </a:ext>
                </a:extLst>
              </a:tr>
              <a:tr h="328918"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3/9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2/5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065124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4/9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0/5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715889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Chuvoso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2/9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3/5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8339696"/>
                  </a:ext>
                </a:extLst>
              </a:tr>
            </a:tbl>
          </a:graphicData>
        </a:graphic>
      </p:graphicFrame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5C7DF819-E8C4-444A-AFEA-43E063C53454}"/>
              </a:ext>
            </a:extLst>
          </p:cNvPr>
          <p:cNvSpPr/>
          <p:nvPr/>
        </p:nvSpPr>
        <p:spPr>
          <a:xfrm>
            <a:off x="4708062" y="5631943"/>
            <a:ext cx="3045041" cy="1105493"/>
          </a:xfrm>
          <a:prstGeom prst="wedgeRoundRectCallout">
            <a:avLst>
              <a:gd name="adj1" fmla="val -57859"/>
              <a:gd name="adj2" fmla="val -234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P(x) = P(Ensolarado) </a:t>
            </a:r>
          </a:p>
          <a:p>
            <a:pPr algn="ctr"/>
            <a:r>
              <a:rPr lang="pt-BR" dirty="0"/>
              <a:t>= 5/14 = 0,36</a:t>
            </a:r>
          </a:p>
        </p:txBody>
      </p:sp>
      <p:sp>
        <p:nvSpPr>
          <p:cNvPr id="10" name="Balão de Fala: Retângulo com Cantos Arredondados 9">
            <a:extLst>
              <a:ext uri="{FF2B5EF4-FFF2-40B4-BE49-F238E27FC236}">
                <a16:creationId xmlns:a16="http://schemas.microsoft.com/office/drawing/2014/main" id="{FA50B058-5AAA-4B1A-9153-CFF50764DBE9}"/>
              </a:ext>
            </a:extLst>
          </p:cNvPr>
          <p:cNvSpPr/>
          <p:nvPr/>
        </p:nvSpPr>
        <p:spPr>
          <a:xfrm>
            <a:off x="787052" y="4406743"/>
            <a:ext cx="4120769" cy="1105493"/>
          </a:xfrm>
          <a:prstGeom prst="wedgeRoundRectCallout">
            <a:avLst>
              <a:gd name="adj1" fmla="val -1433"/>
              <a:gd name="adj2" fmla="val 793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P(</a:t>
            </a:r>
            <a:r>
              <a:rPr lang="pt-BR" dirty="0" err="1"/>
              <a:t>x|c</a:t>
            </a:r>
            <a:r>
              <a:rPr lang="pt-BR" dirty="0"/>
              <a:t>) = P(ensolarado | sim) </a:t>
            </a:r>
          </a:p>
          <a:p>
            <a:pPr algn="ctr"/>
            <a:r>
              <a:rPr lang="pt-BR" dirty="0"/>
              <a:t>= 3/9 = 0,33</a:t>
            </a:r>
          </a:p>
        </p:txBody>
      </p:sp>
      <p:sp>
        <p:nvSpPr>
          <p:cNvPr id="5" name="Balão de Fala: Retângulo 4">
            <a:extLst>
              <a:ext uri="{FF2B5EF4-FFF2-40B4-BE49-F238E27FC236}">
                <a16:creationId xmlns:a16="http://schemas.microsoft.com/office/drawing/2014/main" id="{0F298DEA-F716-44D7-A227-3B9C226AB148}"/>
              </a:ext>
            </a:extLst>
          </p:cNvPr>
          <p:cNvSpPr/>
          <p:nvPr/>
        </p:nvSpPr>
        <p:spPr>
          <a:xfrm>
            <a:off x="5930284" y="905522"/>
            <a:ext cx="4739568" cy="1615736"/>
          </a:xfrm>
          <a:prstGeom prst="wedgeRectCallout">
            <a:avLst>
              <a:gd name="adj1" fmla="val 58532"/>
              <a:gd name="adj2" fmla="val -3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P(c) = P(sim) = total de </a:t>
            </a:r>
            <a:r>
              <a:rPr lang="pt-BR" dirty="0" err="1"/>
              <a:t>sims</a:t>
            </a:r>
            <a:r>
              <a:rPr lang="pt-BR" dirty="0"/>
              <a:t> / total de amostras</a:t>
            </a:r>
          </a:p>
          <a:p>
            <a:pPr algn="ctr"/>
            <a:r>
              <a:rPr lang="pt-BR" dirty="0"/>
              <a:t>= 9/14</a:t>
            </a:r>
          </a:p>
          <a:p>
            <a:pPr algn="ctr"/>
            <a:r>
              <a:rPr lang="pt-BR" dirty="0"/>
              <a:t>= 0,64</a:t>
            </a:r>
          </a:p>
        </p:txBody>
      </p:sp>
      <p:sp>
        <p:nvSpPr>
          <p:cNvPr id="11" name="Balão de Pensamento: Nuvem 10">
            <a:extLst>
              <a:ext uri="{FF2B5EF4-FFF2-40B4-BE49-F238E27FC236}">
                <a16:creationId xmlns:a16="http://schemas.microsoft.com/office/drawing/2014/main" id="{71959724-4F09-4662-91A8-2AEC68F2DE41}"/>
              </a:ext>
            </a:extLst>
          </p:cNvPr>
          <p:cNvSpPr/>
          <p:nvPr/>
        </p:nvSpPr>
        <p:spPr>
          <a:xfrm>
            <a:off x="81315" y="864951"/>
            <a:ext cx="6149267" cy="3400148"/>
          </a:xfrm>
          <a:prstGeom prst="cloudCallout">
            <a:avLst>
              <a:gd name="adj1" fmla="val 51161"/>
              <a:gd name="adj2" fmla="val 5414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Mas e a probabilidade da classe dado um atributo e valor?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P(</a:t>
            </a:r>
            <a:r>
              <a:rPr lang="pt-BR" dirty="0" err="1">
                <a:solidFill>
                  <a:schemeClr val="tx1"/>
                </a:solidFill>
              </a:rPr>
              <a:t>c|x</a:t>
            </a:r>
            <a:r>
              <a:rPr lang="pt-BR" dirty="0">
                <a:solidFill>
                  <a:schemeClr val="tx1"/>
                </a:solidFill>
              </a:rPr>
              <a:t>) = P(sim | ensolarado) -- NÃO TEM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Teorema de </a:t>
            </a:r>
            <a:r>
              <a:rPr lang="pt-BR" dirty="0" err="1">
                <a:solidFill>
                  <a:schemeClr val="tx1"/>
                </a:solidFill>
              </a:rPr>
              <a:t>Bayes</a:t>
            </a:r>
            <a:r>
              <a:rPr lang="pt-BR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P(</a:t>
            </a:r>
            <a:r>
              <a:rPr lang="pt-BR" dirty="0" err="1">
                <a:solidFill>
                  <a:schemeClr val="tx1"/>
                </a:solidFill>
              </a:rPr>
              <a:t>c|x</a:t>
            </a:r>
            <a:r>
              <a:rPr lang="pt-BR" dirty="0">
                <a:solidFill>
                  <a:schemeClr val="tx1"/>
                </a:solidFill>
              </a:rPr>
              <a:t>) = P(</a:t>
            </a:r>
            <a:r>
              <a:rPr lang="pt-BR" dirty="0" err="1">
                <a:solidFill>
                  <a:schemeClr val="tx1"/>
                </a:solidFill>
              </a:rPr>
              <a:t>x|c</a:t>
            </a:r>
            <a:r>
              <a:rPr lang="pt-BR" dirty="0">
                <a:solidFill>
                  <a:schemeClr val="tx1"/>
                </a:solidFill>
              </a:rPr>
              <a:t>) * P(c) / P(x)</a:t>
            </a:r>
          </a:p>
        </p:txBody>
      </p:sp>
    </p:spTree>
    <p:extLst>
      <p:ext uri="{BB962C8B-B14F-4D97-AF65-F5344CB8AC3E}">
        <p14:creationId xmlns:p14="http://schemas.microsoft.com/office/powerpoint/2010/main" val="2921514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9A406DB-9366-4976-BF89-E3871514E8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8436" y="443883"/>
          <a:ext cx="6927643" cy="61522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341621">
                  <a:extLst>
                    <a:ext uri="{9D8B030D-6E8A-4147-A177-3AD203B41FA5}">
                      <a16:colId xmlns:a16="http://schemas.microsoft.com/office/drawing/2014/main" val="1297586781"/>
                    </a:ext>
                  </a:extLst>
                </a:gridCol>
                <a:gridCol w="1512373">
                  <a:extLst>
                    <a:ext uri="{9D8B030D-6E8A-4147-A177-3AD203B41FA5}">
                      <a16:colId xmlns:a16="http://schemas.microsoft.com/office/drawing/2014/main" val="3343179901"/>
                    </a:ext>
                  </a:extLst>
                </a:gridCol>
                <a:gridCol w="1170869">
                  <a:extLst>
                    <a:ext uri="{9D8B030D-6E8A-4147-A177-3AD203B41FA5}">
                      <a16:colId xmlns:a16="http://schemas.microsoft.com/office/drawing/2014/main" val="370818900"/>
                    </a:ext>
                  </a:extLst>
                </a:gridCol>
                <a:gridCol w="1561159">
                  <a:extLst>
                    <a:ext uri="{9D8B030D-6E8A-4147-A177-3AD203B41FA5}">
                      <a16:colId xmlns:a16="http://schemas.microsoft.com/office/drawing/2014/main" val="3292480685"/>
                    </a:ext>
                  </a:extLst>
                </a:gridCol>
                <a:gridCol w="1341621">
                  <a:extLst>
                    <a:ext uri="{9D8B030D-6E8A-4147-A177-3AD203B41FA5}">
                      <a16:colId xmlns:a16="http://schemas.microsoft.com/office/drawing/2014/main" val="1493345246"/>
                    </a:ext>
                  </a:extLst>
                </a:gridCol>
              </a:tblGrid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Temperatura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Umidade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Vento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87611425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0258456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6898639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0002185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7386991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399482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0872903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8863316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4644584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3748060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439183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0433542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306773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6426391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Não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8490278"/>
                  </a:ext>
                </a:extLst>
              </a:tr>
            </a:tbl>
          </a:graphicData>
        </a:graphic>
      </p:graphicFrame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F96B744-A121-47D7-9A42-B54E17FEBEB3}"/>
              </a:ext>
            </a:extLst>
          </p:cNvPr>
          <p:cNvSpPr txBox="1">
            <a:spLocks/>
          </p:cNvSpPr>
          <p:nvPr/>
        </p:nvSpPr>
        <p:spPr>
          <a:xfrm>
            <a:off x="177553" y="2084832"/>
            <a:ext cx="4669654" cy="54597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/>
              <a:t>Tabela de Frequência (Clima)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4B0202E-CE3B-4426-9BEC-5305EC48734F}"/>
              </a:ext>
            </a:extLst>
          </p:cNvPr>
          <p:cNvGraphicFramePr>
            <a:graphicFrameLocks noGrp="1"/>
          </p:cNvGraphicFramePr>
          <p:nvPr/>
        </p:nvGraphicFramePr>
        <p:xfrm>
          <a:off x="455659" y="2762153"/>
          <a:ext cx="3974297" cy="1644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991">
                  <a:extLst>
                    <a:ext uri="{9D8B030D-6E8A-4147-A177-3AD203B41FA5}">
                      <a16:colId xmlns:a16="http://schemas.microsoft.com/office/drawing/2014/main" val="197707195"/>
                    </a:ext>
                  </a:extLst>
                </a:gridCol>
                <a:gridCol w="1215720">
                  <a:extLst>
                    <a:ext uri="{9D8B030D-6E8A-4147-A177-3AD203B41FA5}">
                      <a16:colId xmlns:a16="http://schemas.microsoft.com/office/drawing/2014/main" val="1906474367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137499774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449579494"/>
                    </a:ext>
                  </a:extLst>
                </a:gridCol>
              </a:tblGrid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10714"/>
                  </a:ext>
                </a:extLst>
              </a:tr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1305360"/>
                  </a:ext>
                </a:extLst>
              </a:tr>
              <a:tr h="328918"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065124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715889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Chuvoso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8339696"/>
                  </a:ext>
                </a:extLst>
              </a:tr>
            </a:tbl>
          </a:graphicData>
        </a:graphic>
      </p:graphicFrame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74B3289-C909-4F4C-A87B-B32CCFA87F4B}"/>
              </a:ext>
            </a:extLst>
          </p:cNvPr>
          <p:cNvSpPr txBox="1">
            <a:spLocks/>
          </p:cNvSpPr>
          <p:nvPr/>
        </p:nvSpPr>
        <p:spPr>
          <a:xfrm>
            <a:off x="177553" y="4538087"/>
            <a:ext cx="4669654" cy="545977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/>
              <a:t>Tabela de Probabilidade (Clima)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2D33F2FF-F092-4D44-9E70-49904532A35F}"/>
              </a:ext>
            </a:extLst>
          </p:cNvPr>
          <p:cNvGraphicFramePr>
            <a:graphicFrameLocks noGrp="1"/>
          </p:cNvGraphicFramePr>
          <p:nvPr/>
        </p:nvGraphicFramePr>
        <p:xfrm>
          <a:off x="455659" y="5084064"/>
          <a:ext cx="3974297" cy="1644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991">
                  <a:extLst>
                    <a:ext uri="{9D8B030D-6E8A-4147-A177-3AD203B41FA5}">
                      <a16:colId xmlns:a16="http://schemas.microsoft.com/office/drawing/2014/main" val="197707195"/>
                    </a:ext>
                  </a:extLst>
                </a:gridCol>
                <a:gridCol w="1215720">
                  <a:extLst>
                    <a:ext uri="{9D8B030D-6E8A-4147-A177-3AD203B41FA5}">
                      <a16:colId xmlns:a16="http://schemas.microsoft.com/office/drawing/2014/main" val="1906474367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137499774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449579494"/>
                    </a:ext>
                  </a:extLst>
                </a:gridCol>
              </a:tblGrid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10714"/>
                  </a:ext>
                </a:extLst>
              </a:tr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1305360"/>
                  </a:ext>
                </a:extLst>
              </a:tr>
              <a:tr h="328918"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3/9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2/5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065124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4/9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0/5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715889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Chuvoso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2/9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3/5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8339696"/>
                  </a:ext>
                </a:extLst>
              </a:tr>
            </a:tbl>
          </a:graphicData>
        </a:graphic>
      </p:graphicFrame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5C7DF819-E8C4-444A-AFEA-43E063C53454}"/>
              </a:ext>
            </a:extLst>
          </p:cNvPr>
          <p:cNvSpPr/>
          <p:nvPr/>
        </p:nvSpPr>
        <p:spPr>
          <a:xfrm>
            <a:off x="4708062" y="5631943"/>
            <a:ext cx="3045041" cy="1105493"/>
          </a:xfrm>
          <a:prstGeom prst="wedgeRoundRectCallout">
            <a:avLst>
              <a:gd name="adj1" fmla="val -57859"/>
              <a:gd name="adj2" fmla="val -234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P(x) = P(Ensolarado) = </a:t>
            </a:r>
          </a:p>
          <a:p>
            <a:pPr algn="ctr"/>
            <a:r>
              <a:rPr lang="pt-BR" dirty="0"/>
              <a:t>5/14 = 0,36</a:t>
            </a:r>
          </a:p>
        </p:txBody>
      </p:sp>
      <p:sp>
        <p:nvSpPr>
          <p:cNvPr id="10" name="Balão de Fala: Retângulo com Cantos Arredondados 9">
            <a:extLst>
              <a:ext uri="{FF2B5EF4-FFF2-40B4-BE49-F238E27FC236}">
                <a16:creationId xmlns:a16="http://schemas.microsoft.com/office/drawing/2014/main" id="{FA50B058-5AAA-4B1A-9153-CFF50764DBE9}"/>
              </a:ext>
            </a:extLst>
          </p:cNvPr>
          <p:cNvSpPr/>
          <p:nvPr/>
        </p:nvSpPr>
        <p:spPr>
          <a:xfrm>
            <a:off x="787052" y="4406743"/>
            <a:ext cx="4120769" cy="1105493"/>
          </a:xfrm>
          <a:prstGeom prst="wedgeRoundRectCallout">
            <a:avLst>
              <a:gd name="adj1" fmla="val -1433"/>
              <a:gd name="adj2" fmla="val 793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P(</a:t>
            </a:r>
            <a:r>
              <a:rPr lang="pt-BR" dirty="0" err="1"/>
              <a:t>x|c</a:t>
            </a:r>
            <a:r>
              <a:rPr lang="pt-BR" dirty="0"/>
              <a:t>) = P(ensolarado | sim) </a:t>
            </a:r>
          </a:p>
          <a:p>
            <a:pPr algn="ctr"/>
            <a:r>
              <a:rPr lang="pt-BR" dirty="0"/>
              <a:t>= 3/9 = 0,33</a:t>
            </a:r>
          </a:p>
        </p:txBody>
      </p:sp>
      <p:sp>
        <p:nvSpPr>
          <p:cNvPr id="5" name="Balão de Fala: Retângulo 4">
            <a:extLst>
              <a:ext uri="{FF2B5EF4-FFF2-40B4-BE49-F238E27FC236}">
                <a16:creationId xmlns:a16="http://schemas.microsoft.com/office/drawing/2014/main" id="{0F298DEA-F716-44D7-A227-3B9C226AB148}"/>
              </a:ext>
            </a:extLst>
          </p:cNvPr>
          <p:cNvSpPr/>
          <p:nvPr/>
        </p:nvSpPr>
        <p:spPr>
          <a:xfrm>
            <a:off x="5930284" y="905522"/>
            <a:ext cx="4739568" cy="1615736"/>
          </a:xfrm>
          <a:prstGeom prst="wedgeRectCallout">
            <a:avLst>
              <a:gd name="adj1" fmla="val 58532"/>
              <a:gd name="adj2" fmla="val -3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P(c) = P(sim) = total de </a:t>
            </a:r>
            <a:r>
              <a:rPr lang="pt-BR" dirty="0" err="1"/>
              <a:t>sims</a:t>
            </a:r>
            <a:r>
              <a:rPr lang="pt-BR" dirty="0"/>
              <a:t> / total de amostras</a:t>
            </a:r>
          </a:p>
          <a:p>
            <a:pPr algn="ctr"/>
            <a:r>
              <a:rPr lang="pt-BR" dirty="0"/>
              <a:t>= 9/14</a:t>
            </a:r>
          </a:p>
          <a:p>
            <a:pPr algn="ctr"/>
            <a:r>
              <a:rPr lang="pt-BR" dirty="0"/>
              <a:t>= 0,64</a:t>
            </a:r>
          </a:p>
        </p:txBody>
      </p:sp>
      <p:sp>
        <p:nvSpPr>
          <p:cNvPr id="11" name="Balão de Pensamento: Nuvem 10">
            <a:extLst>
              <a:ext uri="{FF2B5EF4-FFF2-40B4-BE49-F238E27FC236}">
                <a16:creationId xmlns:a16="http://schemas.microsoft.com/office/drawing/2014/main" id="{71959724-4F09-4662-91A8-2AEC68F2DE41}"/>
              </a:ext>
            </a:extLst>
          </p:cNvPr>
          <p:cNvSpPr/>
          <p:nvPr/>
        </p:nvSpPr>
        <p:spPr>
          <a:xfrm>
            <a:off x="81315" y="864951"/>
            <a:ext cx="6149267" cy="3400148"/>
          </a:xfrm>
          <a:prstGeom prst="cloudCallout">
            <a:avLst>
              <a:gd name="adj1" fmla="val 51161"/>
              <a:gd name="adj2" fmla="val 5414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Mas e a probabilidade da classe dado um atributo e valor?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P(</a:t>
            </a:r>
            <a:r>
              <a:rPr lang="pt-BR" dirty="0" err="1">
                <a:solidFill>
                  <a:schemeClr val="tx1"/>
                </a:solidFill>
              </a:rPr>
              <a:t>c|x</a:t>
            </a:r>
            <a:r>
              <a:rPr lang="pt-BR" dirty="0">
                <a:solidFill>
                  <a:schemeClr val="tx1"/>
                </a:solidFill>
              </a:rPr>
              <a:t>) = P(sim | ensolarado) -- NÃO TEM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Teorema de </a:t>
            </a:r>
            <a:r>
              <a:rPr lang="pt-BR" dirty="0" err="1">
                <a:solidFill>
                  <a:schemeClr val="tx1"/>
                </a:solidFill>
              </a:rPr>
              <a:t>Bayes</a:t>
            </a:r>
            <a:r>
              <a:rPr lang="pt-BR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P(</a:t>
            </a:r>
            <a:r>
              <a:rPr lang="pt-BR" dirty="0" err="1">
                <a:solidFill>
                  <a:schemeClr val="tx1"/>
                </a:solidFill>
              </a:rPr>
              <a:t>c|x</a:t>
            </a:r>
            <a:r>
              <a:rPr lang="pt-BR" dirty="0">
                <a:solidFill>
                  <a:schemeClr val="tx1"/>
                </a:solidFill>
              </a:rPr>
              <a:t>) = P(</a:t>
            </a:r>
            <a:r>
              <a:rPr lang="pt-BR" dirty="0" err="1">
                <a:solidFill>
                  <a:schemeClr val="tx1"/>
                </a:solidFill>
              </a:rPr>
              <a:t>x|c</a:t>
            </a:r>
            <a:r>
              <a:rPr lang="pt-BR" dirty="0">
                <a:solidFill>
                  <a:schemeClr val="tx1"/>
                </a:solidFill>
              </a:rPr>
              <a:t>) * P(c) / P(x)</a:t>
            </a:r>
            <a:endParaRPr lang="pt-BR" dirty="0"/>
          </a:p>
        </p:txBody>
      </p:sp>
      <p:sp>
        <p:nvSpPr>
          <p:cNvPr id="12" name="Balão de Pensamento: Nuvem 11">
            <a:extLst>
              <a:ext uri="{FF2B5EF4-FFF2-40B4-BE49-F238E27FC236}">
                <a16:creationId xmlns:a16="http://schemas.microsoft.com/office/drawing/2014/main" id="{CE18DCAB-2AE5-44F0-871E-6A7FDA4D5448}"/>
              </a:ext>
            </a:extLst>
          </p:cNvPr>
          <p:cNvSpPr/>
          <p:nvPr/>
        </p:nvSpPr>
        <p:spPr>
          <a:xfrm>
            <a:off x="4336580" y="2338151"/>
            <a:ext cx="4864963" cy="2929631"/>
          </a:xfrm>
          <a:prstGeom prst="cloudCallou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P(</a:t>
            </a:r>
            <a:r>
              <a:rPr lang="pt-BR" dirty="0" err="1">
                <a:solidFill>
                  <a:schemeClr val="tx1"/>
                </a:solidFill>
              </a:rPr>
              <a:t>c|x</a:t>
            </a:r>
            <a:r>
              <a:rPr lang="pt-BR" dirty="0">
                <a:solidFill>
                  <a:schemeClr val="tx1"/>
                </a:solidFill>
              </a:rPr>
              <a:t>) = P(</a:t>
            </a:r>
            <a:r>
              <a:rPr lang="pt-BR" dirty="0" err="1">
                <a:solidFill>
                  <a:schemeClr val="tx1"/>
                </a:solidFill>
              </a:rPr>
              <a:t>x|c</a:t>
            </a:r>
            <a:r>
              <a:rPr lang="pt-BR" dirty="0">
                <a:solidFill>
                  <a:schemeClr val="tx1"/>
                </a:solidFill>
              </a:rPr>
              <a:t>) * P(c) / P(x)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P(</a:t>
            </a:r>
            <a:r>
              <a:rPr lang="pt-BR" dirty="0" err="1">
                <a:solidFill>
                  <a:schemeClr val="tx1"/>
                </a:solidFill>
              </a:rPr>
              <a:t>c|x</a:t>
            </a:r>
            <a:r>
              <a:rPr lang="pt-BR" dirty="0">
                <a:solidFill>
                  <a:schemeClr val="tx1"/>
                </a:solidFill>
              </a:rPr>
              <a:t>) = 0,33 * 0,64 / 0,36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= </a:t>
            </a:r>
            <a:r>
              <a:rPr lang="pt-BR" u="sng" dirty="0">
                <a:solidFill>
                  <a:schemeClr val="tx1"/>
                </a:solidFill>
              </a:rPr>
              <a:t>0,60</a:t>
            </a:r>
          </a:p>
        </p:txBody>
      </p:sp>
    </p:spTree>
    <p:extLst>
      <p:ext uri="{BB962C8B-B14F-4D97-AF65-F5344CB8AC3E}">
        <p14:creationId xmlns:p14="http://schemas.microsoft.com/office/powerpoint/2010/main" val="2981750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9A406DB-9366-4976-BF89-E3871514E8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8436" y="443883"/>
          <a:ext cx="6927643" cy="61522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341621">
                  <a:extLst>
                    <a:ext uri="{9D8B030D-6E8A-4147-A177-3AD203B41FA5}">
                      <a16:colId xmlns:a16="http://schemas.microsoft.com/office/drawing/2014/main" val="1297586781"/>
                    </a:ext>
                  </a:extLst>
                </a:gridCol>
                <a:gridCol w="1512373">
                  <a:extLst>
                    <a:ext uri="{9D8B030D-6E8A-4147-A177-3AD203B41FA5}">
                      <a16:colId xmlns:a16="http://schemas.microsoft.com/office/drawing/2014/main" val="3343179901"/>
                    </a:ext>
                  </a:extLst>
                </a:gridCol>
                <a:gridCol w="1170869">
                  <a:extLst>
                    <a:ext uri="{9D8B030D-6E8A-4147-A177-3AD203B41FA5}">
                      <a16:colId xmlns:a16="http://schemas.microsoft.com/office/drawing/2014/main" val="370818900"/>
                    </a:ext>
                  </a:extLst>
                </a:gridCol>
                <a:gridCol w="1561159">
                  <a:extLst>
                    <a:ext uri="{9D8B030D-6E8A-4147-A177-3AD203B41FA5}">
                      <a16:colId xmlns:a16="http://schemas.microsoft.com/office/drawing/2014/main" val="3292480685"/>
                    </a:ext>
                  </a:extLst>
                </a:gridCol>
                <a:gridCol w="1341621">
                  <a:extLst>
                    <a:ext uri="{9D8B030D-6E8A-4147-A177-3AD203B41FA5}">
                      <a16:colId xmlns:a16="http://schemas.microsoft.com/office/drawing/2014/main" val="1493345246"/>
                    </a:ext>
                  </a:extLst>
                </a:gridCol>
              </a:tblGrid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Temperatura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Umidade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Vento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87611425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0258456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6898639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0002185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7386991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399482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0872903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8863316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4644584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3748060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439183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0433542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306773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6426391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Não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8490278"/>
                  </a:ext>
                </a:extLst>
              </a:tr>
            </a:tbl>
          </a:graphicData>
        </a:graphic>
      </p:graphicFrame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F96B744-A121-47D7-9A42-B54E17FEBEB3}"/>
              </a:ext>
            </a:extLst>
          </p:cNvPr>
          <p:cNvSpPr txBox="1">
            <a:spLocks/>
          </p:cNvSpPr>
          <p:nvPr/>
        </p:nvSpPr>
        <p:spPr>
          <a:xfrm>
            <a:off x="177553" y="2084832"/>
            <a:ext cx="4669654" cy="54597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/>
              <a:t>Tabela de Frequência (Clima)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4B0202E-CE3B-4426-9BEC-5305EC48734F}"/>
              </a:ext>
            </a:extLst>
          </p:cNvPr>
          <p:cNvGraphicFramePr>
            <a:graphicFrameLocks noGrp="1"/>
          </p:cNvGraphicFramePr>
          <p:nvPr/>
        </p:nvGraphicFramePr>
        <p:xfrm>
          <a:off x="455659" y="2762153"/>
          <a:ext cx="3974297" cy="1644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991">
                  <a:extLst>
                    <a:ext uri="{9D8B030D-6E8A-4147-A177-3AD203B41FA5}">
                      <a16:colId xmlns:a16="http://schemas.microsoft.com/office/drawing/2014/main" val="197707195"/>
                    </a:ext>
                  </a:extLst>
                </a:gridCol>
                <a:gridCol w="1215720">
                  <a:extLst>
                    <a:ext uri="{9D8B030D-6E8A-4147-A177-3AD203B41FA5}">
                      <a16:colId xmlns:a16="http://schemas.microsoft.com/office/drawing/2014/main" val="1906474367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137499774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449579494"/>
                    </a:ext>
                  </a:extLst>
                </a:gridCol>
              </a:tblGrid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10714"/>
                  </a:ext>
                </a:extLst>
              </a:tr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1305360"/>
                  </a:ext>
                </a:extLst>
              </a:tr>
              <a:tr h="328918"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065124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715889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Chuvoso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8339696"/>
                  </a:ext>
                </a:extLst>
              </a:tr>
            </a:tbl>
          </a:graphicData>
        </a:graphic>
      </p:graphicFrame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74B3289-C909-4F4C-A87B-B32CCFA87F4B}"/>
              </a:ext>
            </a:extLst>
          </p:cNvPr>
          <p:cNvSpPr txBox="1">
            <a:spLocks/>
          </p:cNvSpPr>
          <p:nvPr/>
        </p:nvSpPr>
        <p:spPr>
          <a:xfrm>
            <a:off x="177553" y="4538087"/>
            <a:ext cx="4669654" cy="545977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/>
              <a:t>Tabela de Probabilidade (Clima)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2D33F2FF-F092-4D44-9E70-49904532A35F}"/>
              </a:ext>
            </a:extLst>
          </p:cNvPr>
          <p:cNvGraphicFramePr>
            <a:graphicFrameLocks noGrp="1"/>
          </p:cNvGraphicFramePr>
          <p:nvPr/>
        </p:nvGraphicFramePr>
        <p:xfrm>
          <a:off x="455659" y="5084064"/>
          <a:ext cx="3974297" cy="1644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991">
                  <a:extLst>
                    <a:ext uri="{9D8B030D-6E8A-4147-A177-3AD203B41FA5}">
                      <a16:colId xmlns:a16="http://schemas.microsoft.com/office/drawing/2014/main" val="197707195"/>
                    </a:ext>
                  </a:extLst>
                </a:gridCol>
                <a:gridCol w="1215720">
                  <a:extLst>
                    <a:ext uri="{9D8B030D-6E8A-4147-A177-3AD203B41FA5}">
                      <a16:colId xmlns:a16="http://schemas.microsoft.com/office/drawing/2014/main" val="1906474367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137499774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449579494"/>
                    </a:ext>
                  </a:extLst>
                </a:gridCol>
              </a:tblGrid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10714"/>
                  </a:ext>
                </a:extLst>
              </a:tr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1305360"/>
                  </a:ext>
                </a:extLst>
              </a:tr>
              <a:tr h="328918"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3/9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2/5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065124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4/9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0/5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715889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Chuvoso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2/9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3/5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8339696"/>
                  </a:ext>
                </a:extLst>
              </a:tr>
            </a:tbl>
          </a:graphicData>
        </a:graphic>
      </p:graphicFrame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5C7DF819-E8C4-444A-AFEA-43E063C53454}"/>
              </a:ext>
            </a:extLst>
          </p:cNvPr>
          <p:cNvSpPr/>
          <p:nvPr/>
        </p:nvSpPr>
        <p:spPr>
          <a:xfrm>
            <a:off x="4708062" y="5631943"/>
            <a:ext cx="3045041" cy="1105493"/>
          </a:xfrm>
          <a:prstGeom prst="wedgeRoundRectCallout">
            <a:avLst>
              <a:gd name="adj1" fmla="val -57859"/>
              <a:gd name="adj2" fmla="val -234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P(x) = P(Ensolarado) = </a:t>
            </a:r>
          </a:p>
          <a:p>
            <a:pPr algn="ctr"/>
            <a:r>
              <a:rPr lang="pt-BR" dirty="0"/>
              <a:t>5/14 = 0,36</a:t>
            </a:r>
          </a:p>
        </p:txBody>
      </p:sp>
      <p:sp>
        <p:nvSpPr>
          <p:cNvPr id="10" name="Balão de Fala: Retângulo com Cantos Arredondados 9">
            <a:extLst>
              <a:ext uri="{FF2B5EF4-FFF2-40B4-BE49-F238E27FC236}">
                <a16:creationId xmlns:a16="http://schemas.microsoft.com/office/drawing/2014/main" id="{FA50B058-5AAA-4B1A-9153-CFF50764DBE9}"/>
              </a:ext>
            </a:extLst>
          </p:cNvPr>
          <p:cNvSpPr/>
          <p:nvPr/>
        </p:nvSpPr>
        <p:spPr>
          <a:xfrm>
            <a:off x="787052" y="4406743"/>
            <a:ext cx="4120769" cy="1105493"/>
          </a:xfrm>
          <a:prstGeom prst="wedgeRoundRectCallout">
            <a:avLst>
              <a:gd name="adj1" fmla="val -1433"/>
              <a:gd name="adj2" fmla="val 793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P(</a:t>
            </a:r>
            <a:r>
              <a:rPr lang="pt-BR" dirty="0" err="1"/>
              <a:t>x|c</a:t>
            </a:r>
            <a:r>
              <a:rPr lang="pt-BR" dirty="0"/>
              <a:t>) = P(ensolarado | sim) </a:t>
            </a:r>
          </a:p>
          <a:p>
            <a:pPr algn="ctr"/>
            <a:r>
              <a:rPr lang="pt-BR" dirty="0"/>
              <a:t>= 3/9 = 0,33</a:t>
            </a:r>
          </a:p>
        </p:txBody>
      </p:sp>
      <p:sp>
        <p:nvSpPr>
          <p:cNvPr id="5" name="Balão de Fala: Retângulo 4">
            <a:extLst>
              <a:ext uri="{FF2B5EF4-FFF2-40B4-BE49-F238E27FC236}">
                <a16:creationId xmlns:a16="http://schemas.microsoft.com/office/drawing/2014/main" id="{0F298DEA-F716-44D7-A227-3B9C226AB148}"/>
              </a:ext>
            </a:extLst>
          </p:cNvPr>
          <p:cNvSpPr/>
          <p:nvPr/>
        </p:nvSpPr>
        <p:spPr>
          <a:xfrm>
            <a:off x="5930284" y="905522"/>
            <a:ext cx="4739568" cy="1615736"/>
          </a:xfrm>
          <a:prstGeom prst="wedgeRectCallout">
            <a:avLst>
              <a:gd name="adj1" fmla="val 58532"/>
              <a:gd name="adj2" fmla="val -3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P(c) = P(sim) = total de </a:t>
            </a:r>
            <a:r>
              <a:rPr lang="pt-BR" dirty="0" err="1"/>
              <a:t>sims</a:t>
            </a:r>
            <a:r>
              <a:rPr lang="pt-BR" dirty="0"/>
              <a:t> / total de amostras</a:t>
            </a:r>
          </a:p>
          <a:p>
            <a:pPr algn="ctr"/>
            <a:r>
              <a:rPr lang="pt-BR" dirty="0"/>
              <a:t>= 9/14</a:t>
            </a:r>
          </a:p>
          <a:p>
            <a:pPr algn="ctr"/>
            <a:r>
              <a:rPr lang="pt-BR" dirty="0"/>
              <a:t>= 0,64</a:t>
            </a:r>
          </a:p>
        </p:txBody>
      </p:sp>
      <p:sp>
        <p:nvSpPr>
          <p:cNvPr id="11" name="Balão de Pensamento: Nuvem 10">
            <a:extLst>
              <a:ext uri="{FF2B5EF4-FFF2-40B4-BE49-F238E27FC236}">
                <a16:creationId xmlns:a16="http://schemas.microsoft.com/office/drawing/2014/main" id="{71959724-4F09-4662-91A8-2AEC68F2DE41}"/>
              </a:ext>
            </a:extLst>
          </p:cNvPr>
          <p:cNvSpPr/>
          <p:nvPr/>
        </p:nvSpPr>
        <p:spPr>
          <a:xfrm>
            <a:off x="81315" y="864951"/>
            <a:ext cx="6149267" cy="3400148"/>
          </a:xfrm>
          <a:prstGeom prst="cloudCallout">
            <a:avLst>
              <a:gd name="adj1" fmla="val 51161"/>
              <a:gd name="adj2" fmla="val 5414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Mas e a probabilidade da classe dado um atributo e valor?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P(</a:t>
            </a:r>
            <a:r>
              <a:rPr lang="pt-BR" dirty="0" err="1">
                <a:solidFill>
                  <a:schemeClr val="tx1"/>
                </a:solidFill>
              </a:rPr>
              <a:t>c|x</a:t>
            </a:r>
            <a:r>
              <a:rPr lang="pt-BR" dirty="0">
                <a:solidFill>
                  <a:schemeClr val="tx1"/>
                </a:solidFill>
              </a:rPr>
              <a:t>) = P(sim | ensolarado) -- NÃO TEM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Teorema de </a:t>
            </a:r>
            <a:r>
              <a:rPr lang="pt-BR" dirty="0" err="1">
                <a:solidFill>
                  <a:schemeClr val="tx1"/>
                </a:solidFill>
              </a:rPr>
              <a:t>Bayes</a:t>
            </a:r>
            <a:r>
              <a:rPr lang="pt-BR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P(</a:t>
            </a:r>
            <a:r>
              <a:rPr lang="pt-BR" dirty="0" err="1">
                <a:solidFill>
                  <a:schemeClr val="tx1"/>
                </a:solidFill>
              </a:rPr>
              <a:t>c|x</a:t>
            </a:r>
            <a:r>
              <a:rPr lang="pt-BR" dirty="0">
                <a:solidFill>
                  <a:schemeClr val="tx1"/>
                </a:solidFill>
              </a:rPr>
              <a:t>) = P(</a:t>
            </a:r>
            <a:r>
              <a:rPr lang="pt-BR" dirty="0" err="1">
                <a:solidFill>
                  <a:schemeClr val="tx1"/>
                </a:solidFill>
              </a:rPr>
              <a:t>x|c</a:t>
            </a:r>
            <a:r>
              <a:rPr lang="pt-BR" dirty="0">
                <a:solidFill>
                  <a:schemeClr val="tx1"/>
                </a:solidFill>
              </a:rPr>
              <a:t>) * P(c) / P(x)</a:t>
            </a:r>
            <a:endParaRPr lang="pt-BR" dirty="0"/>
          </a:p>
        </p:txBody>
      </p:sp>
      <p:sp>
        <p:nvSpPr>
          <p:cNvPr id="12" name="Balão de Pensamento: Nuvem 11">
            <a:extLst>
              <a:ext uri="{FF2B5EF4-FFF2-40B4-BE49-F238E27FC236}">
                <a16:creationId xmlns:a16="http://schemas.microsoft.com/office/drawing/2014/main" id="{CE18DCAB-2AE5-44F0-871E-6A7FDA4D5448}"/>
              </a:ext>
            </a:extLst>
          </p:cNvPr>
          <p:cNvSpPr/>
          <p:nvPr/>
        </p:nvSpPr>
        <p:spPr>
          <a:xfrm>
            <a:off x="4336580" y="2338151"/>
            <a:ext cx="4864963" cy="2929631"/>
          </a:xfrm>
          <a:prstGeom prst="cloudCallou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P(</a:t>
            </a:r>
            <a:r>
              <a:rPr lang="pt-BR" dirty="0" err="1">
                <a:solidFill>
                  <a:schemeClr val="tx1"/>
                </a:solidFill>
              </a:rPr>
              <a:t>c|x</a:t>
            </a:r>
            <a:r>
              <a:rPr lang="pt-BR" dirty="0">
                <a:solidFill>
                  <a:schemeClr val="tx1"/>
                </a:solidFill>
              </a:rPr>
              <a:t>) = P(</a:t>
            </a:r>
            <a:r>
              <a:rPr lang="pt-BR" dirty="0" err="1">
                <a:solidFill>
                  <a:schemeClr val="tx1"/>
                </a:solidFill>
              </a:rPr>
              <a:t>x|c</a:t>
            </a:r>
            <a:r>
              <a:rPr lang="pt-BR" dirty="0">
                <a:solidFill>
                  <a:schemeClr val="tx1"/>
                </a:solidFill>
              </a:rPr>
              <a:t>) * P(c) / P(x)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P(</a:t>
            </a:r>
            <a:r>
              <a:rPr lang="pt-BR" dirty="0" err="1">
                <a:solidFill>
                  <a:schemeClr val="tx1"/>
                </a:solidFill>
              </a:rPr>
              <a:t>c|x</a:t>
            </a:r>
            <a:r>
              <a:rPr lang="pt-BR" dirty="0">
                <a:solidFill>
                  <a:schemeClr val="tx1"/>
                </a:solidFill>
              </a:rPr>
              <a:t>) = 0,33 * 0,64 / 0,36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= </a:t>
            </a:r>
            <a:r>
              <a:rPr lang="pt-BR" u="sng" dirty="0">
                <a:solidFill>
                  <a:schemeClr val="tx1"/>
                </a:solidFill>
              </a:rPr>
              <a:t>0,60</a:t>
            </a:r>
          </a:p>
          <a:p>
            <a:pPr algn="ctr"/>
            <a:endParaRPr lang="pt-BR" u="sng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rgbClr val="FF0000"/>
                </a:solidFill>
              </a:rPr>
              <a:t>Mas e a probabilidade para classe ‘não’?</a:t>
            </a:r>
          </a:p>
        </p:txBody>
      </p:sp>
    </p:spTree>
    <p:extLst>
      <p:ext uri="{BB962C8B-B14F-4D97-AF65-F5344CB8AC3E}">
        <p14:creationId xmlns:p14="http://schemas.microsoft.com/office/powerpoint/2010/main" val="2475972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9A406DB-9366-4976-BF89-E3871514E8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8436" y="443883"/>
          <a:ext cx="6927643" cy="61522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341621">
                  <a:extLst>
                    <a:ext uri="{9D8B030D-6E8A-4147-A177-3AD203B41FA5}">
                      <a16:colId xmlns:a16="http://schemas.microsoft.com/office/drawing/2014/main" val="1297586781"/>
                    </a:ext>
                  </a:extLst>
                </a:gridCol>
                <a:gridCol w="1512373">
                  <a:extLst>
                    <a:ext uri="{9D8B030D-6E8A-4147-A177-3AD203B41FA5}">
                      <a16:colId xmlns:a16="http://schemas.microsoft.com/office/drawing/2014/main" val="3343179901"/>
                    </a:ext>
                  </a:extLst>
                </a:gridCol>
                <a:gridCol w="1170869">
                  <a:extLst>
                    <a:ext uri="{9D8B030D-6E8A-4147-A177-3AD203B41FA5}">
                      <a16:colId xmlns:a16="http://schemas.microsoft.com/office/drawing/2014/main" val="370818900"/>
                    </a:ext>
                  </a:extLst>
                </a:gridCol>
                <a:gridCol w="1561159">
                  <a:extLst>
                    <a:ext uri="{9D8B030D-6E8A-4147-A177-3AD203B41FA5}">
                      <a16:colId xmlns:a16="http://schemas.microsoft.com/office/drawing/2014/main" val="3292480685"/>
                    </a:ext>
                  </a:extLst>
                </a:gridCol>
                <a:gridCol w="1341621">
                  <a:extLst>
                    <a:ext uri="{9D8B030D-6E8A-4147-A177-3AD203B41FA5}">
                      <a16:colId xmlns:a16="http://schemas.microsoft.com/office/drawing/2014/main" val="1493345246"/>
                    </a:ext>
                  </a:extLst>
                </a:gridCol>
              </a:tblGrid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Temperatura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Umidade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Vento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87611425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0258456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6898639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0002185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7386991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399482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0872903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8863316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4644584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3748060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439183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0433542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306773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6426391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Não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8490278"/>
                  </a:ext>
                </a:extLst>
              </a:tr>
            </a:tbl>
          </a:graphicData>
        </a:graphic>
      </p:graphicFrame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F96B744-A121-47D7-9A42-B54E17FEBEB3}"/>
              </a:ext>
            </a:extLst>
          </p:cNvPr>
          <p:cNvSpPr txBox="1">
            <a:spLocks/>
          </p:cNvSpPr>
          <p:nvPr/>
        </p:nvSpPr>
        <p:spPr>
          <a:xfrm>
            <a:off x="177553" y="2084832"/>
            <a:ext cx="4669654" cy="54597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/>
              <a:t>Tabela de Frequência (Clima)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4B0202E-CE3B-4426-9BEC-5305EC48734F}"/>
              </a:ext>
            </a:extLst>
          </p:cNvPr>
          <p:cNvGraphicFramePr>
            <a:graphicFrameLocks noGrp="1"/>
          </p:cNvGraphicFramePr>
          <p:nvPr/>
        </p:nvGraphicFramePr>
        <p:xfrm>
          <a:off x="455659" y="2762153"/>
          <a:ext cx="3974297" cy="1644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991">
                  <a:extLst>
                    <a:ext uri="{9D8B030D-6E8A-4147-A177-3AD203B41FA5}">
                      <a16:colId xmlns:a16="http://schemas.microsoft.com/office/drawing/2014/main" val="197707195"/>
                    </a:ext>
                  </a:extLst>
                </a:gridCol>
                <a:gridCol w="1215720">
                  <a:extLst>
                    <a:ext uri="{9D8B030D-6E8A-4147-A177-3AD203B41FA5}">
                      <a16:colId xmlns:a16="http://schemas.microsoft.com/office/drawing/2014/main" val="1906474367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137499774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449579494"/>
                    </a:ext>
                  </a:extLst>
                </a:gridCol>
              </a:tblGrid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10714"/>
                  </a:ext>
                </a:extLst>
              </a:tr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1305360"/>
                  </a:ext>
                </a:extLst>
              </a:tr>
              <a:tr h="328918"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065124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715889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Chuvoso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8339696"/>
                  </a:ext>
                </a:extLst>
              </a:tr>
            </a:tbl>
          </a:graphicData>
        </a:graphic>
      </p:graphicFrame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74B3289-C909-4F4C-A87B-B32CCFA87F4B}"/>
              </a:ext>
            </a:extLst>
          </p:cNvPr>
          <p:cNvSpPr txBox="1">
            <a:spLocks/>
          </p:cNvSpPr>
          <p:nvPr/>
        </p:nvSpPr>
        <p:spPr>
          <a:xfrm>
            <a:off x="177553" y="4538087"/>
            <a:ext cx="4669654" cy="545977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/>
              <a:t>Tabela de Probabilidade (Clima)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2D33F2FF-F092-4D44-9E70-49904532A35F}"/>
              </a:ext>
            </a:extLst>
          </p:cNvPr>
          <p:cNvGraphicFramePr>
            <a:graphicFrameLocks noGrp="1"/>
          </p:cNvGraphicFramePr>
          <p:nvPr/>
        </p:nvGraphicFramePr>
        <p:xfrm>
          <a:off x="455659" y="5084064"/>
          <a:ext cx="3974297" cy="1644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991">
                  <a:extLst>
                    <a:ext uri="{9D8B030D-6E8A-4147-A177-3AD203B41FA5}">
                      <a16:colId xmlns:a16="http://schemas.microsoft.com/office/drawing/2014/main" val="197707195"/>
                    </a:ext>
                  </a:extLst>
                </a:gridCol>
                <a:gridCol w="1215720">
                  <a:extLst>
                    <a:ext uri="{9D8B030D-6E8A-4147-A177-3AD203B41FA5}">
                      <a16:colId xmlns:a16="http://schemas.microsoft.com/office/drawing/2014/main" val="1906474367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137499774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449579494"/>
                    </a:ext>
                  </a:extLst>
                </a:gridCol>
              </a:tblGrid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10714"/>
                  </a:ext>
                </a:extLst>
              </a:tr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1305360"/>
                  </a:ext>
                </a:extLst>
              </a:tr>
              <a:tr h="328918"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3/9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2/5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065124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4/9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0/5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715889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Chuvoso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2/9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3/5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8339696"/>
                  </a:ext>
                </a:extLst>
              </a:tr>
            </a:tbl>
          </a:graphicData>
        </a:graphic>
      </p:graphicFrame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5C7DF819-E8C4-444A-AFEA-43E063C53454}"/>
              </a:ext>
            </a:extLst>
          </p:cNvPr>
          <p:cNvSpPr/>
          <p:nvPr/>
        </p:nvSpPr>
        <p:spPr>
          <a:xfrm>
            <a:off x="4708062" y="5631943"/>
            <a:ext cx="3045041" cy="1105493"/>
          </a:xfrm>
          <a:prstGeom prst="wedgeRoundRectCallout">
            <a:avLst>
              <a:gd name="adj1" fmla="val -57859"/>
              <a:gd name="adj2" fmla="val -234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P(x) = P(Ensolarado) </a:t>
            </a:r>
          </a:p>
          <a:p>
            <a:pPr algn="ctr"/>
            <a:r>
              <a:rPr lang="pt-BR" dirty="0"/>
              <a:t>= 5/14 = 0,36</a:t>
            </a:r>
          </a:p>
        </p:txBody>
      </p:sp>
      <p:sp>
        <p:nvSpPr>
          <p:cNvPr id="10" name="Balão de Fala: Retângulo com Cantos Arredondados 9">
            <a:extLst>
              <a:ext uri="{FF2B5EF4-FFF2-40B4-BE49-F238E27FC236}">
                <a16:creationId xmlns:a16="http://schemas.microsoft.com/office/drawing/2014/main" id="{FA50B058-5AAA-4B1A-9153-CFF50764DBE9}"/>
              </a:ext>
            </a:extLst>
          </p:cNvPr>
          <p:cNvSpPr/>
          <p:nvPr/>
        </p:nvSpPr>
        <p:spPr>
          <a:xfrm>
            <a:off x="986812" y="4090024"/>
            <a:ext cx="4120769" cy="1105493"/>
          </a:xfrm>
          <a:prstGeom prst="wedgeRoundRectCallout">
            <a:avLst>
              <a:gd name="adj1" fmla="val 20541"/>
              <a:gd name="adj2" fmla="val 761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P(</a:t>
            </a:r>
            <a:r>
              <a:rPr lang="pt-BR" dirty="0" err="1"/>
              <a:t>x|c</a:t>
            </a:r>
            <a:r>
              <a:rPr lang="pt-BR" dirty="0"/>
              <a:t>) = P(ensolarado | não) </a:t>
            </a:r>
          </a:p>
          <a:p>
            <a:pPr algn="ctr"/>
            <a:r>
              <a:rPr lang="pt-BR" dirty="0"/>
              <a:t>= 2/5 = 0,40</a:t>
            </a:r>
          </a:p>
        </p:txBody>
      </p:sp>
      <p:sp>
        <p:nvSpPr>
          <p:cNvPr id="5" name="Balão de Fala: Retângulo 4">
            <a:extLst>
              <a:ext uri="{FF2B5EF4-FFF2-40B4-BE49-F238E27FC236}">
                <a16:creationId xmlns:a16="http://schemas.microsoft.com/office/drawing/2014/main" id="{0F298DEA-F716-44D7-A227-3B9C226AB148}"/>
              </a:ext>
            </a:extLst>
          </p:cNvPr>
          <p:cNvSpPr/>
          <p:nvPr/>
        </p:nvSpPr>
        <p:spPr>
          <a:xfrm>
            <a:off x="5930284" y="905522"/>
            <a:ext cx="4739568" cy="1615736"/>
          </a:xfrm>
          <a:prstGeom prst="wedgeRectCallout">
            <a:avLst>
              <a:gd name="adj1" fmla="val 58532"/>
              <a:gd name="adj2" fmla="val -3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P(c) = P(não) = total de nãos / total de amostras</a:t>
            </a:r>
          </a:p>
          <a:p>
            <a:pPr algn="ctr"/>
            <a:r>
              <a:rPr lang="pt-BR" dirty="0"/>
              <a:t>= 5/14</a:t>
            </a:r>
          </a:p>
          <a:p>
            <a:pPr algn="ctr"/>
            <a:r>
              <a:rPr lang="pt-BR" dirty="0"/>
              <a:t>= 0,36</a:t>
            </a:r>
          </a:p>
        </p:txBody>
      </p:sp>
    </p:spTree>
    <p:extLst>
      <p:ext uri="{BB962C8B-B14F-4D97-AF65-F5344CB8AC3E}">
        <p14:creationId xmlns:p14="http://schemas.microsoft.com/office/powerpoint/2010/main" val="1394323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9A406DB-9366-4976-BF89-E3871514E8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8436" y="443883"/>
          <a:ext cx="6927643" cy="61522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341621">
                  <a:extLst>
                    <a:ext uri="{9D8B030D-6E8A-4147-A177-3AD203B41FA5}">
                      <a16:colId xmlns:a16="http://schemas.microsoft.com/office/drawing/2014/main" val="1297586781"/>
                    </a:ext>
                  </a:extLst>
                </a:gridCol>
                <a:gridCol w="1512373">
                  <a:extLst>
                    <a:ext uri="{9D8B030D-6E8A-4147-A177-3AD203B41FA5}">
                      <a16:colId xmlns:a16="http://schemas.microsoft.com/office/drawing/2014/main" val="3343179901"/>
                    </a:ext>
                  </a:extLst>
                </a:gridCol>
                <a:gridCol w="1170869">
                  <a:extLst>
                    <a:ext uri="{9D8B030D-6E8A-4147-A177-3AD203B41FA5}">
                      <a16:colId xmlns:a16="http://schemas.microsoft.com/office/drawing/2014/main" val="370818900"/>
                    </a:ext>
                  </a:extLst>
                </a:gridCol>
                <a:gridCol w="1561159">
                  <a:extLst>
                    <a:ext uri="{9D8B030D-6E8A-4147-A177-3AD203B41FA5}">
                      <a16:colId xmlns:a16="http://schemas.microsoft.com/office/drawing/2014/main" val="3292480685"/>
                    </a:ext>
                  </a:extLst>
                </a:gridCol>
                <a:gridCol w="1341621">
                  <a:extLst>
                    <a:ext uri="{9D8B030D-6E8A-4147-A177-3AD203B41FA5}">
                      <a16:colId xmlns:a16="http://schemas.microsoft.com/office/drawing/2014/main" val="1493345246"/>
                    </a:ext>
                  </a:extLst>
                </a:gridCol>
              </a:tblGrid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Temperatura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Umidade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Vento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87611425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0258456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6898639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0002185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7386991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399482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0872903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8863316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4644584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3748060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439183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0433542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306773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6426391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Não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8490278"/>
                  </a:ext>
                </a:extLst>
              </a:tr>
            </a:tbl>
          </a:graphicData>
        </a:graphic>
      </p:graphicFrame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F96B744-A121-47D7-9A42-B54E17FEBEB3}"/>
              </a:ext>
            </a:extLst>
          </p:cNvPr>
          <p:cNvSpPr txBox="1">
            <a:spLocks/>
          </p:cNvSpPr>
          <p:nvPr/>
        </p:nvSpPr>
        <p:spPr>
          <a:xfrm>
            <a:off x="177553" y="2084832"/>
            <a:ext cx="4669654" cy="54597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/>
              <a:t>Tabela de Frequência (Clima)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4B0202E-CE3B-4426-9BEC-5305EC48734F}"/>
              </a:ext>
            </a:extLst>
          </p:cNvPr>
          <p:cNvGraphicFramePr>
            <a:graphicFrameLocks noGrp="1"/>
          </p:cNvGraphicFramePr>
          <p:nvPr/>
        </p:nvGraphicFramePr>
        <p:xfrm>
          <a:off x="455659" y="2762153"/>
          <a:ext cx="3974297" cy="1644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991">
                  <a:extLst>
                    <a:ext uri="{9D8B030D-6E8A-4147-A177-3AD203B41FA5}">
                      <a16:colId xmlns:a16="http://schemas.microsoft.com/office/drawing/2014/main" val="197707195"/>
                    </a:ext>
                  </a:extLst>
                </a:gridCol>
                <a:gridCol w="1215720">
                  <a:extLst>
                    <a:ext uri="{9D8B030D-6E8A-4147-A177-3AD203B41FA5}">
                      <a16:colId xmlns:a16="http://schemas.microsoft.com/office/drawing/2014/main" val="1906474367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137499774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449579494"/>
                    </a:ext>
                  </a:extLst>
                </a:gridCol>
              </a:tblGrid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10714"/>
                  </a:ext>
                </a:extLst>
              </a:tr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1305360"/>
                  </a:ext>
                </a:extLst>
              </a:tr>
              <a:tr h="328918"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065124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715889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Chuvoso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8339696"/>
                  </a:ext>
                </a:extLst>
              </a:tr>
            </a:tbl>
          </a:graphicData>
        </a:graphic>
      </p:graphicFrame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74B3289-C909-4F4C-A87B-B32CCFA87F4B}"/>
              </a:ext>
            </a:extLst>
          </p:cNvPr>
          <p:cNvSpPr txBox="1">
            <a:spLocks/>
          </p:cNvSpPr>
          <p:nvPr/>
        </p:nvSpPr>
        <p:spPr>
          <a:xfrm>
            <a:off x="177553" y="4538087"/>
            <a:ext cx="4669654" cy="545977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/>
              <a:t>Tabela de Probabilidade (Clima)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2D33F2FF-F092-4D44-9E70-49904532A35F}"/>
              </a:ext>
            </a:extLst>
          </p:cNvPr>
          <p:cNvGraphicFramePr>
            <a:graphicFrameLocks noGrp="1"/>
          </p:cNvGraphicFramePr>
          <p:nvPr/>
        </p:nvGraphicFramePr>
        <p:xfrm>
          <a:off x="455659" y="5084064"/>
          <a:ext cx="3974297" cy="1644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991">
                  <a:extLst>
                    <a:ext uri="{9D8B030D-6E8A-4147-A177-3AD203B41FA5}">
                      <a16:colId xmlns:a16="http://schemas.microsoft.com/office/drawing/2014/main" val="197707195"/>
                    </a:ext>
                  </a:extLst>
                </a:gridCol>
                <a:gridCol w="1215720">
                  <a:extLst>
                    <a:ext uri="{9D8B030D-6E8A-4147-A177-3AD203B41FA5}">
                      <a16:colId xmlns:a16="http://schemas.microsoft.com/office/drawing/2014/main" val="1906474367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137499774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449579494"/>
                    </a:ext>
                  </a:extLst>
                </a:gridCol>
              </a:tblGrid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10714"/>
                  </a:ext>
                </a:extLst>
              </a:tr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1305360"/>
                  </a:ext>
                </a:extLst>
              </a:tr>
              <a:tr h="328918"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3/9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2/5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065124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4/9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0/5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715889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Chuvoso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2/9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3/5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8339696"/>
                  </a:ext>
                </a:extLst>
              </a:tr>
            </a:tbl>
          </a:graphicData>
        </a:graphic>
      </p:graphicFrame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5C7DF819-E8C4-444A-AFEA-43E063C53454}"/>
              </a:ext>
            </a:extLst>
          </p:cNvPr>
          <p:cNvSpPr/>
          <p:nvPr/>
        </p:nvSpPr>
        <p:spPr>
          <a:xfrm>
            <a:off x="4708062" y="5631943"/>
            <a:ext cx="3045041" cy="1105493"/>
          </a:xfrm>
          <a:prstGeom prst="wedgeRoundRectCallout">
            <a:avLst>
              <a:gd name="adj1" fmla="val -57859"/>
              <a:gd name="adj2" fmla="val -234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P(x) = P(Ensolarado) </a:t>
            </a:r>
          </a:p>
          <a:p>
            <a:pPr algn="ctr"/>
            <a:r>
              <a:rPr lang="pt-BR" dirty="0"/>
              <a:t>= 5/14 = 0,36</a:t>
            </a:r>
          </a:p>
        </p:txBody>
      </p:sp>
      <p:sp>
        <p:nvSpPr>
          <p:cNvPr id="10" name="Balão de Fala: Retângulo com Cantos Arredondados 9">
            <a:extLst>
              <a:ext uri="{FF2B5EF4-FFF2-40B4-BE49-F238E27FC236}">
                <a16:creationId xmlns:a16="http://schemas.microsoft.com/office/drawing/2014/main" id="{FA50B058-5AAA-4B1A-9153-CFF50764DBE9}"/>
              </a:ext>
            </a:extLst>
          </p:cNvPr>
          <p:cNvSpPr/>
          <p:nvPr/>
        </p:nvSpPr>
        <p:spPr>
          <a:xfrm>
            <a:off x="986812" y="4090024"/>
            <a:ext cx="4120769" cy="1105493"/>
          </a:xfrm>
          <a:prstGeom prst="wedgeRoundRectCallout">
            <a:avLst>
              <a:gd name="adj1" fmla="val 20541"/>
              <a:gd name="adj2" fmla="val 761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P(</a:t>
            </a:r>
            <a:r>
              <a:rPr lang="pt-BR" dirty="0" err="1"/>
              <a:t>x|c</a:t>
            </a:r>
            <a:r>
              <a:rPr lang="pt-BR" dirty="0"/>
              <a:t>) = P(ensolarado | não) </a:t>
            </a:r>
          </a:p>
          <a:p>
            <a:pPr algn="ctr"/>
            <a:r>
              <a:rPr lang="pt-BR" dirty="0"/>
              <a:t>= 2/5 = 0,40</a:t>
            </a:r>
          </a:p>
        </p:txBody>
      </p:sp>
      <p:sp>
        <p:nvSpPr>
          <p:cNvPr id="5" name="Balão de Fala: Retângulo 4">
            <a:extLst>
              <a:ext uri="{FF2B5EF4-FFF2-40B4-BE49-F238E27FC236}">
                <a16:creationId xmlns:a16="http://schemas.microsoft.com/office/drawing/2014/main" id="{0F298DEA-F716-44D7-A227-3B9C226AB148}"/>
              </a:ext>
            </a:extLst>
          </p:cNvPr>
          <p:cNvSpPr/>
          <p:nvPr/>
        </p:nvSpPr>
        <p:spPr>
          <a:xfrm>
            <a:off x="5930284" y="905522"/>
            <a:ext cx="4739568" cy="1615736"/>
          </a:xfrm>
          <a:prstGeom prst="wedgeRectCallout">
            <a:avLst>
              <a:gd name="adj1" fmla="val 58532"/>
              <a:gd name="adj2" fmla="val -3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P(c) = P(não) = total de nãos / total de amostras</a:t>
            </a:r>
          </a:p>
          <a:p>
            <a:pPr algn="ctr"/>
            <a:r>
              <a:rPr lang="pt-BR" dirty="0"/>
              <a:t>= 5/14</a:t>
            </a:r>
          </a:p>
          <a:p>
            <a:pPr algn="ctr"/>
            <a:r>
              <a:rPr lang="pt-BR" dirty="0"/>
              <a:t>= 0,36</a:t>
            </a:r>
          </a:p>
        </p:txBody>
      </p:sp>
      <p:sp>
        <p:nvSpPr>
          <p:cNvPr id="11" name="Balão de Pensamento: Nuvem 10">
            <a:extLst>
              <a:ext uri="{FF2B5EF4-FFF2-40B4-BE49-F238E27FC236}">
                <a16:creationId xmlns:a16="http://schemas.microsoft.com/office/drawing/2014/main" id="{1102DE20-2AEB-4F4F-83AE-026C2B047C05}"/>
              </a:ext>
            </a:extLst>
          </p:cNvPr>
          <p:cNvSpPr/>
          <p:nvPr/>
        </p:nvSpPr>
        <p:spPr>
          <a:xfrm>
            <a:off x="81315" y="864951"/>
            <a:ext cx="6149267" cy="3400148"/>
          </a:xfrm>
          <a:prstGeom prst="cloudCallout">
            <a:avLst>
              <a:gd name="adj1" fmla="val 51161"/>
              <a:gd name="adj2" fmla="val 5414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P(</a:t>
            </a:r>
            <a:r>
              <a:rPr lang="pt-BR" dirty="0" err="1">
                <a:solidFill>
                  <a:schemeClr val="tx1"/>
                </a:solidFill>
              </a:rPr>
              <a:t>c|x</a:t>
            </a:r>
            <a:r>
              <a:rPr lang="pt-BR" dirty="0">
                <a:solidFill>
                  <a:schemeClr val="tx1"/>
                </a:solidFill>
              </a:rPr>
              <a:t>) = P(não | ensolarado)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Não tem, logo: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Teorema de </a:t>
            </a:r>
            <a:r>
              <a:rPr lang="pt-BR" dirty="0" err="1">
                <a:solidFill>
                  <a:schemeClr val="tx1"/>
                </a:solidFill>
              </a:rPr>
              <a:t>Bayes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P(</a:t>
            </a:r>
            <a:r>
              <a:rPr lang="pt-BR" dirty="0" err="1">
                <a:solidFill>
                  <a:schemeClr val="tx1"/>
                </a:solidFill>
              </a:rPr>
              <a:t>c|x</a:t>
            </a:r>
            <a:r>
              <a:rPr lang="pt-BR" dirty="0">
                <a:solidFill>
                  <a:schemeClr val="tx1"/>
                </a:solidFill>
              </a:rPr>
              <a:t>) = P(</a:t>
            </a:r>
            <a:r>
              <a:rPr lang="pt-BR" dirty="0" err="1">
                <a:solidFill>
                  <a:schemeClr val="tx1"/>
                </a:solidFill>
              </a:rPr>
              <a:t>x|c</a:t>
            </a:r>
            <a:r>
              <a:rPr lang="pt-BR" dirty="0">
                <a:solidFill>
                  <a:schemeClr val="tx1"/>
                </a:solidFill>
              </a:rPr>
              <a:t>) * P(c) / P(x)</a:t>
            </a:r>
          </a:p>
        </p:txBody>
      </p:sp>
    </p:spTree>
    <p:extLst>
      <p:ext uri="{BB962C8B-B14F-4D97-AF65-F5344CB8AC3E}">
        <p14:creationId xmlns:p14="http://schemas.microsoft.com/office/powerpoint/2010/main" val="3220506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9A406DB-9366-4976-BF89-E3871514E8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8436" y="443883"/>
          <a:ext cx="6927643" cy="61522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341621">
                  <a:extLst>
                    <a:ext uri="{9D8B030D-6E8A-4147-A177-3AD203B41FA5}">
                      <a16:colId xmlns:a16="http://schemas.microsoft.com/office/drawing/2014/main" val="1297586781"/>
                    </a:ext>
                  </a:extLst>
                </a:gridCol>
                <a:gridCol w="1512373">
                  <a:extLst>
                    <a:ext uri="{9D8B030D-6E8A-4147-A177-3AD203B41FA5}">
                      <a16:colId xmlns:a16="http://schemas.microsoft.com/office/drawing/2014/main" val="3343179901"/>
                    </a:ext>
                  </a:extLst>
                </a:gridCol>
                <a:gridCol w="1170869">
                  <a:extLst>
                    <a:ext uri="{9D8B030D-6E8A-4147-A177-3AD203B41FA5}">
                      <a16:colId xmlns:a16="http://schemas.microsoft.com/office/drawing/2014/main" val="370818900"/>
                    </a:ext>
                  </a:extLst>
                </a:gridCol>
                <a:gridCol w="1561159">
                  <a:extLst>
                    <a:ext uri="{9D8B030D-6E8A-4147-A177-3AD203B41FA5}">
                      <a16:colId xmlns:a16="http://schemas.microsoft.com/office/drawing/2014/main" val="3292480685"/>
                    </a:ext>
                  </a:extLst>
                </a:gridCol>
                <a:gridCol w="1341621">
                  <a:extLst>
                    <a:ext uri="{9D8B030D-6E8A-4147-A177-3AD203B41FA5}">
                      <a16:colId xmlns:a16="http://schemas.microsoft.com/office/drawing/2014/main" val="1493345246"/>
                    </a:ext>
                  </a:extLst>
                </a:gridCol>
              </a:tblGrid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Temperatura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Umidade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Vento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87611425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0258456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6898639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0002185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7386991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399482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0872903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8863316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4644584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3748060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439183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0433542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306773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6426391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Não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8490278"/>
                  </a:ext>
                </a:extLst>
              </a:tr>
            </a:tbl>
          </a:graphicData>
        </a:graphic>
      </p:graphicFrame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F96B744-A121-47D7-9A42-B54E17FEBEB3}"/>
              </a:ext>
            </a:extLst>
          </p:cNvPr>
          <p:cNvSpPr txBox="1">
            <a:spLocks/>
          </p:cNvSpPr>
          <p:nvPr/>
        </p:nvSpPr>
        <p:spPr>
          <a:xfrm>
            <a:off x="177553" y="2084832"/>
            <a:ext cx="4669654" cy="54597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/>
              <a:t>Tabela de Frequência (Clima)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4B0202E-CE3B-4426-9BEC-5305EC48734F}"/>
              </a:ext>
            </a:extLst>
          </p:cNvPr>
          <p:cNvGraphicFramePr>
            <a:graphicFrameLocks noGrp="1"/>
          </p:cNvGraphicFramePr>
          <p:nvPr/>
        </p:nvGraphicFramePr>
        <p:xfrm>
          <a:off x="455659" y="2762153"/>
          <a:ext cx="3974297" cy="1644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991">
                  <a:extLst>
                    <a:ext uri="{9D8B030D-6E8A-4147-A177-3AD203B41FA5}">
                      <a16:colId xmlns:a16="http://schemas.microsoft.com/office/drawing/2014/main" val="197707195"/>
                    </a:ext>
                  </a:extLst>
                </a:gridCol>
                <a:gridCol w="1215720">
                  <a:extLst>
                    <a:ext uri="{9D8B030D-6E8A-4147-A177-3AD203B41FA5}">
                      <a16:colId xmlns:a16="http://schemas.microsoft.com/office/drawing/2014/main" val="1906474367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137499774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449579494"/>
                    </a:ext>
                  </a:extLst>
                </a:gridCol>
              </a:tblGrid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10714"/>
                  </a:ext>
                </a:extLst>
              </a:tr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1305360"/>
                  </a:ext>
                </a:extLst>
              </a:tr>
              <a:tr h="328918"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065124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715889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Chuvoso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8339696"/>
                  </a:ext>
                </a:extLst>
              </a:tr>
            </a:tbl>
          </a:graphicData>
        </a:graphic>
      </p:graphicFrame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74B3289-C909-4F4C-A87B-B32CCFA87F4B}"/>
              </a:ext>
            </a:extLst>
          </p:cNvPr>
          <p:cNvSpPr txBox="1">
            <a:spLocks/>
          </p:cNvSpPr>
          <p:nvPr/>
        </p:nvSpPr>
        <p:spPr>
          <a:xfrm>
            <a:off x="177553" y="4538087"/>
            <a:ext cx="4669654" cy="545977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/>
              <a:t>Tabela de Probabilidade (Clima)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2D33F2FF-F092-4D44-9E70-49904532A35F}"/>
              </a:ext>
            </a:extLst>
          </p:cNvPr>
          <p:cNvGraphicFramePr>
            <a:graphicFrameLocks noGrp="1"/>
          </p:cNvGraphicFramePr>
          <p:nvPr/>
        </p:nvGraphicFramePr>
        <p:xfrm>
          <a:off x="455659" y="5084064"/>
          <a:ext cx="3974297" cy="1644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991">
                  <a:extLst>
                    <a:ext uri="{9D8B030D-6E8A-4147-A177-3AD203B41FA5}">
                      <a16:colId xmlns:a16="http://schemas.microsoft.com/office/drawing/2014/main" val="197707195"/>
                    </a:ext>
                  </a:extLst>
                </a:gridCol>
                <a:gridCol w="1215720">
                  <a:extLst>
                    <a:ext uri="{9D8B030D-6E8A-4147-A177-3AD203B41FA5}">
                      <a16:colId xmlns:a16="http://schemas.microsoft.com/office/drawing/2014/main" val="1906474367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137499774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449579494"/>
                    </a:ext>
                  </a:extLst>
                </a:gridCol>
              </a:tblGrid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10714"/>
                  </a:ext>
                </a:extLst>
              </a:tr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1305360"/>
                  </a:ext>
                </a:extLst>
              </a:tr>
              <a:tr h="328918"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3/9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2/5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065124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4/9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0/5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715889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Chuvoso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2/9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3/5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8339696"/>
                  </a:ext>
                </a:extLst>
              </a:tr>
            </a:tbl>
          </a:graphicData>
        </a:graphic>
      </p:graphicFrame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5C7DF819-E8C4-444A-AFEA-43E063C53454}"/>
              </a:ext>
            </a:extLst>
          </p:cNvPr>
          <p:cNvSpPr/>
          <p:nvPr/>
        </p:nvSpPr>
        <p:spPr>
          <a:xfrm>
            <a:off x="4708062" y="5631943"/>
            <a:ext cx="3045041" cy="1105493"/>
          </a:xfrm>
          <a:prstGeom prst="wedgeRoundRectCallout">
            <a:avLst>
              <a:gd name="adj1" fmla="val -57859"/>
              <a:gd name="adj2" fmla="val -234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P(x) = P(Ensolarado) </a:t>
            </a:r>
          </a:p>
          <a:p>
            <a:pPr algn="ctr"/>
            <a:r>
              <a:rPr lang="pt-BR" dirty="0"/>
              <a:t>= 5/14 = 0,36</a:t>
            </a:r>
          </a:p>
        </p:txBody>
      </p:sp>
      <p:sp>
        <p:nvSpPr>
          <p:cNvPr id="10" name="Balão de Fala: Retângulo com Cantos Arredondados 9">
            <a:extLst>
              <a:ext uri="{FF2B5EF4-FFF2-40B4-BE49-F238E27FC236}">
                <a16:creationId xmlns:a16="http://schemas.microsoft.com/office/drawing/2014/main" id="{FA50B058-5AAA-4B1A-9153-CFF50764DBE9}"/>
              </a:ext>
            </a:extLst>
          </p:cNvPr>
          <p:cNvSpPr/>
          <p:nvPr/>
        </p:nvSpPr>
        <p:spPr>
          <a:xfrm>
            <a:off x="986812" y="4090024"/>
            <a:ext cx="4120769" cy="1105493"/>
          </a:xfrm>
          <a:prstGeom prst="wedgeRoundRectCallout">
            <a:avLst>
              <a:gd name="adj1" fmla="val 20541"/>
              <a:gd name="adj2" fmla="val 761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P(</a:t>
            </a:r>
            <a:r>
              <a:rPr lang="pt-BR" dirty="0" err="1"/>
              <a:t>x|c</a:t>
            </a:r>
            <a:r>
              <a:rPr lang="pt-BR" dirty="0"/>
              <a:t>) = P(ensolarado | não) </a:t>
            </a:r>
          </a:p>
          <a:p>
            <a:pPr algn="ctr"/>
            <a:r>
              <a:rPr lang="pt-BR" dirty="0"/>
              <a:t>= 2/5 = 0,40</a:t>
            </a:r>
          </a:p>
        </p:txBody>
      </p:sp>
      <p:sp>
        <p:nvSpPr>
          <p:cNvPr id="5" name="Balão de Fala: Retângulo 4">
            <a:extLst>
              <a:ext uri="{FF2B5EF4-FFF2-40B4-BE49-F238E27FC236}">
                <a16:creationId xmlns:a16="http://schemas.microsoft.com/office/drawing/2014/main" id="{0F298DEA-F716-44D7-A227-3B9C226AB148}"/>
              </a:ext>
            </a:extLst>
          </p:cNvPr>
          <p:cNvSpPr/>
          <p:nvPr/>
        </p:nvSpPr>
        <p:spPr>
          <a:xfrm>
            <a:off x="5930284" y="905522"/>
            <a:ext cx="4739568" cy="1615736"/>
          </a:xfrm>
          <a:prstGeom prst="wedgeRectCallout">
            <a:avLst>
              <a:gd name="adj1" fmla="val 58532"/>
              <a:gd name="adj2" fmla="val -3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P(c) = P(não) = total de nãos / total de amostras</a:t>
            </a:r>
          </a:p>
          <a:p>
            <a:pPr algn="ctr"/>
            <a:r>
              <a:rPr lang="pt-BR" dirty="0"/>
              <a:t>= 5/14</a:t>
            </a:r>
          </a:p>
          <a:p>
            <a:pPr algn="ctr"/>
            <a:r>
              <a:rPr lang="pt-BR" dirty="0"/>
              <a:t>= 0,36</a:t>
            </a:r>
          </a:p>
        </p:txBody>
      </p:sp>
      <p:sp>
        <p:nvSpPr>
          <p:cNvPr id="11" name="Balão de Pensamento: Nuvem 10">
            <a:extLst>
              <a:ext uri="{FF2B5EF4-FFF2-40B4-BE49-F238E27FC236}">
                <a16:creationId xmlns:a16="http://schemas.microsoft.com/office/drawing/2014/main" id="{1102DE20-2AEB-4F4F-83AE-026C2B047C05}"/>
              </a:ext>
            </a:extLst>
          </p:cNvPr>
          <p:cNvSpPr/>
          <p:nvPr/>
        </p:nvSpPr>
        <p:spPr>
          <a:xfrm>
            <a:off x="81315" y="864951"/>
            <a:ext cx="6149267" cy="3400148"/>
          </a:xfrm>
          <a:prstGeom prst="cloudCallout">
            <a:avLst>
              <a:gd name="adj1" fmla="val 51161"/>
              <a:gd name="adj2" fmla="val 5414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P(</a:t>
            </a:r>
            <a:r>
              <a:rPr lang="pt-BR" dirty="0" err="1">
                <a:solidFill>
                  <a:schemeClr val="tx1"/>
                </a:solidFill>
              </a:rPr>
              <a:t>c|x</a:t>
            </a:r>
            <a:r>
              <a:rPr lang="pt-BR" dirty="0">
                <a:solidFill>
                  <a:schemeClr val="tx1"/>
                </a:solidFill>
              </a:rPr>
              <a:t>) = P(não | ensolarado)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Não tem, logo: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Teorema de </a:t>
            </a:r>
            <a:r>
              <a:rPr lang="pt-BR" dirty="0" err="1">
                <a:solidFill>
                  <a:schemeClr val="tx1"/>
                </a:solidFill>
              </a:rPr>
              <a:t>Bayes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P(</a:t>
            </a:r>
            <a:r>
              <a:rPr lang="pt-BR" dirty="0" err="1">
                <a:solidFill>
                  <a:schemeClr val="tx1"/>
                </a:solidFill>
              </a:rPr>
              <a:t>c|x</a:t>
            </a:r>
            <a:r>
              <a:rPr lang="pt-BR" dirty="0">
                <a:solidFill>
                  <a:schemeClr val="tx1"/>
                </a:solidFill>
              </a:rPr>
              <a:t>) = P(</a:t>
            </a:r>
            <a:r>
              <a:rPr lang="pt-BR" dirty="0" err="1">
                <a:solidFill>
                  <a:schemeClr val="tx1"/>
                </a:solidFill>
              </a:rPr>
              <a:t>x|c</a:t>
            </a:r>
            <a:r>
              <a:rPr lang="pt-BR" dirty="0">
                <a:solidFill>
                  <a:schemeClr val="tx1"/>
                </a:solidFill>
              </a:rPr>
              <a:t>) * P(c) / P(x)</a:t>
            </a:r>
          </a:p>
        </p:txBody>
      </p:sp>
      <p:sp>
        <p:nvSpPr>
          <p:cNvPr id="12" name="Balão de Pensamento: Nuvem 11">
            <a:extLst>
              <a:ext uri="{FF2B5EF4-FFF2-40B4-BE49-F238E27FC236}">
                <a16:creationId xmlns:a16="http://schemas.microsoft.com/office/drawing/2014/main" id="{4B2A769E-5524-4D7E-B0E3-CC9ADFE5437D}"/>
              </a:ext>
            </a:extLst>
          </p:cNvPr>
          <p:cNvSpPr/>
          <p:nvPr/>
        </p:nvSpPr>
        <p:spPr>
          <a:xfrm>
            <a:off x="4336580" y="2338151"/>
            <a:ext cx="4864963" cy="2929631"/>
          </a:xfrm>
          <a:prstGeom prst="cloudCallou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P(</a:t>
            </a:r>
            <a:r>
              <a:rPr lang="pt-BR" dirty="0" err="1">
                <a:solidFill>
                  <a:schemeClr val="tx1"/>
                </a:solidFill>
              </a:rPr>
              <a:t>c|x</a:t>
            </a:r>
            <a:r>
              <a:rPr lang="pt-BR" dirty="0">
                <a:solidFill>
                  <a:schemeClr val="tx1"/>
                </a:solidFill>
              </a:rPr>
              <a:t>) = P(</a:t>
            </a:r>
            <a:r>
              <a:rPr lang="pt-BR" dirty="0" err="1">
                <a:solidFill>
                  <a:schemeClr val="tx1"/>
                </a:solidFill>
              </a:rPr>
              <a:t>x|c</a:t>
            </a:r>
            <a:r>
              <a:rPr lang="pt-BR" dirty="0">
                <a:solidFill>
                  <a:schemeClr val="tx1"/>
                </a:solidFill>
              </a:rPr>
              <a:t>) * P(c) / P(x)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P(</a:t>
            </a:r>
            <a:r>
              <a:rPr lang="pt-BR" dirty="0" err="1">
                <a:solidFill>
                  <a:schemeClr val="tx1"/>
                </a:solidFill>
              </a:rPr>
              <a:t>c|x</a:t>
            </a:r>
            <a:r>
              <a:rPr lang="pt-BR" dirty="0">
                <a:solidFill>
                  <a:schemeClr val="tx1"/>
                </a:solidFill>
              </a:rPr>
              <a:t>) = 0,40 * 0,36 / 0,36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= </a:t>
            </a:r>
            <a:r>
              <a:rPr lang="pt-BR" u="sng" dirty="0">
                <a:solidFill>
                  <a:schemeClr val="tx1"/>
                </a:solidFill>
              </a:rPr>
              <a:t>0,40</a:t>
            </a:r>
          </a:p>
        </p:txBody>
      </p:sp>
    </p:spTree>
    <p:extLst>
      <p:ext uri="{BB962C8B-B14F-4D97-AF65-F5344CB8AC3E}">
        <p14:creationId xmlns:p14="http://schemas.microsoft.com/office/powerpoint/2010/main" val="4192521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9A406DB-9366-4976-BF89-E3871514E8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8436" y="443883"/>
          <a:ext cx="6927643" cy="61522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341621">
                  <a:extLst>
                    <a:ext uri="{9D8B030D-6E8A-4147-A177-3AD203B41FA5}">
                      <a16:colId xmlns:a16="http://schemas.microsoft.com/office/drawing/2014/main" val="1297586781"/>
                    </a:ext>
                  </a:extLst>
                </a:gridCol>
                <a:gridCol w="1512373">
                  <a:extLst>
                    <a:ext uri="{9D8B030D-6E8A-4147-A177-3AD203B41FA5}">
                      <a16:colId xmlns:a16="http://schemas.microsoft.com/office/drawing/2014/main" val="3343179901"/>
                    </a:ext>
                  </a:extLst>
                </a:gridCol>
                <a:gridCol w="1170869">
                  <a:extLst>
                    <a:ext uri="{9D8B030D-6E8A-4147-A177-3AD203B41FA5}">
                      <a16:colId xmlns:a16="http://schemas.microsoft.com/office/drawing/2014/main" val="370818900"/>
                    </a:ext>
                  </a:extLst>
                </a:gridCol>
                <a:gridCol w="1561159">
                  <a:extLst>
                    <a:ext uri="{9D8B030D-6E8A-4147-A177-3AD203B41FA5}">
                      <a16:colId xmlns:a16="http://schemas.microsoft.com/office/drawing/2014/main" val="3292480685"/>
                    </a:ext>
                  </a:extLst>
                </a:gridCol>
                <a:gridCol w="1341621">
                  <a:extLst>
                    <a:ext uri="{9D8B030D-6E8A-4147-A177-3AD203B41FA5}">
                      <a16:colId xmlns:a16="http://schemas.microsoft.com/office/drawing/2014/main" val="1493345246"/>
                    </a:ext>
                  </a:extLst>
                </a:gridCol>
              </a:tblGrid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Temperatura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Umidade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Vento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87611425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0258456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6898639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0002185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7386991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399482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0872903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8863316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4644584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3748060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439183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0433542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306773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6426391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Não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8490278"/>
                  </a:ext>
                </a:extLst>
              </a:tr>
            </a:tbl>
          </a:graphicData>
        </a:graphic>
      </p:graphicFrame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F96B744-A121-47D7-9A42-B54E17FEBEB3}"/>
              </a:ext>
            </a:extLst>
          </p:cNvPr>
          <p:cNvSpPr txBox="1">
            <a:spLocks/>
          </p:cNvSpPr>
          <p:nvPr/>
        </p:nvSpPr>
        <p:spPr>
          <a:xfrm>
            <a:off x="177553" y="2084832"/>
            <a:ext cx="4669654" cy="54597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/>
              <a:t>Tabela de Frequência (Clima)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4B0202E-CE3B-4426-9BEC-5305EC48734F}"/>
              </a:ext>
            </a:extLst>
          </p:cNvPr>
          <p:cNvGraphicFramePr>
            <a:graphicFrameLocks noGrp="1"/>
          </p:cNvGraphicFramePr>
          <p:nvPr/>
        </p:nvGraphicFramePr>
        <p:xfrm>
          <a:off x="455659" y="2762153"/>
          <a:ext cx="3974297" cy="1644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991">
                  <a:extLst>
                    <a:ext uri="{9D8B030D-6E8A-4147-A177-3AD203B41FA5}">
                      <a16:colId xmlns:a16="http://schemas.microsoft.com/office/drawing/2014/main" val="197707195"/>
                    </a:ext>
                  </a:extLst>
                </a:gridCol>
                <a:gridCol w="1215720">
                  <a:extLst>
                    <a:ext uri="{9D8B030D-6E8A-4147-A177-3AD203B41FA5}">
                      <a16:colId xmlns:a16="http://schemas.microsoft.com/office/drawing/2014/main" val="1906474367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137499774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449579494"/>
                    </a:ext>
                  </a:extLst>
                </a:gridCol>
              </a:tblGrid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10714"/>
                  </a:ext>
                </a:extLst>
              </a:tr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1305360"/>
                  </a:ext>
                </a:extLst>
              </a:tr>
              <a:tr h="328918"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065124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715889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Chuvoso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8339696"/>
                  </a:ext>
                </a:extLst>
              </a:tr>
            </a:tbl>
          </a:graphicData>
        </a:graphic>
      </p:graphicFrame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74B3289-C909-4F4C-A87B-B32CCFA87F4B}"/>
              </a:ext>
            </a:extLst>
          </p:cNvPr>
          <p:cNvSpPr txBox="1">
            <a:spLocks/>
          </p:cNvSpPr>
          <p:nvPr/>
        </p:nvSpPr>
        <p:spPr>
          <a:xfrm>
            <a:off x="177553" y="4538087"/>
            <a:ext cx="4669654" cy="545977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/>
              <a:t>Tabela de Probabilidade (Clima)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2D33F2FF-F092-4D44-9E70-49904532A35F}"/>
              </a:ext>
            </a:extLst>
          </p:cNvPr>
          <p:cNvGraphicFramePr>
            <a:graphicFrameLocks noGrp="1"/>
          </p:cNvGraphicFramePr>
          <p:nvPr/>
        </p:nvGraphicFramePr>
        <p:xfrm>
          <a:off x="455659" y="5084064"/>
          <a:ext cx="3974297" cy="1644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991">
                  <a:extLst>
                    <a:ext uri="{9D8B030D-6E8A-4147-A177-3AD203B41FA5}">
                      <a16:colId xmlns:a16="http://schemas.microsoft.com/office/drawing/2014/main" val="197707195"/>
                    </a:ext>
                  </a:extLst>
                </a:gridCol>
                <a:gridCol w="1215720">
                  <a:extLst>
                    <a:ext uri="{9D8B030D-6E8A-4147-A177-3AD203B41FA5}">
                      <a16:colId xmlns:a16="http://schemas.microsoft.com/office/drawing/2014/main" val="1906474367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137499774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449579494"/>
                    </a:ext>
                  </a:extLst>
                </a:gridCol>
              </a:tblGrid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10714"/>
                  </a:ext>
                </a:extLst>
              </a:tr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1305360"/>
                  </a:ext>
                </a:extLst>
              </a:tr>
              <a:tr h="328918"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3/9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2/5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065124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4/9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0/5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715889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Chuvoso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2/9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3/5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8339696"/>
                  </a:ext>
                </a:extLst>
              </a:tr>
            </a:tbl>
          </a:graphicData>
        </a:graphic>
      </p:graphicFrame>
      <p:sp>
        <p:nvSpPr>
          <p:cNvPr id="13" name="Balão de Pensamento: Nuvem 12">
            <a:extLst>
              <a:ext uri="{FF2B5EF4-FFF2-40B4-BE49-F238E27FC236}">
                <a16:creationId xmlns:a16="http://schemas.microsoft.com/office/drawing/2014/main" id="{D1790F89-AA47-4B56-9749-6D4CFA23FD8A}"/>
              </a:ext>
            </a:extLst>
          </p:cNvPr>
          <p:cNvSpPr/>
          <p:nvPr/>
        </p:nvSpPr>
        <p:spPr>
          <a:xfrm>
            <a:off x="3923930" y="2177244"/>
            <a:ext cx="5184559" cy="2707690"/>
          </a:xfrm>
          <a:prstGeom prst="cloudCallout">
            <a:avLst>
              <a:gd name="adj1" fmla="val -40182"/>
              <a:gd name="adj2" fmla="val 6643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Agora, temos que:</a:t>
            </a:r>
          </a:p>
          <a:p>
            <a:pPr algn="ctr"/>
            <a:r>
              <a:rPr lang="pt-BR" sz="2000" dirty="0"/>
              <a:t>P(</a:t>
            </a:r>
            <a:r>
              <a:rPr lang="pt-BR" sz="2000" dirty="0" err="1"/>
              <a:t>sim|ensolarado</a:t>
            </a:r>
            <a:r>
              <a:rPr lang="pt-BR" sz="2000" dirty="0"/>
              <a:t>) = 0,60</a:t>
            </a:r>
          </a:p>
          <a:p>
            <a:pPr algn="ctr"/>
            <a:r>
              <a:rPr lang="pt-BR" sz="2000" dirty="0"/>
              <a:t>P(</a:t>
            </a:r>
            <a:r>
              <a:rPr lang="pt-BR" sz="2000" dirty="0" err="1"/>
              <a:t>não|ensolarado</a:t>
            </a:r>
            <a:r>
              <a:rPr lang="pt-BR" sz="2000" dirty="0"/>
              <a:t>) = 0,40</a:t>
            </a:r>
          </a:p>
          <a:p>
            <a:pPr algn="ctr"/>
            <a:endParaRPr lang="pt-BR" sz="2000" dirty="0"/>
          </a:p>
          <a:p>
            <a:pPr algn="ctr"/>
            <a:r>
              <a:rPr lang="pt-BR" sz="2000" dirty="0"/>
              <a:t>Ou seja, a probabilidade de jogar quando faz sol é maior!</a:t>
            </a:r>
          </a:p>
        </p:txBody>
      </p:sp>
    </p:spTree>
    <p:extLst>
      <p:ext uri="{BB962C8B-B14F-4D97-AF65-F5344CB8AC3E}">
        <p14:creationId xmlns:p14="http://schemas.microsoft.com/office/powerpoint/2010/main" val="1749058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9A406DB-9366-4976-BF89-E3871514E8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8436" y="443883"/>
          <a:ext cx="6927643" cy="61522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341621">
                  <a:extLst>
                    <a:ext uri="{9D8B030D-6E8A-4147-A177-3AD203B41FA5}">
                      <a16:colId xmlns:a16="http://schemas.microsoft.com/office/drawing/2014/main" val="1297586781"/>
                    </a:ext>
                  </a:extLst>
                </a:gridCol>
                <a:gridCol w="1512373">
                  <a:extLst>
                    <a:ext uri="{9D8B030D-6E8A-4147-A177-3AD203B41FA5}">
                      <a16:colId xmlns:a16="http://schemas.microsoft.com/office/drawing/2014/main" val="3343179901"/>
                    </a:ext>
                  </a:extLst>
                </a:gridCol>
                <a:gridCol w="1170869">
                  <a:extLst>
                    <a:ext uri="{9D8B030D-6E8A-4147-A177-3AD203B41FA5}">
                      <a16:colId xmlns:a16="http://schemas.microsoft.com/office/drawing/2014/main" val="370818900"/>
                    </a:ext>
                  </a:extLst>
                </a:gridCol>
                <a:gridCol w="1561159">
                  <a:extLst>
                    <a:ext uri="{9D8B030D-6E8A-4147-A177-3AD203B41FA5}">
                      <a16:colId xmlns:a16="http://schemas.microsoft.com/office/drawing/2014/main" val="3292480685"/>
                    </a:ext>
                  </a:extLst>
                </a:gridCol>
                <a:gridCol w="1341621">
                  <a:extLst>
                    <a:ext uri="{9D8B030D-6E8A-4147-A177-3AD203B41FA5}">
                      <a16:colId xmlns:a16="http://schemas.microsoft.com/office/drawing/2014/main" val="1493345246"/>
                    </a:ext>
                  </a:extLst>
                </a:gridCol>
              </a:tblGrid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Temperatura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Umidade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Vento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87611425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0258456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6898639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0002185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7386991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399482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0872903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8863316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4644584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3748060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439183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0433542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306773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6426391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Não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8490278"/>
                  </a:ext>
                </a:extLst>
              </a:tr>
            </a:tbl>
          </a:graphicData>
        </a:graphic>
      </p:graphicFrame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F96B744-A121-47D7-9A42-B54E17FEBEB3}"/>
              </a:ext>
            </a:extLst>
          </p:cNvPr>
          <p:cNvSpPr txBox="1">
            <a:spLocks/>
          </p:cNvSpPr>
          <p:nvPr/>
        </p:nvSpPr>
        <p:spPr>
          <a:xfrm>
            <a:off x="177552" y="2084832"/>
            <a:ext cx="5255581" cy="451127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u="sng" dirty="0"/>
              <a:t>Classificar a amostra:</a:t>
            </a:r>
          </a:p>
          <a:p>
            <a:pPr algn="just"/>
            <a:r>
              <a:rPr lang="pt-BR" sz="2800" dirty="0"/>
              <a:t>Clima: Chuvoso</a:t>
            </a:r>
          </a:p>
          <a:p>
            <a:pPr algn="just"/>
            <a:r>
              <a:rPr lang="pt-BR" sz="2800" dirty="0"/>
              <a:t>Temperatura: Frio</a:t>
            </a:r>
          </a:p>
          <a:p>
            <a:pPr algn="just"/>
            <a:r>
              <a:rPr lang="pt-BR" sz="2800" dirty="0"/>
              <a:t>Umidade: Alta</a:t>
            </a:r>
          </a:p>
          <a:p>
            <a:pPr algn="just"/>
            <a:r>
              <a:rPr lang="pt-BR" sz="2800" dirty="0"/>
              <a:t>Vento: VERDADEIRO</a:t>
            </a:r>
          </a:p>
          <a:p>
            <a:pPr algn="just"/>
            <a:r>
              <a:rPr lang="pt-BR" sz="2800" dirty="0">
                <a:solidFill>
                  <a:schemeClr val="accent1"/>
                </a:solidFill>
              </a:rPr>
              <a:t>Jogar </a:t>
            </a:r>
            <a:r>
              <a:rPr lang="pt-BR" sz="2800" dirty="0" err="1">
                <a:solidFill>
                  <a:schemeClr val="accent1"/>
                </a:solidFill>
              </a:rPr>
              <a:t>golf</a:t>
            </a:r>
            <a:r>
              <a:rPr lang="pt-BR" sz="2800" dirty="0">
                <a:solidFill>
                  <a:schemeClr val="accent1"/>
                </a:solidFill>
              </a:rPr>
              <a:t> = ?</a:t>
            </a:r>
          </a:p>
          <a:p>
            <a:pPr algn="just"/>
            <a:endParaRPr lang="pt-BR" sz="2800" dirty="0">
              <a:solidFill>
                <a:schemeClr val="accent1"/>
              </a:solidFill>
            </a:endParaRPr>
          </a:p>
          <a:p>
            <a:pPr algn="just"/>
            <a:r>
              <a:rPr lang="pt-BR" sz="2400" dirty="0">
                <a:solidFill>
                  <a:schemeClr val="accent1"/>
                </a:solidFill>
              </a:rPr>
              <a:t>P(</a:t>
            </a:r>
            <a:r>
              <a:rPr lang="pt-BR" sz="2400" dirty="0" err="1">
                <a:solidFill>
                  <a:schemeClr val="accent1"/>
                </a:solidFill>
              </a:rPr>
              <a:t>c|x</a:t>
            </a:r>
            <a:r>
              <a:rPr lang="pt-BR" sz="2400" dirty="0">
                <a:solidFill>
                  <a:schemeClr val="accent1"/>
                </a:solidFill>
              </a:rPr>
              <a:t>)</a:t>
            </a:r>
            <a:r>
              <a:rPr lang="pt-BR" sz="2400" dirty="0"/>
              <a:t> = </a:t>
            </a:r>
            <a:r>
              <a:rPr lang="pt-BR" sz="2400" dirty="0" err="1"/>
              <a:t>max</a:t>
            </a:r>
            <a:r>
              <a:rPr lang="pt-BR" sz="2400" dirty="0"/>
              <a:t>(</a:t>
            </a:r>
            <a:r>
              <a:rPr lang="pt-BR" sz="2400" dirty="0">
                <a:solidFill>
                  <a:schemeClr val="accent1"/>
                </a:solidFill>
              </a:rPr>
              <a:t>P(</a:t>
            </a:r>
            <a:r>
              <a:rPr lang="pt-BR" sz="2400" dirty="0" err="1">
                <a:solidFill>
                  <a:schemeClr val="accent1"/>
                </a:solidFill>
              </a:rPr>
              <a:t>sim|x</a:t>
            </a:r>
            <a:r>
              <a:rPr lang="pt-BR" sz="2400" dirty="0">
                <a:solidFill>
                  <a:schemeClr val="accent1"/>
                </a:solidFill>
              </a:rPr>
              <a:t>)</a:t>
            </a:r>
            <a:r>
              <a:rPr lang="pt-BR" sz="2400" dirty="0"/>
              <a:t>, </a:t>
            </a:r>
            <a:r>
              <a:rPr lang="pt-BR" sz="2400" dirty="0">
                <a:solidFill>
                  <a:schemeClr val="accent1"/>
                </a:solidFill>
              </a:rPr>
              <a:t>P(</a:t>
            </a:r>
            <a:r>
              <a:rPr lang="pt-BR" sz="2400" dirty="0" err="1">
                <a:solidFill>
                  <a:schemeClr val="accent1"/>
                </a:solidFill>
              </a:rPr>
              <a:t>não|x</a:t>
            </a:r>
            <a:r>
              <a:rPr lang="pt-BR" sz="2400" dirty="0">
                <a:solidFill>
                  <a:schemeClr val="accent1"/>
                </a:solidFill>
              </a:rPr>
              <a:t>)</a:t>
            </a:r>
            <a:r>
              <a:rPr lang="pt-B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00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E6230-0DF4-4BFB-BFAA-6512CD0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de nota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685EA-20D3-4C07-8304-20BEFF40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49088" cy="4023360"/>
          </a:xfrm>
        </p:spPr>
        <p:txBody>
          <a:bodyPr>
            <a:normAutofit/>
          </a:bodyPr>
          <a:lstStyle/>
          <a:p>
            <a:r>
              <a:rPr lang="pt-BR" sz="2800" dirty="0"/>
              <a:t>Média de todas atividades das Partes 1 e 2.</a:t>
            </a:r>
          </a:p>
          <a:p>
            <a:r>
              <a:rPr lang="pt-BR" sz="2800" dirty="0"/>
              <a:t>Toda aula tem uma atividade de fixação.</a:t>
            </a:r>
          </a:p>
          <a:p>
            <a:endParaRPr lang="pt-BR" sz="2800" dirty="0"/>
          </a:p>
          <a:p>
            <a:r>
              <a:rPr lang="pt-BR" sz="2800" dirty="0"/>
              <a:t>Para aprovação é necessário média &gt;= 7,0</a:t>
            </a: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06342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9A406DB-9366-4976-BF89-E3871514E8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8436" y="443883"/>
          <a:ext cx="6927643" cy="61522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341621">
                  <a:extLst>
                    <a:ext uri="{9D8B030D-6E8A-4147-A177-3AD203B41FA5}">
                      <a16:colId xmlns:a16="http://schemas.microsoft.com/office/drawing/2014/main" val="1297586781"/>
                    </a:ext>
                  </a:extLst>
                </a:gridCol>
                <a:gridCol w="1512373">
                  <a:extLst>
                    <a:ext uri="{9D8B030D-6E8A-4147-A177-3AD203B41FA5}">
                      <a16:colId xmlns:a16="http://schemas.microsoft.com/office/drawing/2014/main" val="3343179901"/>
                    </a:ext>
                  </a:extLst>
                </a:gridCol>
                <a:gridCol w="1170869">
                  <a:extLst>
                    <a:ext uri="{9D8B030D-6E8A-4147-A177-3AD203B41FA5}">
                      <a16:colId xmlns:a16="http://schemas.microsoft.com/office/drawing/2014/main" val="370818900"/>
                    </a:ext>
                  </a:extLst>
                </a:gridCol>
                <a:gridCol w="1561159">
                  <a:extLst>
                    <a:ext uri="{9D8B030D-6E8A-4147-A177-3AD203B41FA5}">
                      <a16:colId xmlns:a16="http://schemas.microsoft.com/office/drawing/2014/main" val="3292480685"/>
                    </a:ext>
                  </a:extLst>
                </a:gridCol>
                <a:gridCol w="1341621">
                  <a:extLst>
                    <a:ext uri="{9D8B030D-6E8A-4147-A177-3AD203B41FA5}">
                      <a16:colId xmlns:a16="http://schemas.microsoft.com/office/drawing/2014/main" val="1493345246"/>
                    </a:ext>
                  </a:extLst>
                </a:gridCol>
              </a:tblGrid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Temperatura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Umidade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Vento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87611425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0258456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6898639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0002185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7386991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399482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0872903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8863316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4644584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3748060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439183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0433542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306773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6426391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Não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8490278"/>
                  </a:ext>
                </a:extLst>
              </a:tr>
            </a:tbl>
          </a:graphicData>
        </a:graphic>
      </p:graphicFrame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F96B744-A121-47D7-9A42-B54E17FEBEB3}"/>
              </a:ext>
            </a:extLst>
          </p:cNvPr>
          <p:cNvSpPr txBox="1">
            <a:spLocks/>
          </p:cNvSpPr>
          <p:nvPr/>
        </p:nvSpPr>
        <p:spPr>
          <a:xfrm>
            <a:off x="177552" y="2084832"/>
            <a:ext cx="5255581" cy="4511271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u="sng" dirty="0"/>
              <a:t>Classificar a amostra:</a:t>
            </a:r>
          </a:p>
          <a:p>
            <a:pPr algn="just"/>
            <a:r>
              <a:rPr lang="pt-BR" sz="2000" dirty="0"/>
              <a:t>Clima: Chuvoso</a:t>
            </a:r>
          </a:p>
          <a:p>
            <a:pPr algn="just"/>
            <a:r>
              <a:rPr lang="pt-BR" sz="2000" dirty="0"/>
              <a:t>Temperatura: Frio</a:t>
            </a:r>
          </a:p>
          <a:p>
            <a:pPr algn="just"/>
            <a:r>
              <a:rPr lang="pt-BR" sz="2000" dirty="0"/>
              <a:t>Umidade: Alta</a:t>
            </a:r>
          </a:p>
          <a:p>
            <a:pPr algn="just"/>
            <a:r>
              <a:rPr lang="pt-BR" sz="2000" dirty="0"/>
              <a:t>Vento: VERDADEIRO</a:t>
            </a:r>
          </a:p>
          <a:p>
            <a:pPr algn="just"/>
            <a:r>
              <a:rPr lang="pt-BR" sz="2800" dirty="0">
                <a:solidFill>
                  <a:schemeClr val="accent1"/>
                </a:solidFill>
              </a:rPr>
              <a:t>P(</a:t>
            </a:r>
            <a:r>
              <a:rPr lang="pt-BR" sz="2800" dirty="0" err="1">
                <a:solidFill>
                  <a:srgbClr val="FF0000"/>
                </a:solidFill>
              </a:rPr>
              <a:t>sim</a:t>
            </a:r>
            <a:r>
              <a:rPr lang="pt-BR" sz="2800" dirty="0" err="1">
                <a:solidFill>
                  <a:schemeClr val="accent1"/>
                </a:solidFill>
              </a:rPr>
              <a:t>|x</a:t>
            </a:r>
            <a:r>
              <a:rPr lang="pt-BR" sz="2800" dirty="0">
                <a:solidFill>
                  <a:schemeClr val="accent1"/>
                </a:solidFill>
              </a:rPr>
              <a:t>) = P(</a:t>
            </a:r>
            <a:r>
              <a:rPr lang="pt-BR" sz="2800" dirty="0" err="1">
                <a:solidFill>
                  <a:schemeClr val="accent1"/>
                </a:solidFill>
              </a:rPr>
              <a:t>chuvoso|sim</a:t>
            </a:r>
            <a:r>
              <a:rPr lang="pt-BR" sz="2800" dirty="0">
                <a:solidFill>
                  <a:schemeClr val="accent1"/>
                </a:solidFill>
              </a:rPr>
              <a:t>) *</a:t>
            </a:r>
          </a:p>
          <a:p>
            <a:pPr algn="just"/>
            <a:r>
              <a:rPr lang="pt-BR" sz="2800" dirty="0">
                <a:solidFill>
                  <a:schemeClr val="accent1"/>
                </a:solidFill>
              </a:rPr>
              <a:t>                 P(</a:t>
            </a:r>
            <a:r>
              <a:rPr lang="pt-BR" sz="2800" dirty="0" err="1">
                <a:solidFill>
                  <a:schemeClr val="accent1"/>
                </a:solidFill>
              </a:rPr>
              <a:t>frio|sim</a:t>
            </a:r>
            <a:r>
              <a:rPr lang="pt-BR" sz="2800" dirty="0">
                <a:solidFill>
                  <a:schemeClr val="accent1"/>
                </a:solidFill>
              </a:rPr>
              <a:t>) *</a:t>
            </a:r>
          </a:p>
          <a:p>
            <a:pPr algn="just"/>
            <a:r>
              <a:rPr lang="pt-BR" sz="2800" dirty="0">
                <a:solidFill>
                  <a:schemeClr val="accent1"/>
                </a:solidFill>
              </a:rPr>
              <a:t>                 P(</a:t>
            </a:r>
            <a:r>
              <a:rPr lang="pt-BR" sz="2800" dirty="0" err="1">
                <a:solidFill>
                  <a:schemeClr val="accent1"/>
                </a:solidFill>
              </a:rPr>
              <a:t>alta|sim</a:t>
            </a:r>
            <a:r>
              <a:rPr lang="pt-BR" sz="2800" dirty="0">
                <a:solidFill>
                  <a:schemeClr val="accent1"/>
                </a:solidFill>
              </a:rPr>
              <a:t>) *</a:t>
            </a:r>
          </a:p>
          <a:p>
            <a:pPr algn="just"/>
            <a:r>
              <a:rPr lang="pt-BR" sz="2800" dirty="0">
                <a:solidFill>
                  <a:schemeClr val="accent1"/>
                </a:solidFill>
              </a:rPr>
              <a:t>                 P(</a:t>
            </a:r>
            <a:r>
              <a:rPr lang="pt-BR" sz="2800" dirty="0" err="1">
                <a:solidFill>
                  <a:schemeClr val="accent1"/>
                </a:solidFill>
              </a:rPr>
              <a:t>VERDADEIRO|sim</a:t>
            </a:r>
            <a:r>
              <a:rPr lang="pt-BR" sz="2800" dirty="0">
                <a:solidFill>
                  <a:schemeClr val="accent1"/>
                </a:solidFill>
              </a:rPr>
              <a:t>) *</a:t>
            </a:r>
          </a:p>
          <a:p>
            <a:pPr algn="just"/>
            <a:r>
              <a:rPr lang="pt-BR" sz="2800" dirty="0">
                <a:solidFill>
                  <a:schemeClr val="accent1"/>
                </a:solidFill>
              </a:rPr>
              <a:t>                 </a:t>
            </a:r>
            <a:r>
              <a:rPr lang="pt-BR" sz="2800" dirty="0">
                <a:solidFill>
                  <a:srgbClr val="FF0000"/>
                </a:solidFill>
              </a:rPr>
              <a:t>P(sim)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44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ATIVIDADE - EXEMPLO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9A406DB-9366-4976-BF89-E3871514E8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8436" y="443883"/>
          <a:ext cx="6927643" cy="61522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341621">
                  <a:extLst>
                    <a:ext uri="{9D8B030D-6E8A-4147-A177-3AD203B41FA5}">
                      <a16:colId xmlns:a16="http://schemas.microsoft.com/office/drawing/2014/main" val="1297586781"/>
                    </a:ext>
                  </a:extLst>
                </a:gridCol>
                <a:gridCol w="1512373">
                  <a:extLst>
                    <a:ext uri="{9D8B030D-6E8A-4147-A177-3AD203B41FA5}">
                      <a16:colId xmlns:a16="http://schemas.microsoft.com/office/drawing/2014/main" val="3343179901"/>
                    </a:ext>
                  </a:extLst>
                </a:gridCol>
                <a:gridCol w="1170869">
                  <a:extLst>
                    <a:ext uri="{9D8B030D-6E8A-4147-A177-3AD203B41FA5}">
                      <a16:colId xmlns:a16="http://schemas.microsoft.com/office/drawing/2014/main" val="370818900"/>
                    </a:ext>
                  </a:extLst>
                </a:gridCol>
                <a:gridCol w="1561159">
                  <a:extLst>
                    <a:ext uri="{9D8B030D-6E8A-4147-A177-3AD203B41FA5}">
                      <a16:colId xmlns:a16="http://schemas.microsoft.com/office/drawing/2014/main" val="3292480685"/>
                    </a:ext>
                  </a:extLst>
                </a:gridCol>
                <a:gridCol w="1341621">
                  <a:extLst>
                    <a:ext uri="{9D8B030D-6E8A-4147-A177-3AD203B41FA5}">
                      <a16:colId xmlns:a16="http://schemas.microsoft.com/office/drawing/2014/main" val="1493345246"/>
                    </a:ext>
                  </a:extLst>
                </a:gridCol>
              </a:tblGrid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Clima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Temperatura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Umidade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Vento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87611425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Chuvoso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Quente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Alta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0258456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Quente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Alta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VERDADEIRO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6898639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Quente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FALSO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0002185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Moderado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Alta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FALSO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Sim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7386991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Normal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FALSO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Sim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399482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Normal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Não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0872903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Normal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VERDADEIRO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Sim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8863316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FALSO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Não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4644584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Frio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FALSO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Sim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3748060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FALSO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Sim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439183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Chuvoso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VERDADEIRO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Sim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0433542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VERDADEIRO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Sim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3067737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Quente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Normal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FALSO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 err="1">
                          <a:effectLst/>
                        </a:rPr>
                        <a:t>SIm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6426391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Moderado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Alta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VERDADEIRO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Não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8490278"/>
                  </a:ext>
                </a:extLst>
              </a:tr>
            </a:tbl>
          </a:graphicData>
        </a:graphic>
      </p:graphicFrame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F96B744-A121-47D7-9A42-B54E17FEBEB3}"/>
              </a:ext>
            </a:extLst>
          </p:cNvPr>
          <p:cNvSpPr txBox="1">
            <a:spLocks/>
          </p:cNvSpPr>
          <p:nvPr/>
        </p:nvSpPr>
        <p:spPr>
          <a:xfrm>
            <a:off x="177553" y="2084832"/>
            <a:ext cx="4669654" cy="54597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/>
              <a:t>Tabela de Frequência (Clima)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4B0202E-CE3B-4426-9BEC-5305EC48734F}"/>
              </a:ext>
            </a:extLst>
          </p:cNvPr>
          <p:cNvGraphicFramePr>
            <a:graphicFrameLocks noGrp="1"/>
          </p:cNvGraphicFramePr>
          <p:nvPr/>
        </p:nvGraphicFramePr>
        <p:xfrm>
          <a:off x="455659" y="2762153"/>
          <a:ext cx="3974297" cy="1644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991">
                  <a:extLst>
                    <a:ext uri="{9D8B030D-6E8A-4147-A177-3AD203B41FA5}">
                      <a16:colId xmlns:a16="http://schemas.microsoft.com/office/drawing/2014/main" val="197707195"/>
                    </a:ext>
                  </a:extLst>
                </a:gridCol>
                <a:gridCol w="1215720">
                  <a:extLst>
                    <a:ext uri="{9D8B030D-6E8A-4147-A177-3AD203B41FA5}">
                      <a16:colId xmlns:a16="http://schemas.microsoft.com/office/drawing/2014/main" val="1906474367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137499774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449579494"/>
                    </a:ext>
                  </a:extLst>
                </a:gridCol>
              </a:tblGrid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10714"/>
                  </a:ext>
                </a:extLst>
              </a:tr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1305360"/>
                  </a:ext>
                </a:extLst>
              </a:tr>
              <a:tr h="328918"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065124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715889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Chuvoso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8339696"/>
                  </a:ext>
                </a:extLst>
              </a:tr>
            </a:tbl>
          </a:graphicData>
        </a:graphic>
      </p:graphicFrame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74B3289-C909-4F4C-A87B-B32CCFA87F4B}"/>
              </a:ext>
            </a:extLst>
          </p:cNvPr>
          <p:cNvSpPr txBox="1">
            <a:spLocks/>
          </p:cNvSpPr>
          <p:nvPr/>
        </p:nvSpPr>
        <p:spPr>
          <a:xfrm>
            <a:off x="177553" y="4538087"/>
            <a:ext cx="4669654" cy="545977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/>
              <a:t>Tabela de Probabilidade (Clima)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2D33F2FF-F092-4D44-9E70-49904532A35F}"/>
              </a:ext>
            </a:extLst>
          </p:cNvPr>
          <p:cNvGraphicFramePr>
            <a:graphicFrameLocks noGrp="1"/>
          </p:cNvGraphicFramePr>
          <p:nvPr/>
        </p:nvGraphicFramePr>
        <p:xfrm>
          <a:off x="455659" y="5084064"/>
          <a:ext cx="3974297" cy="1644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991">
                  <a:extLst>
                    <a:ext uri="{9D8B030D-6E8A-4147-A177-3AD203B41FA5}">
                      <a16:colId xmlns:a16="http://schemas.microsoft.com/office/drawing/2014/main" val="197707195"/>
                    </a:ext>
                  </a:extLst>
                </a:gridCol>
                <a:gridCol w="1215720">
                  <a:extLst>
                    <a:ext uri="{9D8B030D-6E8A-4147-A177-3AD203B41FA5}">
                      <a16:colId xmlns:a16="http://schemas.microsoft.com/office/drawing/2014/main" val="1906474367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137499774"/>
                    </a:ext>
                  </a:extLst>
                </a:gridCol>
                <a:gridCol w="848793">
                  <a:extLst>
                    <a:ext uri="{9D8B030D-6E8A-4147-A177-3AD203B41FA5}">
                      <a16:colId xmlns:a16="http://schemas.microsoft.com/office/drawing/2014/main" val="1449579494"/>
                    </a:ext>
                  </a:extLst>
                </a:gridCol>
              </a:tblGrid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Jogar Golf?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10714"/>
                  </a:ext>
                </a:extLst>
              </a:tr>
              <a:tr h="32891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Sim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1305360"/>
                  </a:ext>
                </a:extLst>
              </a:tr>
              <a:tr h="328918"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Clima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Ensolarado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3/9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2/5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065124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Nublado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4/9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0/5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7158898"/>
                  </a:ext>
                </a:extLst>
              </a:tr>
              <a:tr h="3289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Chuvoso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2/9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3/5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8339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51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E6230-0DF4-4BFB-BFAA-6512CD0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685EA-20D3-4C07-8304-20BEFF40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49088" cy="402336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Métodos probabilísticos têm sido estudados na aplicação de aprendizado de máquina. São boas alternativas quando existe muita informação faltando ou imprecisa. Os algoritmos são normalmente baseados no teorema de </a:t>
            </a:r>
            <a:r>
              <a:rPr lang="pt-BR" sz="2800" dirty="0" err="1"/>
              <a:t>Bayes</a:t>
            </a:r>
            <a:r>
              <a:rPr lang="pt-BR" sz="2800" dirty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Os métodos baseados nessa teorema assumem que a probabilidade de um </a:t>
            </a:r>
            <a:r>
              <a:rPr lang="pt-BR" sz="2800" dirty="0">
                <a:solidFill>
                  <a:schemeClr val="accent1"/>
                </a:solidFill>
              </a:rPr>
              <a:t>evento A dado um evento B</a:t>
            </a:r>
            <a:r>
              <a:rPr lang="pt-BR" sz="2800" dirty="0"/>
              <a:t> não depende apenas da relação entre A e B, mas da probabilidade de observar </a:t>
            </a:r>
            <a:r>
              <a:rPr lang="pt-BR" sz="2800" dirty="0">
                <a:solidFill>
                  <a:schemeClr val="accent1"/>
                </a:solidFill>
              </a:rPr>
              <a:t>A independentemente de B</a:t>
            </a:r>
            <a:r>
              <a:rPr lang="pt-BR" sz="2800" dirty="0"/>
              <a:t>.</a:t>
            </a:r>
            <a:endParaRPr lang="pt-BR" sz="2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5037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bayesiano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Suponha que a probabilidade de observar </a:t>
            </a:r>
            <a:r>
              <a:rPr lang="pt-BR" sz="2800" u="sng" dirty="0"/>
              <a:t>alguém com uma doença é de 8%</a:t>
            </a:r>
            <a:r>
              <a:rPr lang="pt-BR" sz="2800" dirty="0"/>
              <a:t>. Existe um teste para o diagnóstico dessa doença, cujo resultado possui um grau de incerteza. É sabido que em </a:t>
            </a:r>
            <a:r>
              <a:rPr lang="pt-BR" sz="2800" u="sng" dirty="0"/>
              <a:t>75% dos casos que o resultado foi positivo a doença foi confirmada</a:t>
            </a:r>
            <a:r>
              <a:rPr lang="pt-BR" sz="2800" dirty="0"/>
              <a:t> e que em </a:t>
            </a:r>
            <a:r>
              <a:rPr lang="pt-BR" sz="2800" u="sng" dirty="0"/>
              <a:t>96% que o resultado do teste foi negativo o paciente não tinha doença</a:t>
            </a:r>
            <a:r>
              <a:rPr lang="pt-BR" sz="2800" dirty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Como é possível representar essa informação?</a:t>
            </a:r>
            <a:endParaRPr lang="pt-BR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98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bayesiano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A doença pode ser vista como uma </a:t>
            </a:r>
            <a:r>
              <a:rPr lang="pt-BR" sz="2800" dirty="0">
                <a:solidFill>
                  <a:schemeClr val="accent1"/>
                </a:solidFill>
              </a:rPr>
              <a:t>variável aleatória com dois possíveis valores: presente e ausente</a:t>
            </a:r>
            <a:r>
              <a:rPr lang="pt-BR" sz="2800" dirty="0"/>
              <a:t>. O resultado do teste também tem dois possível valores: </a:t>
            </a:r>
            <a:r>
              <a:rPr lang="pt-BR" sz="2800" dirty="0">
                <a:solidFill>
                  <a:schemeClr val="accent1"/>
                </a:solidFill>
              </a:rPr>
              <a:t>positivo ou negativo</a:t>
            </a:r>
            <a:r>
              <a:rPr lang="pt-BR" sz="2800" dirty="0"/>
              <a:t>. É fácil que observar que a variável Doença influencia o valor do Teste, mas o oposto não acontece. Essa informação pode ser representada sob a forma de um grafo.</a:t>
            </a:r>
            <a:endParaRPr lang="pt-BR" sz="2800" dirty="0">
              <a:solidFill>
                <a:schemeClr val="accent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D06688-D55A-478B-9AAB-6D69F9B2E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427" y="4710303"/>
            <a:ext cx="61531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7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bayesiano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D06688-D55A-478B-9AAB-6D69F9B2E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997" y="548640"/>
            <a:ext cx="4776756" cy="1397534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E1E49AB-8024-4923-8366-F91FB9AE80D7}"/>
              </a:ext>
            </a:extLst>
          </p:cNvPr>
          <p:cNvSpPr/>
          <p:nvPr/>
        </p:nvSpPr>
        <p:spPr>
          <a:xfrm>
            <a:off x="1024128" y="3429000"/>
            <a:ext cx="9720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“É sabido que em 75% dos casos que o resultado foi positivo a doença foi confirmada”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711B70E-66B4-4C33-99CB-2FD0FCA48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904" y="3951075"/>
            <a:ext cx="5667375" cy="4572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F123A8F-821D-4ED1-9F40-6291A6BC4A9E}"/>
              </a:ext>
            </a:extLst>
          </p:cNvPr>
          <p:cNvSpPr/>
          <p:nvPr/>
        </p:nvSpPr>
        <p:spPr>
          <a:xfrm>
            <a:off x="1024128" y="4811198"/>
            <a:ext cx="9720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“e que em 96% que o resultado do teste foi negativo o paciente não tinha doença.”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2C0518F-12F6-4CCB-A9C8-E8A36B699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904" y="5418358"/>
            <a:ext cx="5562600" cy="4476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E01A97D-7A35-4FAB-9709-1265DD99A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979" y="2618587"/>
            <a:ext cx="7667625" cy="5715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C8F8C494-C4E1-45F2-80E5-556210717F25}"/>
              </a:ext>
            </a:extLst>
          </p:cNvPr>
          <p:cNvSpPr/>
          <p:nvPr/>
        </p:nvSpPr>
        <p:spPr>
          <a:xfrm>
            <a:off x="1024128" y="2219311"/>
            <a:ext cx="9720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“Suponha que a probabilidade de observar </a:t>
            </a:r>
            <a:r>
              <a:rPr lang="pt-BR" sz="2400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alguém com uma doença é de 8%</a:t>
            </a:r>
            <a:r>
              <a:rPr lang="pt-BR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7105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bayesiano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D06688-D55A-478B-9AAB-6D69F9B2E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997" y="548640"/>
            <a:ext cx="4776756" cy="1397534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E1E49AB-8024-4923-8366-F91FB9AE80D7}"/>
              </a:ext>
            </a:extLst>
          </p:cNvPr>
          <p:cNvSpPr/>
          <p:nvPr/>
        </p:nvSpPr>
        <p:spPr>
          <a:xfrm>
            <a:off x="1024127" y="2239216"/>
            <a:ext cx="9720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“É sabido que em 75% dos casos que o resultado foi positivo a doença foi confirmada”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711B70E-66B4-4C33-99CB-2FD0FCA48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903" y="3227422"/>
            <a:ext cx="5667375" cy="4572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F123A8F-821D-4ED1-9F40-6291A6BC4A9E}"/>
              </a:ext>
            </a:extLst>
          </p:cNvPr>
          <p:cNvSpPr/>
          <p:nvPr/>
        </p:nvSpPr>
        <p:spPr>
          <a:xfrm>
            <a:off x="1024127" y="4156443"/>
            <a:ext cx="9720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“e que em 96% que o resultado do teste foi negativo o paciente não tinha doença.”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2C0518F-12F6-4CCB-A9C8-E8A36B699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903" y="5146381"/>
            <a:ext cx="5562600" cy="4476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61392BB-E6E5-432D-8D37-EF73892351AB}"/>
              </a:ext>
            </a:extLst>
          </p:cNvPr>
          <p:cNvSpPr txBox="1"/>
          <p:nvPr/>
        </p:nvSpPr>
        <p:spPr>
          <a:xfrm>
            <a:off x="2851389" y="3682826"/>
            <a:ext cx="660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Complemento:</a:t>
            </a:r>
            <a:r>
              <a:rPr lang="pt-BR" dirty="0">
                <a:solidFill>
                  <a:srgbClr val="FF0000"/>
                </a:solidFill>
              </a:rPr>
              <a:t> P(Teste = </a:t>
            </a:r>
            <a:r>
              <a:rPr lang="pt-BR" dirty="0" err="1">
                <a:solidFill>
                  <a:srgbClr val="FF0000"/>
                </a:solidFill>
              </a:rPr>
              <a:t>negativo|Doença</a:t>
            </a:r>
            <a:r>
              <a:rPr lang="pt-BR" dirty="0">
                <a:solidFill>
                  <a:srgbClr val="FF0000"/>
                </a:solidFill>
              </a:rPr>
              <a:t> = presente) = 0,25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42BE58B-144E-48D6-80EC-3E77158FCCF3}"/>
              </a:ext>
            </a:extLst>
          </p:cNvPr>
          <p:cNvSpPr txBox="1"/>
          <p:nvPr/>
        </p:nvSpPr>
        <p:spPr>
          <a:xfrm>
            <a:off x="2735802" y="5568331"/>
            <a:ext cx="660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Complemento:</a:t>
            </a:r>
            <a:r>
              <a:rPr lang="pt-BR" dirty="0">
                <a:solidFill>
                  <a:srgbClr val="FF0000"/>
                </a:solidFill>
              </a:rPr>
              <a:t> P(Teste = </a:t>
            </a:r>
            <a:r>
              <a:rPr lang="pt-BR" dirty="0" err="1">
                <a:solidFill>
                  <a:srgbClr val="FF0000"/>
                </a:solidFill>
              </a:rPr>
              <a:t>positivo|Doença</a:t>
            </a:r>
            <a:r>
              <a:rPr lang="pt-BR" dirty="0">
                <a:solidFill>
                  <a:srgbClr val="FF0000"/>
                </a:solidFill>
              </a:rPr>
              <a:t> = presente) = 0,04</a:t>
            </a:r>
          </a:p>
        </p:txBody>
      </p:sp>
    </p:spTree>
    <p:extLst>
      <p:ext uri="{BB962C8B-B14F-4D97-AF65-F5344CB8AC3E}">
        <p14:creationId xmlns:p14="http://schemas.microsoft.com/office/powerpoint/2010/main" val="327147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bayesiano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6128" y="2286000"/>
            <a:ext cx="11248008" cy="4023360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Mas qual é a probabilidade para que um teste seja positivo P(Teste = positivo)?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  <a:br>
              <a:rPr lang="pt-BR" sz="2400" dirty="0">
                <a:solidFill>
                  <a:schemeClr val="accent1"/>
                </a:solidFill>
              </a:rPr>
            </a:br>
            <a:r>
              <a:rPr lang="pt-BR" sz="2400" dirty="0">
                <a:solidFill>
                  <a:schemeClr val="accent1"/>
                </a:solidFill>
              </a:rPr>
              <a:t>Isso é possível de calcular </a:t>
            </a:r>
            <a:r>
              <a:rPr lang="pt-BR" sz="2400" i="1" dirty="0">
                <a:solidFill>
                  <a:schemeClr val="accent1"/>
                </a:solidFill>
              </a:rPr>
              <a:t>a priori</a:t>
            </a:r>
            <a:r>
              <a:rPr lang="pt-BR" sz="2400" dirty="0">
                <a:solidFill>
                  <a:schemeClr val="accent1"/>
                </a:solidFill>
              </a:rPr>
              <a:t>.</a:t>
            </a:r>
          </a:p>
          <a:p>
            <a:pPr algn="just"/>
            <a:endParaRPr lang="pt-BR" sz="2800" dirty="0">
              <a:solidFill>
                <a:schemeClr val="accent1"/>
              </a:solidFill>
            </a:endParaRPr>
          </a:p>
          <a:p>
            <a:pPr algn="just"/>
            <a:r>
              <a:rPr lang="pt-BR" sz="2800" dirty="0"/>
              <a:t>O teorema de </a:t>
            </a:r>
            <a:r>
              <a:rPr lang="pt-BR" sz="2800" dirty="0" err="1"/>
              <a:t>Bayes</a:t>
            </a:r>
            <a:r>
              <a:rPr lang="pt-BR" sz="2800" dirty="0"/>
              <a:t> fornece uma maneira de calcular a probabilidade de um evento ou objeto pertencer a uma classe P(A|B) utilizando: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/>
              <a:t> probabilidade a priori da classe P(A);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/>
              <a:t> probabilidade de observar pertencimento à classe P(</a:t>
            </a:r>
            <a:r>
              <a:rPr lang="pt-BR" sz="2800" dirty="0">
                <a:solidFill>
                  <a:schemeClr val="accent1"/>
                </a:solidFill>
              </a:rPr>
              <a:t>B</a:t>
            </a:r>
            <a:r>
              <a:rPr lang="pt-BR" sz="2800" dirty="0"/>
              <a:t>|A); 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800" dirty="0"/>
              <a:t> probabilidade de ocorrência desses objetos P(B).</a:t>
            </a:r>
            <a:endParaRPr lang="pt-BR" sz="2800" dirty="0">
              <a:solidFill>
                <a:schemeClr val="accent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D06688-D55A-478B-9AAB-6D69F9B2E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997" y="548640"/>
            <a:ext cx="4776756" cy="139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87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3383</TotalTime>
  <Words>3500</Words>
  <Application>Microsoft Office PowerPoint</Application>
  <PresentationFormat>Widescreen</PresentationFormat>
  <Paragraphs>1557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Calibri</vt:lpstr>
      <vt:lpstr>Tw Cen MT</vt:lpstr>
      <vt:lpstr>Tw Cen MT Condensed</vt:lpstr>
      <vt:lpstr>Wingdings</vt:lpstr>
      <vt:lpstr>Wingdings 3</vt:lpstr>
      <vt:lpstr>Integral</vt:lpstr>
      <vt:lpstr>Aprendizado de Máquina, Redes Neurais e Deep Learning Turma 2020/1</vt:lpstr>
      <vt:lpstr>programação – primeira parte</vt:lpstr>
      <vt:lpstr>Regras de nota</vt:lpstr>
      <vt:lpstr>Naive bayes</vt:lpstr>
      <vt:lpstr>Aprendizado bayesiano</vt:lpstr>
      <vt:lpstr>Aprendizado bayesiano</vt:lpstr>
      <vt:lpstr>Aprendizado bayesiano</vt:lpstr>
      <vt:lpstr>Aprendizado bayesiano</vt:lpstr>
      <vt:lpstr>Aprendizado bayesiano</vt:lpstr>
      <vt:lpstr>Aprendizado bayesiano</vt:lpstr>
      <vt:lpstr>Aprendizado bayesiano</vt:lpstr>
      <vt:lpstr>Aprendizado bayesiano</vt:lpstr>
      <vt:lpstr>Naive bayes</vt:lpstr>
      <vt:lpstr>Classificad0r naive bayes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ATIVIDADE - EXEMPLO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em Ciência de Dados</dc:title>
  <dc:creator>Johannes Lochter</dc:creator>
  <cp:lastModifiedBy>Johannes Lochter</cp:lastModifiedBy>
  <cp:revision>49</cp:revision>
  <dcterms:created xsi:type="dcterms:W3CDTF">2020-06-13T11:04:01Z</dcterms:created>
  <dcterms:modified xsi:type="dcterms:W3CDTF">2021-02-05T18:16:03Z</dcterms:modified>
</cp:coreProperties>
</file>