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394" r:id="rId4"/>
    <p:sldId id="395" r:id="rId5"/>
    <p:sldId id="396" r:id="rId6"/>
    <p:sldId id="397" r:id="rId7"/>
    <p:sldId id="399" r:id="rId8"/>
    <p:sldId id="398" r:id="rId9"/>
    <p:sldId id="4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6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4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6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4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4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0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4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9BED40-0281-4C4C-AE74-F5ED4243A3C8}" type="datetimeFigureOut">
              <a:rPr lang="pt-BR" smtClean="0"/>
              <a:t>05/02/2021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BE81FE-8408-4F20-A8A8-5650933F43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13366-115E-4521-8EBD-11514FE6A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Aprendizado de Máquina, Redes Neurais e </a:t>
            </a:r>
            <a:r>
              <a:rPr lang="pt-BR" dirty="0" err="1"/>
              <a:t>Deep</a:t>
            </a:r>
            <a:r>
              <a:rPr lang="pt-BR" dirty="0"/>
              <a:t> Learning</a:t>
            </a:r>
            <a:br>
              <a:rPr lang="pt-BR" dirty="0"/>
            </a:br>
            <a:r>
              <a:rPr lang="pt-BR" sz="3200" dirty="0"/>
              <a:t>Turma 2020/1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602EC-2BE2-4517-84FA-647483607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Prof. Johannes Von Lochter</a:t>
            </a:r>
          </a:p>
        </p:txBody>
      </p:sp>
    </p:spTree>
    <p:extLst>
      <p:ext uri="{BB962C8B-B14F-4D97-AF65-F5344CB8AC3E}">
        <p14:creationId xmlns:p14="http://schemas.microsoft.com/office/powerpoint/2010/main" val="51749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de linguagem natural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Processamento de linguagem natural é o meio computacional de compreender linguagem escrita e falada. Para isso, é fundamental que o computador seja capaz de representar texto.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estratégia mais comum é verificar quando uma palavra ocorre num determinado trecho e utilizar essa informação pra modelar no algoritmo de aprendizagem.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5037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de linguagem natural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Por exemplo, ao perceber que determinadas palavras aparecem mais na classe Positiva do que na classe Negativa de um problema de classificação.</a:t>
            </a:r>
          </a:p>
          <a:p>
            <a:pPr algn="just"/>
            <a:r>
              <a:rPr lang="pt-BR" sz="2800" dirty="0"/>
              <a:t>Antes de encontrar a probabilidade, é necessário explorar a representação do texto. Como transformamos uma frase em um vetor?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1679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Uma estratégia para representar o texto é a representação bag-</a:t>
            </a:r>
            <a:r>
              <a:rPr lang="pt-BR" sz="2800" dirty="0" err="1"/>
              <a:t>of</a:t>
            </a:r>
            <a:r>
              <a:rPr lang="pt-BR" sz="2800" dirty="0"/>
              <a:t>-words. Nessa estratégia, procura-se construir um vocabulário, em seguida, estruturar os vetores a partir desse vocabulário. Considere que um programa deve aprender a representar as duas frases a seguir: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O rato roeu a roupa do rei.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O rei roeu as unhas.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4325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bag-</a:t>
            </a:r>
            <a:r>
              <a:rPr lang="pt-BR" dirty="0" err="1"/>
              <a:t>of</a:t>
            </a:r>
            <a:r>
              <a:rPr lang="pt-BR" dirty="0"/>
              <a:t>-words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Na construção do dicionário, organizamos uma lista com todas as palavras que aparecem nas amostras, sem repetição: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O rato roeu a roupa do rei.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O rei roeu as unhas.</a:t>
            </a:r>
          </a:p>
          <a:p>
            <a:pPr algn="just"/>
            <a:endParaRPr lang="pt-BR" sz="28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A1FEDA3-9D6D-4229-AAED-E714FEA94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79035"/>
              </p:ext>
            </p:extLst>
          </p:nvPr>
        </p:nvGraphicFramePr>
        <p:xfrm>
          <a:off x="1587681" y="4577683"/>
          <a:ext cx="915651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391">
                  <a:extLst>
                    <a:ext uri="{9D8B030D-6E8A-4147-A177-3AD203B41FA5}">
                      <a16:colId xmlns:a16="http://schemas.microsoft.com/office/drawing/2014/main" val="2289303151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3354349750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976631472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3324466618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555289037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471188711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1691801745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181358527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917601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roeu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roupa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unhas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37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bag-</a:t>
            </a:r>
            <a:r>
              <a:rPr lang="pt-BR" dirty="0" err="1"/>
              <a:t>of</a:t>
            </a:r>
            <a:r>
              <a:rPr lang="pt-BR" dirty="0"/>
              <a:t>-words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partir do vocabulário, marcamos quais palavras aparecem nas amostras, identificando por 1, e por 0 aquelas que não aparecem: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O rato roeu a roupa do rei.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O rei roeu as unhas.</a:t>
            </a:r>
          </a:p>
          <a:p>
            <a:pPr algn="just"/>
            <a:endParaRPr lang="pt-BR" sz="28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A1FEDA3-9D6D-4229-AAED-E714FEA94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70762"/>
              </p:ext>
            </p:extLst>
          </p:nvPr>
        </p:nvGraphicFramePr>
        <p:xfrm>
          <a:off x="1587681" y="4577683"/>
          <a:ext cx="915651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391">
                  <a:extLst>
                    <a:ext uri="{9D8B030D-6E8A-4147-A177-3AD203B41FA5}">
                      <a16:colId xmlns:a16="http://schemas.microsoft.com/office/drawing/2014/main" val="2289303151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3354349750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976631472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3324466618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555289037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471188711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1691801745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181358527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917601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roeu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roupa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unhas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3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0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09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bag-</a:t>
            </a:r>
            <a:r>
              <a:rPr lang="pt-BR" dirty="0" err="1"/>
              <a:t>of</a:t>
            </a:r>
            <a:r>
              <a:rPr lang="pt-BR" dirty="0"/>
              <a:t>-words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Será que toda palavra ajuda no algoritmo de aprendizagem?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O rato roeu a roupa do rei.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O rei roeu as unhas.</a:t>
            </a:r>
          </a:p>
          <a:p>
            <a:pPr algn="just"/>
            <a:endParaRPr lang="pt-BR" sz="28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A1FEDA3-9D6D-4229-AAED-E714FEA94A9B}"/>
              </a:ext>
            </a:extLst>
          </p:cNvPr>
          <p:cNvGraphicFramePr>
            <a:graphicFrameLocks noGrp="1"/>
          </p:cNvGraphicFramePr>
          <p:nvPr/>
        </p:nvGraphicFramePr>
        <p:xfrm>
          <a:off x="1587681" y="4577683"/>
          <a:ext cx="915651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391">
                  <a:extLst>
                    <a:ext uri="{9D8B030D-6E8A-4147-A177-3AD203B41FA5}">
                      <a16:colId xmlns:a16="http://schemas.microsoft.com/office/drawing/2014/main" val="2289303151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3354349750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976631472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3324466618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555289037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471188711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1691801745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181358527"/>
                    </a:ext>
                  </a:extLst>
                </a:gridCol>
                <a:gridCol w="1017391">
                  <a:extLst>
                    <a:ext uri="{9D8B030D-6E8A-4147-A177-3AD203B41FA5}">
                      <a16:colId xmlns:a16="http://schemas.microsoft.com/office/drawing/2014/main" val="2917601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roeu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roupa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unhas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3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0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3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bag-</a:t>
            </a:r>
            <a:r>
              <a:rPr lang="pt-BR" dirty="0" err="1"/>
              <a:t>of</a:t>
            </a:r>
            <a:r>
              <a:rPr lang="pt-BR" dirty="0"/>
              <a:t>-words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/>
              <a:t>Vamos refazer o processo com as seguintes mensagens, mas escolhendo quais palavras queremos usar no vocabulário: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rgbClr val="FF0000"/>
                </a:solidFill>
              </a:rPr>
              <a:t>Odeio o serviço de telefonia deles.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rgbClr val="FF0000"/>
                </a:solidFill>
              </a:rPr>
              <a:t>Nada presta nessa operadora.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chemeClr val="accent5"/>
                </a:solidFill>
              </a:rPr>
              <a:t>Eu amo os descontos deles.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rgbClr val="FF0000"/>
                </a:solidFill>
              </a:rPr>
              <a:t>Odeio eles. Minha internet não funciona um dia sequer.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>
                <a:solidFill>
                  <a:schemeClr val="accent5"/>
                </a:solidFill>
              </a:rPr>
              <a:t>Amo as promoções que eles fazem.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2800" dirty="0"/>
              <a:t>Não sei se amo ou odeio essa operadora.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3155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E6230-0DF4-4BFB-BFAA-6512CD0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bag-</a:t>
            </a:r>
            <a:r>
              <a:rPr lang="pt-BR" dirty="0" err="1"/>
              <a:t>of</a:t>
            </a:r>
            <a:r>
              <a:rPr lang="pt-BR" dirty="0"/>
              <a:t>-words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685EA-20D3-4C07-8304-20BEFF4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49088" cy="402336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Em seguida, vamos criar as probabilidades para as palavras selecionadas (</a:t>
            </a:r>
            <a:r>
              <a:rPr lang="pt-BR" sz="2800" dirty="0" err="1"/>
              <a:t>Naive</a:t>
            </a:r>
            <a:r>
              <a:rPr lang="pt-BR" sz="2800" dirty="0"/>
              <a:t> </a:t>
            </a:r>
            <a:r>
              <a:rPr lang="pt-BR" sz="2800" dirty="0" err="1"/>
              <a:t>Bayes</a:t>
            </a:r>
            <a:r>
              <a:rPr lang="pt-BR" sz="2800" dirty="0"/>
              <a:t>) e vamos verificar qual a probabilidade da última frase ser positiva ou negativa.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15232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3577</TotalTime>
  <Words>441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Aprendizado de Máquina, Redes Neurais e Deep Learning Turma 2020/1</vt:lpstr>
      <vt:lpstr>Processamento de linguagem natural</vt:lpstr>
      <vt:lpstr>Processamento de linguagem natural</vt:lpstr>
      <vt:lpstr>Representação de texto</vt:lpstr>
      <vt:lpstr>bag-of-words</vt:lpstr>
      <vt:lpstr>bag-of-words</vt:lpstr>
      <vt:lpstr>bag-of-words</vt:lpstr>
      <vt:lpstr>bag-of-words</vt:lpstr>
      <vt:lpstr>bag-of-words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em Ciência de Dados</dc:title>
  <dc:creator>Johannes Lochter</dc:creator>
  <cp:lastModifiedBy>Johannes Lochter</cp:lastModifiedBy>
  <cp:revision>61</cp:revision>
  <dcterms:created xsi:type="dcterms:W3CDTF">2020-06-13T11:04:01Z</dcterms:created>
  <dcterms:modified xsi:type="dcterms:W3CDTF">2021-02-05T21:30:03Z</dcterms:modified>
</cp:coreProperties>
</file>