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3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Lochter" initials="JL" lastIdx="1" clrIdx="0">
    <p:extLst>
      <p:ext uri="{19B8F6BF-5375-455C-9EA6-DF929625EA0E}">
        <p15:presenceInfo xmlns:p15="http://schemas.microsoft.com/office/powerpoint/2012/main" userId="Johannes Loch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9T07:38:34.39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4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4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0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9BED40-0281-4C4C-AE74-F5ED4243A3C8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13366-115E-4521-8EBD-11514FE6A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Aprendizado de Máquina, Redes Neurais e </a:t>
            </a:r>
            <a:r>
              <a:rPr lang="pt-BR" dirty="0" err="1"/>
              <a:t>Deep</a:t>
            </a:r>
            <a:r>
              <a:rPr lang="pt-BR" dirty="0"/>
              <a:t> Learning</a:t>
            </a:r>
            <a:br>
              <a:rPr lang="pt-BR" dirty="0"/>
            </a:br>
            <a:r>
              <a:rPr lang="pt-BR" sz="3200" dirty="0"/>
              <a:t>Turma 2020/1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602EC-2BE2-4517-84FA-647483607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Prof. Johannes Von Lochter</a:t>
            </a:r>
          </a:p>
        </p:txBody>
      </p:sp>
    </p:spTree>
    <p:extLst>
      <p:ext uri="{BB962C8B-B14F-4D97-AF65-F5344CB8AC3E}">
        <p14:creationId xmlns:p14="http://schemas.microsoft.com/office/powerpoint/2010/main" val="51749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Passo 1: Calcular entropia inicial E(Inicial)</a:t>
            </a:r>
          </a:p>
          <a:p>
            <a:pPr algn="just"/>
            <a:r>
              <a:rPr lang="pt-BR" sz="2800" dirty="0"/>
              <a:t>Passo 2: Calcular entropia para cada possível regra E(</a:t>
            </a:r>
            <a:r>
              <a:rPr lang="pt-BR" sz="2800" dirty="0" err="1"/>
              <a:t>Inicial,Regra</a:t>
            </a:r>
            <a:r>
              <a:rPr lang="pt-BR" sz="2800" dirty="0"/>
              <a:t>)</a:t>
            </a:r>
          </a:p>
          <a:p>
            <a:pPr algn="just"/>
            <a:r>
              <a:rPr lang="pt-BR" sz="2800" dirty="0"/>
              <a:t>Passo 3: Calcular ganho de informação G(</a:t>
            </a:r>
            <a:r>
              <a:rPr lang="pt-BR" sz="2800" dirty="0" err="1"/>
              <a:t>Inicial,Regra</a:t>
            </a:r>
            <a:r>
              <a:rPr lang="pt-BR" sz="2800" dirty="0"/>
              <a:t>)</a:t>
            </a:r>
          </a:p>
          <a:p>
            <a:pPr algn="just"/>
            <a:r>
              <a:rPr lang="pt-BR" sz="2800" dirty="0"/>
              <a:t>Passo 4: Definir regra escolhida pelo maior G(</a:t>
            </a:r>
            <a:r>
              <a:rPr lang="pt-BR" sz="2800" dirty="0" err="1"/>
              <a:t>Inicial,Regra</a:t>
            </a:r>
            <a:r>
              <a:rPr lang="pt-BR" sz="2800" dirty="0"/>
              <a:t>)</a:t>
            </a:r>
          </a:p>
          <a:p>
            <a:pPr algn="just"/>
            <a:r>
              <a:rPr lang="pt-BR" sz="2800" dirty="0"/>
              <a:t>Passo 5: Usar a regra para dividir em dois novos conjuntos C1 e C2</a:t>
            </a:r>
          </a:p>
          <a:p>
            <a:pPr lvl="1" algn="just"/>
            <a:r>
              <a:rPr lang="pt-BR" sz="2400" dirty="0">
                <a:solidFill>
                  <a:schemeClr val="accent1"/>
                </a:solidFill>
              </a:rPr>
              <a:t>Para C1 e C2, repetir passo 1 até 5 com Inicial sendo C1 e C2</a:t>
            </a:r>
          </a:p>
          <a:p>
            <a:pPr algn="just"/>
            <a:r>
              <a:rPr lang="pt-BR" sz="2800" dirty="0"/>
              <a:t>Passo 6: Interromper criação de regras por critério de parada </a:t>
            </a:r>
          </a:p>
        </p:txBody>
      </p:sp>
    </p:spTree>
    <p:extLst>
      <p:ext uri="{BB962C8B-B14F-4D97-AF65-F5344CB8AC3E}">
        <p14:creationId xmlns:p14="http://schemas.microsoft.com/office/powerpoint/2010/main" val="423704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de parada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1 – Todas as amostras estão em um mesmo grupo, entropia = 0;</a:t>
            </a:r>
          </a:p>
          <a:p>
            <a:pPr algn="just"/>
            <a:r>
              <a:rPr lang="pt-BR" sz="2800" dirty="0"/>
              <a:t>2 – Acabaram as regras (assume a classe mais comum);</a:t>
            </a:r>
          </a:p>
          <a:p>
            <a:pPr algn="just"/>
            <a:r>
              <a:rPr lang="pt-BR" sz="2800" dirty="0"/>
              <a:t>3 – A divisão não retornou nenhuma amostra (idem anterior);</a:t>
            </a:r>
          </a:p>
        </p:txBody>
      </p:sp>
    </p:spTree>
    <p:extLst>
      <p:ext uri="{BB962C8B-B14F-4D97-AF65-F5344CB8AC3E}">
        <p14:creationId xmlns:p14="http://schemas.microsoft.com/office/powerpoint/2010/main" val="9708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622917"/>
              </p:ext>
            </p:extLst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Quente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Alta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FALSO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86431" y="2286000"/>
            <a:ext cx="46696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Suponha um conjunto de dados de jogar golfe baseados em condições climáticas.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Classificar a amostra:</a:t>
            </a:r>
          </a:p>
          <a:p>
            <a:pPr algn="just"/>
            <a:r>
              <a:rPr lang="pt-BR" sz="2800" dirty="0"/>
              <a:t>Clima: Chuvoso</a:t>
            </a:r>
          </a:p>
          <a:p>
            <a:pPr algn="just"/>
            <a:r>
              <a:rPr lang="pt-BR" sz="2800" dirty="0"/>
              <a:t>Temperatura: Frio</a:t>
            </a:r>
          </a:p>
          <a:p>
            <a:pPr algn="just"/>
            <a:r>
              <a:rPr lang="pt-BR" sz="2800" dirty="0"/>
              <a:t>Umidade: Alta</a:t>
            </a:r>
          </a:p>
          <a:p>
            <a:pPr algn="just"/>
            <a:r>
              <a:rPr lang="pt-BR" sz="2800" dirty="0"/>
              <a:t>Vento: VERDADEIRO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Jogar </a:t>
            </a:r>
            <a:r>
              <a:rPr lang="pt-BR" sz="2800" dirty="0" err="1">
                <a:solidFill>
                  <a:schemeClr val="accent1"/>
                </a:solidFill>
              </a:rPr>
              <a:t>golf</a:t>
            </a:r>
            <a:r>
              <a:rPr lang="pt-BR" sz="2800" dirty="0">
                <a:solidFill>
                  <a:schemeClr val="accent1"/>
                </a:solidFill>
              </a:rPr>
              <a:t> = ?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da aula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Vamos discutir os resultados da aula anterior para a divisão de valores que os grupos optaram por fazer.</a:t>
            </a:r>
          </a:p>
          <a:p>
            <a:pPr algn="just"/>
            <a:endParaRPr lang="pt-BR" sz="2800" dirty="0">
              <a:solidFill>
                <a:schemeClr val="accent1"/>
              </a:solidFill>
            </a:endParaRP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Alguém utilizou gráficos/análise exploratória para ajudar?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03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98F40D-D89E-4F15-ACC4-FF323C93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4171950"/>
            <a:ext cx="6629400" cy="26860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As árvores de decisão são um conjunto organizado de regras (</a:t>
            </a:r>
            <a:r>
              <a:rPr lang="pt-BR" sz="2800" dirty="0" err="1"/>
              <a:t>if-else</a:t>
            </a:r>
            <a:r>
              <a:rPr lang="pt-BR" sz="2800" dirty="0"/>
              <a:t>) que separam o conjunto de dados em classes. A quantidade de regras define a profundidade da árvore, que também representa sua complexidade.</a:t>
            </a:r>
          </a:p>
          <a:p>
            <a:pPr algn="ctr"/>
            <a:r>
              <a:rPr lang="pt-BR" sz="2800" dirty="0">
                <a:solidFill>
                  <a:schemeClr val="accent1"/>
                </a:solidFill>
              </a:rPr>
              <a:t>Modelos mais simples = modelos com menos regras</a:t>
            </a:r>
          </a:p>
        </p:txBody>
      </p:sp>
    </p:spTree>
    <p:extLst>
      <p:ext uri="{BB962C8B-B14F-4D97-AF65-F5344CB8AC3E}">
        <p14:creationId xmlns:p14="http://schemas.microsoft.com/office/powerpoint/2010/main" val="14084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O funcionamento do método é intuitivo também, assim como o </a:t>
            </a:r>
            <a:r>
              <a:rPr lang="pt-BR" sz="2800" dirty="0" err="1"/>
              <a:t>Naive</a:t>
            </a:r>
            <a:r>
              <a:rPr lang="pt-BR" sz="2800" dirty="0"/>
              <a:t> </a:t>
            </a:r>
            <a:r>
              <a:rPr lang="pt-BR" sz="2800" dirty="0" err="1"/>
              <a:t>Bayes</a:t>
            </a:r>
            <a:r>
              <a:rPr lang="pt-BR" sz="2800" dirty="0"/>
              <a:t>. Portanto, para aplica-lo, basta respeitar as regras até que se chegue a um nó que define a classe:</a:t>
            </a:r>
            <a:endParaRPr lang="pt-BR" sz="28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120AC0-C546-49DB-9E1E-7025ECC3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15" y="3657600"/>
            <a:ext cx="3790769" cy="30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Induzindo 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Mas como podemos construir essa árvore de regras?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Ou melhor, como escolhemos as regras certas para fazer a divisão?</a:t>
            </a:r>
          </a:p>
        </p:txBody>
      </p:sp>
    </p:spTree>
    <p:extLst>
      <p:ext uri="{BB962C8B-B14F-4D97-AF65-F5344CB8AC3E}">
        <p14:creationId xmlns:p14="http://schemas.microsoft.com/office/powerpoint/2010/main" val="421559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Induzindo 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Mas como podemos construir essa árvore de regras?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Qual desses faz a divisão melhor?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D707F3-283E-41F3-AA02-4E6C0644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64" y="3586734"/>
            <a:ext cx="6629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Induzindo 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Um algoritmo clássico desse problema se chama ID3. Ele propõe fazer a separação usando entropia e ganho de informação.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A entropia mede a homogeneidade de um conjunto.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 O ganho de informação mede a mudança de entropia após o conjunto ser particionado. Quanto mais ganho, melhor é a divisão.</a:t>
            </a:r>
          </a:p>
        </p:txBody>
      </p:sp>
    </p:spTree>
    <p:extLst>
      <p:ext uri="{BB962C8B-B14F-4D97-AF65-F5344CB8AC3E}">
        <p14:creationId xmlns:p14="http://schemas.microsoft.com/office/powerpoint/2010/main" val="28992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entropia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entropia mede a homogeneidade de um conjunto. Um conjunto completamente homogêneo tem entropia </a:t>
            </a:r>
            <a:r>
              <a:rPr lang="pt-BR" sz="2800" dirty="0">
                <a:solidFill>
                  <a:schemeClr val="accent1"/>
                </a:solidFill>
              </a:rPr>
              <a:t>zero</a:t>
            </a:r>
            <a:r>
              <a:rPr lang="pt-BR" sz="2800" dirty="0"/>
              <a:t>, enquanto um conjunto distribuído igualmente tem entropia </a:t>
            </a:r>
            <a:r>
              <a:rPr lang="pt-BR" sz="2800" dirty="0">
                <a:solidFill>
                  <a:schemeClr val="accent1"/>
                </a:solidFill>
              </a:rPr>
              <a:t>um</a:t>
            </a:r>
            <a:r>
              <a:rPr lang="pt-BR" sz="2800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2005D2-B2F4-4413-821D-C61688F7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653028"/>
            <a:ext cx="35147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2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Ganho de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O ganho de informação mede a mudança de entropia após o conjunto ser particionado. Quanto mais ganho, melhor é a divisão.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03505F-F747-45F6-8CFF-DA44ED033AC3}"/>
              </a:ext>
            </a:extLst>
          </p:cNvPr>
          <p:cNvSpPr txBox="1"/>
          <p:nvPr/>
        </p:nvSpPr>
        <p:spPr>
          <a:xfrm>
            <a:off x="1304693" y="3657600"/>
            <a:ext cx="6021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accent1"/>
                </a:solidFill>
              </a:rPr>
              <a:t>E(Inicial) = 0.5</a:t>
            </a:r>
          </a:p>
          <a:p>
            <a:endParaRPr lang="pt-BR" sz="2400" dirty="0">
              <a:solidFill>
                <a:schemeClr val="accent1"/>
              </a:solidFill>
            </a:endParaRPr>
          </a:p>
          <a:p>
            <a:r>
              <a:rPr lang="pt-BR" sz="2400" dirty="0">
                <a:solidFill>
                  <a:schemeClr val="accent1"/>
                </a:solidFill>
              </a:rPr>
              <a:t>E(Inicial,Regra1) = 0.2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G(Inicial, Regra1) = 0.5 – 0.2 = 0.3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EAF9F6-D99E-46E8-8FD7-8FAA54811692}"/>
              </a:ext>
            </a:extLst>
          </p:cNvPr>
          <p:cNvSpPr txBox="1"/>
          <p:nvPr/>
        </p:nvSpPr>
        <p:spPr>
          <a:xfrm>
            <a:off x="6307960" y="4385112"/>
            <a:ext cx="4859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E(Inicial, Regra2) = 0.4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G(Inicial, Regra2) = 0.5 – 0.4 = 0.1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7F370D2-06C5-4C83-B71B-DD1955558C58}"/>
              </a:ext>
            </a:extLst>
          </p:cNvPr>
          <p:cNvSpPr/>
          <p:nvPr/>
        </p:nvSpPr>
        <p:spPr>
          <a:xfrm>
            <a:off x="1304693" y="5319132"/>
            <a:ext cx="4694663" cy="7582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Vencedor</a:t>
            </a:r>
          </a:p>
        </p:txBody>
      </p:sp>
    </p:spTree>
    <p:extLst>
      <p:ext uri="{BB962C8B-B14F-4D97-AF65-F5344CB8AC3E}">
        <p14:creationId xmlns:p14="http://schemas.microsoft.com/office/powerpoint/2010/main" val="2377968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4402</TotalTime>
  <Words>585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Aprendizado de Máquina, Redes Neurais e Deep Learning Turma 2020/1</vt:lpstr>
      <vt:lpstr>Resultados da aula anterior</vt:lpstr>
      <vt:lpstr>Árvores de decisão</vt:lpstr>
      <vt:lpstr>Árvores de decisão</vt:lpstr>
      <vt:lpstr>Induzindo regras</vt:lpstr>
      <vt:lpstr>Induzindo regras</vt:lpstr>
      <vt:lpstr>Induzindo regras</vt:lpstr>
      <vt:lpstr>entropia</vt:lpstr>
      <vt:lpstr>Ganho de informação</vt:lpstr>
      <vt:lpstr>algoritmo</vt:lpstr>
      <vt:lpstr>Critério de parada</vt:lpstr>
      <vt:lpstr>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em Ciência de Dados</dc:title>
  <dc:creator>Johannes Lochter</dc:creator>
  <cp:lastModifiedBy>Johannes Lochter</cp:lastModifiedBy>
  <cp:revision>64</cp:revision>
  <dcterms:created xsi:type="dcterms:W3CDTF">2020-06-13T11:04:01Z</dcterms:created>
  <dcterms:modified xsi:type="dcterms:W3CDTF">2021-02-19T18:46:39Z</dcterms:modified>
</cp:coreProperties>
</file>