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84" r:id="rId4"/>
    <p:sldId id="294" r:id="rId5"/>
    <p:sldId id="298" r:id="rId6"/>
    <p:sldId id="295" r:id="rId7"/>
    <p:sldId id="296" r:id="rId8"/>
    <p:sldId id="29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Lochter" initials="JL" lastIdx="1" clrIdx="0">
    <p:extLst>
      <p:ext uri="{19B8F6BF-5375-455C-9EA6-DF929625EA0E}">
        <p15:presenceInfo xmlns:p15="http://schemas.microsoft.com/office/powerpoint/2012/main" userId="Johannes Loch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09BED40-0281-4C4C-AE74-F5ED4243A3C8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26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7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4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65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14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2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4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20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00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24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9BED40-0281-4C4C-AE74-F5ED4243A3C8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6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13366-115E-4521-8EBD-11514FE6A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Aprendizado de Máquina, Redes Neurais e </a:t>
            </a:r>
            <a:r>
              <a:rPr lang="pt-BR" dirty="0" err="1"/>
              <a:t>Deep</a:t>
            </a:r>
            <a:r>
              <a:rPr lang="pt-BR" dirty="0"/>
              <a:t> Learning</a:t>
            </a:r>
            <a:br>
              <a:rPr lang="pt-BR" dirty="0"/>
            </a:br>
            <a:r>
              <a:rPr lang="pt-BR" sz="3200" dirty="0"/>
              <a:t>Turma 2020/1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8602EC-2BE2-4517-84FA-647483607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Prof. Johannes Von Lochter</a:t>
            </a:r>
          </a:p>
        </p:txBody>
      </p:sp>
    </p:spTree>
    <p:extLst>
      <p:ext uri="{BB962C8B-B14F-4D97-AF65-F5344CB8AC3E}">
        <p14:creationId xmlns:p14="http://schemas.microsoft.com/office/powerpoint/2010/main" val="51749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E6230-0DF4-4BFB-BFAA-6512CD0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da aula anterior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85EA-20D3-4C07-8304-20BEFF4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9088" cy="402336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Como ficou a classificação na bolsa?</a:t>
            </a:r>
          </a:p>
          <a:p>
            <a:pPr algn="just"/>
            <a:r>
              <a:rPr lang="pt-BR" sz="2800" dirty="0">
                <a:solidFill>
                  <a:schemeClr val="accent1"/>
                </a:solidFill>
              </a:rPr>
              <a:t>Discussão em grupo sobre os resultados obtidos do exercício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5037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Comitês de máquinas (ensemble)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Um comitê de máquinas, ou ensemble, é a combinação de vários modelos para chegar a uma resposta final. Existe dois grupos de ensemble: </a:t>
            </a:r>
            <a:r>
              <a:rPr lang="pt-BR" sz="2800" dirty="0" err="1">
                <a:solidFill>
                  <a:schemeClr val="accent1"/>
                </a:solidFill>
              </a:rPr>
              <a:t>bagging</a:t>
            </a:r>
            <a:r>
              <a:rPr lang="pt-BR" sz="2800" dirty="0"/>
              <a:t> e </a:t>
            </a:r>
            <a:r>
              <a:rPr lang="pt-BR" sz="2800" dirty="0" err="1">
                <a:solidFill>
                  <a:schemeClr val="accent1"/>
                </a:solidFill>
              </a:rPr>
              <a:t>boosting</a:t>
            </a:r>
            <a:r>
              <a:rPr lang="pt-BR" sz="2800" dirty="0"/>
              <a:t>. Ambos criam subgrupos de amostras e atributos para gerar novos modelos e combiná-los ao final.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É como um grupo de diferentes especialistas opinando em um problema com característica em comum a todos.</a:t>
            </a:r>
          </a:p>
          <a:p>
            <a:pPr marL="0" indent="0" algn="just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2817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Comitês de máquinas (ensemble)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 err="1">
                <a:solidFill>
                  <a:schemeClr val="accent1"/>
                </a:solidFill>
              </a:rPr>
              <a:t>Bagging</a:t>
            </a:r>
            <a:r>
              <a:rPr lang="pt-BR" sz="2800" dirty="0"/>
              <a:t>: cria-se vários modelos a partir de uma mesma redistribuição de dados, e combina-se os resultados desses modelos.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endParaRPr lang="pt-BR" sz="2800" dirty="0"/>
          </a:p>
        </p:txBody>
      </p:sp>
      <p:pic>
        <p:nvPicPr>
          <p:cNvPr id="5122" name="Picture 2" descr="Single Bagging and Boosting Parallel Sequential Algorithm Comparison Vers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652" y="3745424"/>
            <a:ext cx="762000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69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Comitês de máquinas (ensemble)</a:t>
            </a:r>
          </a:p>
        </p:txBody>
      </p:sp>
      <p:pic>
        <p:nvPicPr>
          <p:cNvPr id="5122" name="Picture 2" descr="Single Bagging and Boosting Parallel Sequential Algorithm Comparison Vers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97" y="2084832"/>
            <a:ext cx="762000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75BA8A1-C061-4B59-A6F3-A6328E422B90}"/>
              </a:ext>
            </a:extLst>
          </p:cNvPr>
          <p:cNvSpPr/>
          <p:nvPr/>
        </p:nvSpPr>
        <p:spPr>
          <a:xfrm>
            <a:off x="4312227" y="2084832"/>
            <a:ext cx="2587337" cy="308984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7CF5424-5832-4B87-BD09-93C3CCEB83AE}"/>
              </a:ext>
            </a:extLst>
          </p:cNvPr>
          <p:cNvSpPr/>
          <p:nvPr/>
        </p:nvSpPr>
        <p:spPr>
          <a:xfrm>
            <a:off x="2047009" y="5829300"/>
            <a:ext cx="3460173" cy="679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Bootstrapping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31726C9-5452-4E9B-9454-72407B540F66}"/>
              </a:ext>
            </a:extLst>
          </p:cNvPr>
          <p:cNvSpPr/>
          <p:nvPr/>
        </p:nvSpPr>
        <p:spPr>
          <a:xfrm>
            <a:off x="5884164" y="5829300"/>
            <a:ext cx="3460173" cy="679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Multi</a:t>
            </a:r>
            <a:r>
              <a:rPr lang="pt-BR" dirty="0"/>
              <a:t> métodos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79B7C38-CE35-4791-B4C8-1320F6CBCDE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777096" y="5174673"/>
            <a:ext cx="1828800" cy="65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C329BEB-DF65-4735-B639-A729DA6E46B3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605896" y="5174673"/>
            <a:ext cx="2008355" cy="65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7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Comitês de máquinas (ensemble)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 err="1">
                <a:solidFill>
                  <a:schemeClr val="accent1"/>
                </a:solidFill>
              </a:rPr>
              <a:t>Boosting</a:t>
            </a:r>
            <a:r>
              <a:rPr lang="pt-BR" sz="2800" dirty="0"/>
              <a:t>: cria-se vários modelos de forma sequencial, e há maior chance de aparecer os dados que os modelos anteriores erraram.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endParaRPr lang="pt-BR" sz="2800" dirty="0"/>
          </a:p>
        </p:txBody>
      </p:sp>
      <p:pic>
        <p:nvPicPr>
          <p:cNvPr id="5122" name="Picture 2" descr="Single Bagging and Boosting Parallel Sequential Algorithm Comparison Vers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652" y="3745424"/>
            <a:ext cx="762000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4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E6230-0DF4-4BFB-BFAA-6512CD0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Ensembles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85EA-20D3-4C07-8304-20BEFF4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9088" cy="402336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Material:</a:t>
            </a:r>
          </a:p>
          <a:p>
            <a:pPr algn="just"/>
            <a:r>
              <a:rPr lang="pt-BR" sz="2800" dirty="0" err="1">
                <a:solidFill>
                  <a:schemeClr val="accent1"/>
                </a:solidFill>
              </a:rPr>
              <a:t>Ensembles.ipynb</a:t>
            </a:r>
            <a:endParaRPr lang="pt-BR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2950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10759163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Utilizando o conjunto de dados </a:t>
            </a:r>
            <a:r>
              <a:rPr lang="pt-BR" sz="2800" b="1" dirty="0" err="1"/>
              <a:t>udemy</a:t>
            </a:r>
            <a:r>
              <a:rPr lang="pt-BR" sz="2800" dirty="0"/>
              <a:t>, faça a predição da coluna </a:t>
            </a:r>
            <a:r>
              <a:rPr lang="pt-BR" sz="2800" u="sng" dirty="0" err="1">
                <a:solidFill>
                  <a:schemeClr val="accent1"/>
                </a:solidFill>
              </a:rPr>
              <a:t>subject</a:t>
            </a:r>
            <a:r>
              <a:rPr lang="pt-BR" sz="2800" dirty="0"/>
              <a:t>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É obrigatório:</a:t>
            </a:r>
          </a:p>
          <a:p>
            <a:pPr algn="just">
              <a:buFontTx/>
              <a:buChar char="-"/>
            </a:pPr>
            <a:r>
              <a:rPr lang="pt-BR" sz="2800" dirty="0"/>
              <a:t> o uso das colunas </a:t>
            </a:r>
            <a:r>
              <a:rPr lang="pt-BR" sz="2800" u="sng" dirty="0" err="1">
                <a:solidFill>
                  <a:schemeClr val="accent1"/>
                </a:solidFill>
              </a:rPr>
              <a:t>course_title</a:t>
            </a:r>
            <a:r>
              <a:rPr lang="pt-BR" sz="2800" dirty="0"/>
              <a:t> e </a:t>
            </a:r>
            <a:r>
              <a:rPr lang="pt-BR" sz="2800" u="sng" dirty="0" err="1">
                <a:solidFill>
                  <a:schemeClr val="accent1"/>
                </a:solidFill>
              </a:rPr>
              <a:t>url</a:t>
            </a:r>
            <a:r>
              <a:rPr lang="pt-BR" sz="2800" dirty="0"/>
              <a:t>. Utilize a estratégia de separação de palavras aprendida na aula de texto;</a:t>
            </a:r>
          </a:p>
          <a:p>
            <a:pPr algn="just">
              <a:buFontTx/>
              <a:buChar char="-"/>
            </a:pPr>
            <a:r>
              <a:rPr lang="pt-BR" sz="2800" dirty="0"/>
              <a:t> algum tipo de ensemble.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25517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4437</TotalTime>
  <Words>227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Aprendizado de Máquina, Redes Neurais e Deep Learning Turma 2020/1</vt:lpstr>
      <vt:lpstr>Resultados da aula anterior</vt:lpstr>
      <vt:lpstr>Comitês de máquinas (ensemble)</vt:lpstr>
      <vt:lpstr>Comitês de máquinas (ensemble)</vt:lpstr>
      <vt:lpstr>Comitês de máquinas (ensemble)</vt:lpstr>
      <vt:lpstr>Comitês de máquinas (ensemble)</vt:lpstr>
      <vt:lpstr>Ensembles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Aprendizado de máquina e redes neurais</dc:title>
  <dc:creator>Johannes Lochter</dc:creator>
  <cp:lastModifiedBy>Johannes Lochter</cp:lastModifiedBy>
  <cp:revision>74</cp:revision>
  <dcterms:created xsi:type="dcterms:W3CDTF">2020-06-13T11:04:01Z</dcterms:created>
  <dcterms:modified xsi:type="dcterms:W3CDTF">2021-03-06T10:46:17Z</dcterms:modified>
</cp:coreProperties>
</file>