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hinaQY6XbHI+frcUCSTMfAoz+H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1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1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1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1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1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6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16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2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o Cartão de Nome">
  <p:cSld name="Citar o Cartão de Nom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8" name="Google Shape;118;p2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iro ou Falso">
  <p:cSld name="Verdadeiro ou Fals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1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20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4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valorinveste.globo.com/produtos/renda-fixa/noticia/2023/11/01/quanto-rende-r-1-mil-em-poupanca-tesouro-direto-e-cdb-apos-a-baixa-da-selic-para-1225percent.ghtml" TargetMode="External"/><Relationship Id="rId4" Type="http://schemas.openxmlformats.org/officeDocument/2006/relationships/hyperlink" Target="https://valorinveste.globo.com/produtos/renda-fixa/noticia/2023/11/01/quanto-rende-r-1-mil-em-poupanca-tesouro-direto-e-cdb-apos-a-baixa-da-selic-para-1225percent.g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785091" y="2312171"/>
            <a:ext cx="8423564" cy="15763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pt-BR"/>
              <a:t>SIMULADOR DE JUROS COMPOSTOS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441719" y="3888509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pt-BR"/>
              <a:t>Função Exponencial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45" name="Google Shape;145;p1"/>
          <p:cNvSpPr txBox="1"/>
          <p:nvPr/>
        </p:nvSpPr>
        <p:spPr>
          <a:xfrm>
            <a:off x="387875" y="5759500"/>
            <a:ext cx="608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pt-BR" sz="18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Peter Mayko, Murilo Soares, Nildemar Neto</a:t>
            </a:r>
            <a:endParaRPr sz="18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RESULTADO DA SITUAÇÃO A  </a:t>
            </a:r>
            <a:endParaRPr/>
          </a:p>
        </p:txBody>
      </p:sp>
      <p:sp>
        <p:nvSpPr>
          <p:cNvPr id="208" name="Google Shape;208;p10"/>
          <p:cNvSpPr txBox="1"/>
          <p:nvPr>
            <p:ph idx="1" type="body"/>
          </p:nvPr>
        </p:nvSpPr>
        <p:spPr>
          <a:xfrm>
            <a:off x="677334" y="1499109"/>
            <a:ext cx="8427755" cy="32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pt-BR"/>
              <a:t>SITUAÇÃO A: </a:t>
            </a:r>
            <a:r>
              <a:rPr lang="pt-BR"/>
              <a:t>O investimento mais vantajoso para Maria serão os regimes tributários </a:t>
            </a:r>
            <a:r>
              <a:rPr b="1" lang="pt-BR"/>
              <a:t>de Letras de Crédito (Imobiliário ou Agronegócio</a:t>
            </a:r>
            <a:r>
              <a:rPr lang="pt-BR"/>
              <a:t>), dado o crescimento exponencial visível em relação aos outros. Com o investimento em LCI/LCA, Maria acumulará aproximadamente R$ 810.000,00 – resultando em uma aposentadoria de R$ 2250,00 por mês.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RESULTADOS DA SITUAÇÃO B </a:t>
            </a:r>
            <a:endParaRPr/>
          </a:p>
        </p:txBody>
      </p:sp>
      <p:pic>
        <p:nvPicPr>
          <p:cNvPr id="214" name="Google Shape;214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035" y="1749051"/>
            <a:ext cx="5529779" cy="412974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215" name="Google Shape;21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7113" y="1749050"/>
            <a:ext cx="5585609" cy="412974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RESULTADO DA SITUAÇÃO B </a:t>
            </a:r>
            <a:br>
              <a:rPr lang="pt-BR"/>
            </a:br>
            <a:endParaRPr/>
          </a:p>
        </p:txBody>
      </p:sp>
      <p:sp>
        <p:nvSpPr>
          <p:cNvPr id="221" name="Google Shape;221;p12"/>
          <p:cNvSpPr txBox="1"/>
          <p:nvPr>
            <p:ph idx="1" type="body"/>
          </p:nvPr>
        </p:nvSpPr>
        <p:spPr>
          <a:xfrm>
            <a:off x="677334" y="1114358"/>
            <a:ext cx="7478375" cy="3843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pt-BR"/>
              <a:t>SITUAÇÃO B:</a:t>
            </a:r>
            <a:r>
              <a:rPr lang="pt-BR"/>
              <a:t> Novamente, o investimento em LCI/LCA se torna o mais vantajoso no período apresentado visto a sua taxa maior – o mesmo padrão repete para os outros regimes de investimento. Mário, com investimento em uma das Letras de Crédito, acumularia um montante aproximado em R$ 24.800,00.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CONCLUSÃO  </a:t>
            </a:r>
            <a:endParaRPr/>
          </a:p>
        </p:txBody>
      </p:sp>
      <p:sp>
        <p:nvSpPr>
          <p:cNvPr id="227" name="Google Shape;227;p13"/>
          <p:cNvSpPr txBox="1"/>
          <p:nvPr>
            <p:ph idx="1" type="body"/>
          </p:nvPr>
        </p:nvSpPr>
        <p:spPr>
          <a:xfrm>
            <a:off x="677325" y="2130400"/>
            <a:ext cx="82212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►"/>
            </a:pPr>
            <a:r>
              <a:rPr lang="pt-BR" sz="2800"/>
              <a:t>Através da modelagem matemática, foi possível analisar de forma precisa o crescimento exponencial em quatro regimes de juros compostos, aplicados a situações práticas e facilmente compreensíveis. </a:t>
            </a:r>
            <a:endParaRPr sz="28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►"/>
            </a:pPr>
            <a:r>
              <a:rPr lang="pt-BR" sz="2800"/>
              <a:t>A abordagem permitiu uma visualização clara de como os conceitos de função exponencial são aplicados aos </a:t>
            </a:r>
            <a:r>
              <a:rPr b="1" lang="pt-BR" sz="2800"/>
              <a:t>juros compostos</a:t>
            </a:r>
            <a:r>
              <a:rPr lang="pt-BR" sz="2800"/>
              <a:t>, evidenciando a propensão natural desse regime para apresentar um crescimento exponencial quando submetido a um maior tempo de investimento.</a:t>
            </a:r>
            <a:endParaRPr sz="2800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REFERÊNCIAS</a:t>
            </a:r>
            <a:br>
              <a:rPr lang="pt-BR"/>
            </a:br>
            <a:endParaRPr/>
          </a:p>
        </p:txBody>
      </p:sp>
      <p:sp>
        <p:nvSpPr>
          <p:cNvPr id="233" name="Google Shape;233;p14"/>
          <p:cNvSpPr txBox="1"/>
          <p:nvPr>
            <p:ph idx="1" type="body"/>
          </p:nvPr>
        </p:nvSpPr>
        <p:spPr>
          <a:xfrm>
            <a:off x="677325" y="1433400"/>
            <a:ext cx="11128500" cy="4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141"/>
              <a:buFont typeface="Arial"/>
              <a:buNone/>
            </a:pPr>
            <a:r>
              <a:rPr lang="pt-BR" sz="28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LEWGOY, Julia: </a:t>
            </a:r>
            <a:r>
              <a:rPr b="1" lang="pt-BR" sz="28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Quanto rende R$ 1 mil em poupança, Tesouro Direto e CDB após a baixa da Selic para 12,25%? </a:t>
            </a:r>
            <a:r>
              <a:rPr lang="pt-BR" sz="28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Disponível em:</a:t>
            </a:r>
            <a:r>
              <a:rPr lang="pt-BR" sz="281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sz="281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https://valorinveste.globo.com/produtos/renda-fixa/noticia/2023/11/01/quanto-rende-r-1-mil-em-poupanca-tesouro-direto-e-cdb-apos-a-baixa-da-selic-para-1225percent.ghtml</a:t>
            </a:r>
            <a:endParaRPr sz="281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141"/>
              <a:buFont typeface="Arial"/>
              <a:buNone/>
            </a:pPr>
            <a:r>
              <a:rPr lang="pt-BR" sz="28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141"/>
              <a:buFont typeface="Arial"/>
              <a:buNone/>
            </a:pPr>
            <a:r>
              <a:rPr lang="pt-BR" sz="28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GOUVEIA, Rosimar: </a:t>
            </a:r>
            <a:r>
              <a:rPr b="1" lang="pt-BR" sz="28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Função Exponencial</a:t>
            </a:r>
            <a:r>
              <a:rPr lang="pt-BR" sz="28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Disponível em: https://www.todamateria.com.br/funcao-exponencial/.</a:t>
            </a:r>
            <a:endParaRPr sz="28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141"/>
              <a:buFont typeface="Arial"/>
              <a:buNone/>
            </a:pPr>
            <a:r>
              <a:rPr lang="pt-BR" sz="28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141"/>
              <a:buFont typeface="Arial"/>
              <a:buNone/>
            </a:pPr>
            <a:r>
              <a:rPr lang="pt-BR" sz="28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OLIVEIRA, Raul Rodrigues: </a:t>
            </a:r>
            <a:r>
              <a:rPr b="1" lang="pt-BR" sz="28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Juros compostos</a:t>
            </a:r>
            <a:r>
              <a:rPr lang="pt-BR" sz="28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Disponível em: https://brasilescola.uol.com.br/matematica/juros-compostos.htm.</a:t>
            </a:r>
            <a:endParaRPr sz="28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459" lvl="0" marL="342900" rtl="0" algn="l">
              <a:spcBef>
                <a:spcPts val="12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/>
          <p:nvPr>
            <p:ph type="title"/>
          </p:nvPr>
        </p:nvSpPr>
        <p:spPr>
          <a:xfrm>
            <a:off x="7535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FUNÇÃO EXPONENCIAL </a:t>
            </a:r>
            <a:endParaRPr/>
          </a:p>
        </p:txBody>
      </p:sp>
      <p:sp>
        <p:nvSpPr>
          <p:cNvPr id="151" name="Google Shape;151;p2"/>
          <p:cNvSpPr txBox="1"/>
          <p:nvPr>
            <p:ph idx="1" type="body"/>
          </p:nvPr>
        </p:nvSpPr>
        <p:spPr>
          <a:xfrm>
            <a:off x="677334" y="1930400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Função Exponencial é aquela que a variável está no expoente e cuja base é sempre maior que zero e diferente de um.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Na função exponencial a base é sempre maior que zero, portanto a função terá sempre imagem positiva. Assim sendo, não apresenta pontos nos quadrantes III e IV (imagem negativa).</a:t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4010" y="4263448"/>
            <a:ext cx="28289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FUNÇÃO EXPONENCIAL </a:t>
            </a:r>
            <a:endParaRPr/>
          </a:p>
        </p:txBody>
      </p:sp>
      <p:pic>
        <p:nvPicPr>
          <p:cNvPr id="158" name="Google Shape;158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699" y="2253898"/>
            <a:ext cx="8596312" cy="299285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JUROS COMPOSTOS </a:t>
            </a:r>
            <a:endParaRPr/>
          </a:p>
        </p:txBody>
      </p:sp>
      <p:sp>
        <p:nvSpPr>
          <p:cNvPr id="164" name="Google Shape;164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BR"/>
              <a:t>Os juros compostos são uma forma de cálculo de juros sobre um capital inicial, onde os juros acumulados ao longo do tempo são adicionados ao principal, formando uma nova base para o cálculo de juros subsequentes.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pt-BR"/>
              <a:t>São compostos por: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Capital Inicial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Tempo de Investimento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Taxa de investimento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Investimento mensal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pt-BR"/>
              <a:t>Geralmente os regimes tributários utilizam como base a taxa SELIC ou taxa CDI.</a:t>
            </a:r>
            <a:endParaRPr b="1"/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</p:txBody>
      </p:sp>
      <p:pic>
        <p:nvPicPr>
          <p:cNvPr id="165" name="Google Shape;16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07055" y="2339109"/>
            <a:ext cx="2956791" cy="2956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TIPOS DE INVESTIMENTO </a:t>
            </a:r>
            <a:br>
              <a:rPr lang="pt-BR"/>
            </a:br>
            <a:endParaRPr/>
          </a:p>
        </p:txBody>
      </p:sp>
      <p:sp>
        <p:nvSpPr>
          <p:cNvPr id="171" name="Google Shape;171;p5"/>
          <p:cNvSpPr/>
          <p:nvPr/>
        </p:nvSpPr>
        <p:spPr>
          <a:xfrm>
            <a:off x="677333" y="4836920"/>
            <a:ext cx="970433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Fonte</a:t>
            </a:r>
            <a:r>
              <a:rPr b="0" i="0" lang="pt-BR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https://valorinveste.globo.com/produtos/renda-fixa/noticia/2023/11/01/quanto-rende-r-1-mil-em-poupanca-tesouro-direto-e-cdb-apos-a-baixa-da-selic-para-1225percent.ghtml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2" name="Google Shape;17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1606600"/>
            <a:ext cx="7449494" cy="30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SITUAÇÃO-PROBLEMA </a:t>
            </a:r>
            <a:endParaRPr/>
          </a:p>
        </p:txBody>
      </p:sp>
      <p:sp>
        <p:nvSpPr>
          <p:cNvPr id="178" name="Google Shape;178;p6"/>
          <p:cNvSpPr txBox="1"/>
          <p:nvPr>
            <p:ph idx="1" type="body"/>
          </p:nvPr>
        </p:nvSpPr>
        <p:spPr>
          <a:xfrm>
            <a:off x="677333" y="1421680"/>
            <a:ext cx="6074449" cy="4951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pt-BR"/>
              <a:t>SITUAÇÃO A: Longo Prazo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pt-BR"/>
              <a:t>Tema: </a:t>
            </a:r>
            <a:r>
              <a:rPr lang="pt-BR"/>
              <a:t>Maria planeja se aposentar daqui a 30 anos, realizando investimentos a longo prazo. Inicialmente, ela investe R$ 1000 e está comprometida a contribuir com R$ 300 por mês. Para otimizar seus ganhos, precisa decidir qual regime tributário é mais vantajoso para seus investimentos.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pt-BR"/>
              <a:t>SITUAÇÃO B: Curto Prazo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pt-BR"/>
              <a:t>Tema:</a:t>
            </a:r>
            <a:r>
              <a:rPr lang="pt-BR"/>
              <a:t> Mário planeja comprar um carro daqui a 5 anos. Inicialmente, ele investe R$ 1000 e está comprometido a contribuir com R$ 300 por mês. Para atingir seu objetivo, ele está em dúvida entre qual modelo de investimento escolher.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/>
          <p:nvPr>
            <p:ph type="title"/>
          </p:nvPr>
        </p:nvSpPr>
        <p:spPr>
          <a:xfrm>
            <a:off x="187806" y="350981"/>
            <a:ext cx="9759757" cy="1550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JUROS COMPOSTOS X FUNÇÃO EXPONENCIAL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id="184" name="Google Shape;184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031" y="1901970"/>
            <a:ext cx="6172200" cy="1371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5" name="Google Shape;18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4328" y="3970397"/>
            <a:ext cx="1859650" cy="113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4025" y="4208799"/>
            <a:ext cx="1768325" cy="82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7"/>
          <p:cNvSpPr/>
          <p:nvPr/>
        </p:nvSpPr>
        <p:spPr>
          <a:xfrm>
            <a:off x="187806" y="1361304"/>
            <a:ext cx="59509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FÓRMULA DE JUROS COMPOSTO COM APORTE MENSAL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2541152" y="4435620"/>
            <a:ext cx="62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==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GRÁFIC</a:t>
            </a:r>
            <a:r>
              <a:rPr lang="pt-BR"/>
              <a:t>O DA FUNÇÃO: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94" name="Google Shape;194;p8"/>
          <p:cNvSpPr txBox="1"/>
          <p:nvPr/>
        </p:nvSpPr>
        <p:spPr>
          <a:xfrm>
            <a:off x="620950" y="1930400"/>
            <a:ext cx="5693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IMAGEM:</a:t>
            </a:r>
            <a:r>
              <a:rPr lang="pt-BR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MONTANTE (R$)</a:t>
            </a: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717000" y="3572025"/>
            <a:ext cx="580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DOMÍNIO:</a:t>
            </a:r>
            <a:r>
              <a:rPr lang="pt-BR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PERÍODO (ANOS)</a:t>
            </a: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RESULTADOS DA SITUAÇÃO A </a:t>
            </a:r>
            <a:endParaRPr/>
          </a:p>
        </p:txBody>
      </p:sp>
      <p:pic>
        <p:nvPicPr>
          <p:cNvPr id="201" name="Google Shape;201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374" y="1717242"/>
            <a:ext cx="5496129" cy="3965646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202" name="Google Shape;20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9074" y="1717242"/>
            <a:ext cx="5806943" cy="3939881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ado">
  <a:themeElements>
    <a:clrScheme name="Facetado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2023-11-25T16:36:03Z</dcterms:created>
  <dc:creator>MURILO</dc:creator>
</cp:coreProperties>
</file>