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91EF-0664-2438-EC36-DCD83B6866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894E1DA9-2D71-BC32-FDC5-C517CE35F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41AFA897-CAD1-618A-2061-875E00E3836D}"/>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5" name="Footer Placeholder 4">
            <a:extLst>
              <a:ext uri="{FF2B5EF4-FFF2-40B4-BE49-F238E27FC236}">
                <a16:creationId xmlns:a16="http://schemas.microsoft.com/office/drawing/2014/main" id="{02357D47-D945-BDDB-9697-9C94AF1499B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8C73B74-2C97-A7F1-4FD8-C17311FA64D7}"/>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4005360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7A5B-5F6C-62CC-50F3-44F1B0E4FBAD}"/>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3B07B14-F345-B6A8-A6D2-354499B84A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45AF36E-1810-FBFD-0AC0-E2F68B45DAD8}"/>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5" name="Footer Placeholder 4">
            <a:extLst>
              <a:ext uri="{FF2B5EF4-FFF2-40B4-BE49-F238E27FC236}">
                <a16:creationId xmlns:a16="http://schemas.microsoft.com/office/drawing/2014/main" id="{E09E2D52-9A56-9B6D-B58F-5716DA856A2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055DFDB-5CD8-B0F8-0633-DAC3F2A3E390}"/>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363188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0FD9E-2B50-F29A-6570-9AA4AB9E6D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08280E56-6E72-2D26-2F64-261EB2AD80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41EF9B3-E886-B44A-3458-F89E922159CA}"/>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5" name="Footer Placeholder 4">
            <a:extLst>
              <a:ext uri="{FF2B5EF4-FFF2-40B4-BE49-F238E27FC236}">
                <a16:creationId xmlns:a16="http://schemas.microsoft.com/office/drawing/2014/main" id="{53697712-E208-6865-3459-C07F0A12C20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6DF1B67-88D7-F23B-C878-362B98D04F85}"/>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414436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0D8A-DAC2-AFF5-ABF1-7513508C5E6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BCBA066-70E9-4476-0631-BA84755626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7C67164-42F0-5D6D-50C8-9FEDA37142B8}"/>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5" name="Footer Placeholder 4">
            <a:extLst>
              <a:ext uri="{FF2B5EF4-FFF2-40B4-BE49-F238E27FC236}">
                <a16:creationId xmlns:a16="http://schemas.microsoft.com/office/drawing/2014/main" id="{8A1EFACD-07C6-C9AF-0654-9AA37DA48E9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D4B3A65-E794-F473-09DF-E2EC83B90407}"/>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6789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B0A2-3055-A41B-31C3-18F07850AE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2D19C1A2-EF02-7EFB-31DE-912ECBC0E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FEEC8C-40E0-2306-A4B9-FBB9A114AA74}"/>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5" name="Footer Placeholder 4">
            <a:extLst>
              <a:ext uri="{FF2B5EF4-FFF2-40B4-BE49-F238E27FC236}">
                <a16:creationId xmlns:a16="http://schemas.microsoft.com/office/drawing/2014/main" id="{88F8F843-23E4-27EE-F793-391FD9EE12D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394A9BF-DF70-128A-95C2-14291D618CBE}"/>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224189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67E0-714D-570A-0259-9A8104EA693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7BF8B73-FF33-ACCB-96A9-93700C2F7A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FCFD2DF3-0207-DAE8-66A9-636727435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A70C7179-F8A7-FBE0-81CA-CB9AF68433E2}"/>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6" name="Footer Placeholder 5">
            <a:extLst>
              <a:ext uri="{FF2B5EF4-FFF2-40B4-BE49-F238E27FC236}">
                <a16:creationId xmlns:a16="http://schemas.microsoft.com/office/drawing/2014/main" id="{12165A3A-105E-30B5-C5BE-7BBD845DAC4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D0B4E47-F094-5BD0-5F9F-FDE9BACBCC52}"/>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125136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DFAE-D15D-03EC-9B1A-1F8FCE35316C}"/>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EC9ADBF-8BE4-C09C-38CD-2A9A834FDD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30A960-6C8A-481C-0840-67556BCBFA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F4DE5739-A62C-58BB-2B4E-5A41E65AC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70990-97D8-32D2-DBF8-A96472C98E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43B7CB93-F086-184D-3316-15879C4C8376}"/>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8" name="Footer Placeholder 7">
            <a:extLst>
              <a:ext uri="{FF2B5EF4-FFF2-40B4-BE49-F238E27FC236}">
                <a16:creationId xmlns:a16="http://schemas.microsoft.com/office/drawing/2014/main" id="{A6A617C3-936D-4E5D-2260-8AC0D17A7772}"/>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5A0E8205-B424-8C2A-D230-39218048802F}"/>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78328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DC1F-BA62-E740-6DDB-2F8A00DDA366}"/>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C45BAB3-ED0A-F6BF-C106-9FE98596E4D2}"/>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4" name="Footer Placeholder 3">
            <a:extLst>
              <a:ext uri="{FF2B5EF4-FFF2-40B4-BE49-F238E27FC236}">
                <a16:creationId xmlns:a16="http://schemas.microsoft.com/office/drawing/2014/main" id="{CFF5BDD7-9547-1C02-10CC-BE5A0954A472}"/>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C39CBA7-3259-98E2-7CA4-305D0916C26E}"/>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244451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1A0C1-69B2-B364-6348-92DE15F5CA96}"/>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3" name="Footer Placeholder 2">
            <a:extLst>
              <a:ext uri="{FF2B5EF4-FFF2-40B4-BE49-F238E27FC236}">
                <a16:creationId xmlns:a16="http://schemas.microsoft.com/office/drawing/2014/main" id="{2EE33AC2-4F29-38DE-065D-D5267ED5BCC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50A5A935-5F4F-1B8A-4E5E-8BBC6C12CFF8}"/>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217938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89BC-2046-CFB4-1015-C324FC76D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5BDADA7F-A5D0-B9B7-2D7B-E4591F56B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530CBA19-FA22-4B37-FB58-6EFA0B696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F6D80-4CF4-A038-E261-DEC0841BE765}"/>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6" name="Footer Placeholder 5">
            <a:extLst>
              <a:ext uri="{FF2B5EF4-FFF2-40B4-BE49-F238E27FC236}">
                <a16:creationId xmlns:a16="http://schemas.microsoft.com/office/drawing/2014/main" id="{BFD070FC-E23B-21CE-1B93-5CBB11B6C6A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C30C066-BB57-EC7E-9A01-9CFEA378F91B}"/>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256341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7A36-AB1F-221C-F55F-1620D1754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C3842135-BB1C-B33A-B7C8-D2A7D48F20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89D36433-682C-019D-9E1F-5986D72D2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F67AAE-CEEB-8251-CAAB-F30A056D1348}"/>
              </a:ext>
            </a:extLst>
          </p:cNvPr>
          <p:cNvSpPr>
            <a:spLocks noGrp="1"/>
          </p:cNvSpPr>
          <p:nvPr>
            <p:ph type="dt" sz="half" idx="10"/>
          </p:nvPr>
        </p:nvSpPr>
        <p:spPr/>
        <p:txBody>
          <a:bodyPr/>
          <a:lstStyle/>
          <a:p>
            <a:fld id="{973C9443-AD50-4136-9FFB-0C6EE32B5CB4}" type="datetimeFigureOut">
              <a:rPr lang="en-KE" smtClean="0"/>
              <a:t>25/07/2022</a:t>
            </a:fld>
            <a:endParaRPr lang="en-KE"/>
          </a:p>
        </p:txBody>
      </p:sp>
      <p:sp>
        <p:nvSpPr>
          <p:cNvPr id="6" name="Footer Placeholder 5">
            <a:extLst>
              <a:ext uri="{FF2B5EF4-FFF2-40B4-BE49-F238E27FC236}">
                <a16:creationId xmlns:a16="http://schemas.microsoft.com/office/drawing/2014/main" id="{833849C4-DD16-CF73-0925-556BE073CE6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6632A3C-CB71-40C1-8B5D-BE5DF822017C}"/>
              </a:ext>
            </a:extLst>
          </p:cNvPr>
          <p:cNvSpPr>
            <a:spLocks noGrp="1"/>
          </p:cNvSpPr>
          <p:nvPr>
            <p:ph type="sldNum" sz="quarter" idx="12"/>
          </p:nvPr>
        </p:nvSpPr>
        <p:spPr/>
        <p:txBody>
          <a:bodyPr/>
          <a:lstStyle/>
          <a:p>
            <a:fld id="{66A73923-8B7F-445D-91DC-10F3EF7CB411}" type="slidenum">
              <a:rPr lang="en-KE" smtClean="0"/>
              <a:t>‹#›</a:t>
            </a:fld>
            <a:endParaRPr lang="en-KE"/>
          </a:p>
        </p:txBody>
      </p:sp>
    </p:spTree>
    <p:extLst>
      <p:ext uri="{BB962C8B-B14F-4D97-AF65-F5344CB8AC3E}">
        <p14:creationId xmlns:p14="http://schemas.microsoft.com/office/powerpoint/2010/main" val="235783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05CEA-DCDA-BDD0-B168-EF0D4DF4A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71D8C92-6EF3-DE95-3D5E-994E080F5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E7A48CF-0F2D-49EC-EAA5-3280B1DDC3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C9443-AD50-4136-9FFB-0C6EE32B5CB4}" type="datetimeFigureOut">
              <a:rPr lang="en-KE" smtClean="0"/>
              <a:t>25/07/2022</a:t>
            </a:fld>
            <a:endParaRPr lang="en-KE"/>
          </a:p>
        </p:txBody>
      </p:sp>
      <p:sp>
        <p:nvSpPr>
          <p:cNvPr id="5" name="Footer Placeholder 4">
            <a:extLst>
              <a:ext uri="{FF2B5EF4-FFF2-40B4-BE49-F238E27FC236}">
                <a16:creationId xmlns:a16="http://schemas.microsoft.com/office/drawing/2014/main" id="{B0BDC2B8-46FA-AFF8-604D-599103584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ECE60A24-7C00-4C41-57C9-4F73DEF95C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73923-8B7F-445D-91DC-10F3EF7CB411}" type="slidenum">
              <a:rPr lang="en-KE" smtClean="0"/>
              <a:t>‹#›</a:t>
            </a:fld>
            <a:endParaRPr lang="en-KE"/>
          </a:p>
        </p:txBody>
      </p:sp>
    </p:spTree>
    <p:extLst>
      <p:ext uri="{BB962C8B-B14F-4D97-AF65-F5344CB8AC3E}">
        <p14:creationId xmlns:p14="http://schemas.microsoft.com/office/powerpoint/2010/main" val="378255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7BC4-0515-7FE3-EDB0-77FC897A594D}"/>
              </a:ext>
            </a:extLst>
          </p:cNvPr>
          <p:cNvSpPr>
            <a:spLocks noGrp="1"/>
          </p:cNvSpPr>
          <p:nvPr>
            <p:ph type="ctrTitle"/>
          </p:nvPr>
        </p:nvSpPr>
        <p:spPr/>
        <p:txBody>
          <a:bodyPr/>
          <a:lstStyle/>
          <a:p>
            <a:r>
              <a:rPr lang="en-US" dirty="0"/>
              <a:t>Bikeshare Analysis</a:t>
            </a:r>
            <a:endParaRPr lang="en-KE" dirty="0"/>
          </a:p>
        </p:txBody>
      </p:sp>
      <p:sp>
        <p:nvSpPr>
          <p:cNvPr id="3" name="Subtitle 2">
            <a:extLst>
              <a:ext uri="{FF2B5EF4-FFF2-40B4-BE49-F238E27FC236}">
                <a16:creationId xmlns:a16="http://schemas.microsoft.com/office/drawing/2014/main" id="{64E06520-2418-E6AB-F657-9C504477A53D}"/>
              </a:ext>
            </a:extLst>
          </p:cNvPr>
          <p:cNvSpPr>
            <a:spLocks noGrp="1"/>
          </p:cNvSpPr>
          <p:nvPr>
            <p:ph type="subTitle" idx="1"/>
          </p:nvPr>
        </p:nvSpPr>
        <p:spPr/>
        <p:txBody>
          <a:bodyPr/>
          <a:lstStyle/>
          <a:p>
            <a:r>
              <a:rPr lang="en-US" dirty="0"/>
              <a:t>Google Data Analysis Certificate Capstone Project</a:t>
            </a:r>
          </a:p>
          <a:p>
            <a:r>
              <a:rPr lang="en-US" dirty="0"/>
              <a:t>Kristian </a:t>
            </a:r>
            <a:r>
              <a:rPr lang="en-US" dirty="0" err="1"/>
              <a:t>Murimi</a:t>
            </a:r>
            <a:endParaRPr lang="en-KE" dirty="0"/>
          </a:p>
        </p:txBody>
      </p:sp>
    </p:spTree>
    <p:extLst>
      <p:ext uri="{BB962C8B-B14F-4D97-AF65-F5344CB8AC3E}">
        <p14:creationId xmlns:p14="http://schemas.microsoft.com/office/powerpoint/2010/main" val="174782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B6D80B-C815-D5DF-768F-3748D874C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393841"/>
            <a:ext cx="6902548" cy="5331655"/>
          </a:xfrm>
          <a:prstGeom prst="rect">
            <a:avLst/>
          </a:prstGeom>
        </p:spPr>
      </p:pic>
      <p:sp>
        <p:nvSpPr>
          <p:cNvPr id="6" name="TextBox 5">
            <a:extLst>
              <a:ext uri="{FF2B5EF4-FFF2-40B4-BE49-F238E27FC236}">
                <a16:creationId xmlns:a16="http://schemas.microsoft.com/office/drawing/2014/main" id="{EE7C8FE2-F52C-4366-FB77-6682CD72CEAE}"/>
              </a:ext>
            </a:extLst>
          </p:cNvPr>
          <p:cNvSpPr txBox="1"/>
          <p:nvPr/>
        </p:nvSpPr>
        <p:spPr>
          <a:xfrm>
            <a:off x="2999656" y="6094827"/>
            <a:ext cx="7776864" cy="400110"/>
          </a:xfrm>
          <a:prstGeom prst="rect">
            <a:avLst/>
          </a:prstGeom>
          <a:noFill/>
        </p:spPr>
        <p:txBody>
          <a:bodyPr wrap="square" rtlCol="0">
            <a:spAutoFit/>
          </a:bodyPr>
          <a:lstStyle/>
          <a:p>
            <a:r>
              <a:rPr lang="en-US" sz="2000" b="1" i="0" dirty="0">
                <a:solidFill>
                  <a:srgbClr val="333333"/>
                </a:solidFill>
                <a:effectLst/>
                <a:latin typeface="Helvetica Neue"/>
              </a:rPr>
              <a:t>There are more members than casual riders</a:t>
            </a:r>
            <a:r>
              <a:rPr lang="en-US" b="0" i="0" dirty="0">
                <a:solidFill>
                  <a:srgbClr val="333333"/>
                </a:solidFill>
                <a:effectLst/>
                <a:latin typeface="Helvetica Neue"/>
              </a:rPr>
              <a:t>.</a:t>
            </a:r>
            <a:endParaRPr lang="en-KE" dirty="0"/>
          </a:p>
        </p:txBody>
      </p:sp>
    </p:spTree>
    <p:extLst>
      <p:ext uri="{BB962C8B-B14F-4D97-AF65-F5344CB8AC3E}">
        <p14:creationId xmlns:p14="http://schemas.microsoft.com/office/powerpoint/2010/main" val="262762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4245D-4F22-39A5-CD96-ACD3F1F5F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373216"/>
          </a:xfrm>
          <a:prstGeom prst="rect">
            <a:avLst/>
          </a:prstGeom>
        </p:spPr>
      </p:pic>
      <p:sp>
        <p:nvSpPr>
          <p:cNvPr id="4" name="TextBox 3">
            <a:extLst>
              <a:ext uri="{FF2B5EF4-FFF2-40B4-BE49-F238E27FC236}">
                <a16:creationId xmlns:a16="http://schemas.microsoft.com/office/drawing/2014/main" id="{A0369C5F-ACD7-591C-F5DA-FE0132069568}"/>
              </a:ext>
            </a:extLst>
          </p:cNvPr>
          <p:cNvSpPr txBox="1"/>
          <p:nvPr/>
        </p:nvSpPr>
        <p:spPr>
          <a:xfrm>
            <a:off x="0" y="5733256"/>
            <a:ext cx="12192000" cy="1015663"/>
          </a:xfrm>
          <a:prstGeom prst="rect">
            <a:avLst/>
          </a:prstGeom>
          <a:noFill/>
        </p:spPr>
        <p:txBody>
          <a:bodyPr wrap="square" rtlCol="0">
            <a:spAutoFit/>
          </a:bodyPr>
          <a:lstStyle/>
          <a:p>
            <a:r>
              <a:rPr lang="en-US" sz="2000" b="1" i="0" dirty="0">
                <a:solidFill>
                  <a:srgbClr val="333333"/>
                </a:solidFill>
                <a:effectLst/>
                <a:latin typeface="Helvetica Neue"/>
              </a:rPr>
              <a:t>Most of the casual riders take trips on the weekend. This suggests that most casual riders use the bike service for leisure. Members of the ride share service, however, take more trips over the week days. This suggests that most of the members use the service for transport.</a:t>
            </a:r>
            <a:endParaRPr lang="en-KE" sz="2000" b="1" dirty="0"/>
          </a:p>
        </p:txBody>
      </p:sp>
    </p:spTree>
    <p:extLst>
      <p:ext uri="{BB962C8B-B14F-4D97-AF65-F5344CB8AC3E}">
        <p14:creationId xmlns:p14="http://schemas.microsoft.com/office/powerpoint/2010/main" val="296341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29E225-0FAC-F7FB-91D1-27D119A22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776" y="188640"/>
            <a:ext cx="8024960" cy="6669360"/>
          </a:xfrm>
          <a:prstGeom prst="rect">
            <a:avLst/>
          </a:prstGeom>
        </p:spPr>
      </p:pic>
      <p:sp>
        <p:nvSpPr>
          <p:cNvPr id="4" name="TextBox 3">
            <a:extLst>
              <a:ext uri="{FF2B5EF4-FFF2-40B4-BE49-F238E27FC236}">
                <a16:creationId xmlns:a16="http://schemas.microsoft.com/office/drawing/2014/main" id="{09540D0A-7A31-75BA-5D2B-E9A72A2F447A}"/>
              </a:ext>
            </a:extLst>
          </p:cNvPr>
          <p:cNvSpPr txBox="1"/>
          <p:nvPr/>
        </p:nvSpPr>
        <p:spPr>
          <a:xfrm>
            <a:off x="191344" y="476672"/>
            <a:ext cx="3888432" cy="3170099"/>
          </a:xfrm>
          <a:prstGeom prst="rect">
            <a:avLst/>
          </a:prstGeom>
          <a:noFill/>
        </p:spPr>
        <p:txBody>
          <a:bodyPr wrap="square" rtlCol="0">
            <a:spAutoFit/>
          </a:bodyPr>
          <a:lstStyle/>
          <a:p>
            <a:r>
              <a:rPr lang="en-US" sz="2000" b="1" i="0" dirty="0">
                <a:solidFill>
                  <a:srgbClr val="333333"/>
                </a:solidFill>
                <a:effectLst/>
                <a:latin typeface="Helvetica Neue"/>
              </a:rPr>
              <a:t>Most of the casual riders use the service in the afternoon suggesting that they use the service mostly for leisure. </a:t>
            </a:r>
          </a:p>
          <a:p>
            <a:endParaRPr lang="en-US" sz="2000" b="1" i="0" dirty="0">
              <a:solidFill>
                <a:srgbClr val="333333"/>
              </a:solidFill>
              <a:effectLst/>
              <a:latin typeface="Helvetica Neue"/>
            </a:endParaRPr>
          </a:p>
          <a:p>
            <a:r>
              <a:rPr lang="en-US" sz="2000" b="1" i="0" dirty="0">
                <a:solidFill>
                  <a:srgbClr val="333333"/>
                </a:solidFill>
                <a:effectLst/>
                <a:latin typeface="Helvetica Neue"/>
              </a:rPr>
              <a:t>The member riders mostly ride in the afternoons and morning which may indicate they are using the service to get to and from work.</a:t>
            </a:r>
            <a:endParaRPr lang="en-KE" sz="2000" b="1" dirty="0"/>
          </a:p>
        </p:txBody>
      </p:sp>
    </p:spTree>
    <p:extLst>
      <p:ext uri="{BB962C8B-B14F-4D97-AF65-F5344CB8AC3E}">
        <p14:creationId xmlns:p14="http://schemas.microsoft.com/office/powerpoint/2010/main" val="17136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BA3BC9-E752-A6B5-C0E0-A02F7E8B6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8" y="188640"/>
            <a:ext cx="9721080" cy="5040560"/>
          </a:xfrm>
          <a:prstGeom prst="rect">
            <a:avLst/>
          </a:prstGeom>
        </p:spPr>
      </p:pic>
      <p:sp>
        <p:nvSpPr>
          <p:cNvPr id="4" name="TextBox 3">
            <a:extLst>
              <a:ext uri="{FF2B5EF4-FFF2-40B4-BE49-F238E27FC236}">
                <a16:creationId xmlns:a16="http://schemas.microsoft.com/office/drawing/2014/main" id="{233A6853-C31A-4B06-41FF-142D7E6E7C6B}"/>
              </a:ext>
            </a:extLst>
          </p:cNvPr>
          <p:cNvSpPr txBox="1"/>
          <p:nvPr/>
        </p:nvSpPr>
        <p:spPr>
          <a:xfrm>
            <a:off x="1271464" y="5534561"/>
            <a:ext cx="9865096" cy="1323439"/>
          </a:xfrm>
          <a:prstGeom prst="rect">
            <a:avLst/>
          </a:prstGeom>
          <a:noFill/>
        </p:spPr>
        <p:txBody>
          <a:bodyPr wrap="square" rtlCol="0">
            <a:spAutoFit/>
          </a:bodyPr>
          <a:lstStyle/>
          <a:p>
            <a:r>
              <a:rPr lang="en-US" sz="2000" b="1" dirty="0">
                <a:solidFill>
                  <a:srgbClr val="333333"/>
                </a:solidFill>
                <a:latin typeface="Helvetica Neue"/>
              </a:rPr>
              <a:t>T</a:t>
            </a:r>
            <a:r>
              <a:rPr lang="en-US" sz="2000" b="1" i="0" dirty="0">
                <a:solidFill>
                  <a:srgbClr val="333333"/>
                </a:solidFill>
                <a:effectLst/>
                <a:latin typeface="Helvetica Neue"/>
              </a:rPr>
              <a:t>he most used bike type is the classic bike, which is the preferred type by both members and casual riders. The least common bike type is the docked bike which is only used by a small number of casual riders and not at all by members.</a:t>
            </a:r>
            <a:endParaRPr lang="en-KE" sz="2000" b="1" dirty="0"/>
          </a:p>
        </p:txBody>
      </p:sp>
    </p:spTree>
    <p:extLst>
      <p:ext uri="{BB962C8B-B14F-4D97-AF65-F5344CB8AC3E}">
        <p14:creationId xmlns:p14="http://schemas.microsoft.com/office/powerpoint/2010/main" val="1580435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167</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Bikeshare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Bikeshare Analysis</dc:title>
  <dc:creator>KRISTIAN MURIMI</dc:creator>
  <cp:lastModifiedBy>KRISTIAN MURIMI</cp:lastModifiedBy>
  <cp:revision>1</cp:revision>
  <dcterms:created xsi:type="dcterms:W3CDTF">2022-07-25T10:32:50Z</dcterms:created>
  <dcterms:modified xsi:type="dcterms:W3CDTF">2022-07-25T10:46:19Z</dcterms:modified>
</cp:coreProperties>
</file>