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0"/>
  </p:notesMasterIdLst>
  <p:sldIdLst>
    <p:sldId id="458" r:id="rId2"/>
    <p:sldId id="528" r:id="rId3"/>
    <p:sldId id="583" r:id="rId4"/>
    <p:sldId id="536" r:id="rId5"/>
    <p:sldId id="584" r:id="rId6"/>
    <p:sldId id="585" r:id="rId7"/>
    <p:sldId id="586" r:id="rId8"/>
    <p:sldId id="530" r:id="rId9"/>
    <p:sldId id="587" r:id="rId10"/>
    <p:sldId id="539" r:id="rId11"/>
    <p:sldId id="540" r:id="rId12"/>
    <p:sldId id="541" r:id="rId13"/>
    <p:sldId id="542" r:id="rId14"/>
    <p:sldId id="532" r:id="rId15"/>
    <p:sldId id="543" r:id="rId16"/>
    <p:sldId id="544" r:id="rId17"/>
    <p:sldId id="545" r:id="rId18"/>
    <p:sldId id="588" r:id="rId19"/>
    <p:sldId id="533" r:id="rId20"/>
    <p:sldId id="547" r:id="rId21"/>
    <p:sldId id="548" r:id="rId22"/>
    <p:sldId id="534" r:id="rId23"/>
    <p:sldId id="550" r:id="rId24"/>
    <p:sldId id="546" r:id="rId25"/>
    <p:sldId id="589" r:id="rId26"/>
    <p:sldId id="549" r:id="rId27"/>
    <p:sldId id="551" r:id="rId28"/>
    <p:sldId id="552" r:id="rId29"/>
    <p:sldId id="592" r:id="rId30"/>
    <p:sldId id="560" r:id="rId31"/>
    <p:sldId id="553" r:id="rId32"/>
    <p:sldId id="562" r:id="rId33"/>
    <p:sldId id="563" r:id="rId34"/>
    <p:sldId id="564" r:id="rId35"/>
    <p:sldId id="561" r:id="rId36"/>
    <p:sldId id="554" r:id="rId37"/>
    <p:sldId id="555" r:id="rId38"/>
    <p:sldId id="529" r:id="rId39"/>
    <p:sldId id="565" r:id="rId40"/>
    <p:sldId id="566" r:id="rId41"/>
    <p:sldId id="526" r:id="rId42"/>
    <p:sldId id="593" r:id="rId43"/>
    <p:sldId id="556" r:id="rId44"/>
    <p:sldId id="578" r:id="rId45"/>
    <p:sldId id="579" r:id="rId46"/>
    <p:sldId id="558" r:id="rId47"/>
    <p:sldId id="567" r:id="rId48"/>
    <p:sldId id="557" r:id="rId49"/>
    <p:sldId id="559" r:id="rId50"/>
    <p:sldId id="569" r:id="rId51"/>
    <p:sldId id="570" r:id="rId52"/>
    <p:sldId id="568" r:id="rId53"/>
    <p:sldId id="571" r:id="rId54"/>
    <p:sldId id="572" r:id="rId55"/>
    <p:sldId id="573" r:id="rId56"/>
    <p:sldId id="575" r:id="rId57"/>
    <p:sldId id="594" r:id="rId58"/>
    <p:sldId id="52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59FE"/>
    <a:srgbClr val="6E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91"/>
    <p:restoredTop sz="77696"/>
  </p:normalViewPr>
  <p:slideViewPr>
    <p:cSldViewPr snapToGrid="0" snapToObjects="1">
      <p:cViewPr varScale="1">
        <p:scale>
          <a:sx n="100" d="100"/>
          <a:sy n="100" d="100"/>
        </p:scale>
        <p:origin x="1464"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8EBFC-05B6-9C46-BD16-F9F33479004A}" type="datetimeFigureOut">
              <a:rPr lang="en-US" smtClean="0"/>
              <a:t>8/23/17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589FC-1846-0249-85C6-65894CFD5F09}" type="slidenum">
              <a:rPr lang="en-US" smtClean="0"/>
              <a:t>‹#›</a:t>
            </a:fld>
            <a:endParaRPr lang="en-US"/>
          </a:p>
        </p:txBody>
      </p:sp>
    </p:spTree>
    <p:extLst>
      <p:ext uri="{BB962C8B-B14F-4D97-AF65-F5344CB8AC3E}">
        <p14:creationId xmlns:p14="http://schemas.microsoft.com/office/powerpoint/2010/main" val="142511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a:t>
            </a:fld>
            <a:endParaRPr lang="en-US"/>
          </a:p>
        </p:txBody>
      </p:sp>
    </p:spTree>
    <p:extLst>
      <p:ext uri="{BB962C8B-B14F-4D97-AF65-F5344CB8AC3E}">
        <p14:creationId xmlns:p14="http://schemas.microsoft.com/office/powerpoint/2010/main" val="199773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2009</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19</a:t>
            </a:fld>
            <a:endParaRPr lang="en-US"/>
          </a:p>
        </p:txBody>
      </p:sp>
    </p:spTree>
    <p:extLst>
      <p:ext uri="{BB962C8B-B14F-4D97-AF65-F5344CB8AC3E}">
        <p14:creationId xmlns:p14="http://schemas.microsoft.com/office/powerpoint/2010/main" val="119503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2011</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22</a:t>
            </a:fld>
            <a:endParaRPr lang="en-US"/>
          </a:p>
        </p:txBody>
      </p:sp>
    </p:spTree>
    <p:extLst>
      <p:ext uri="{BB962C8B-B14F-4D97-AF65-F5344CB8AC3E}">
        <p14:creationId xmlns:p14="http://schemas.microsoft.com/office/powerpoint/2010/main" val="2009396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October 2012</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27</a:t>
            </a:fld>
            <a:endParaRPr lang="en-US"/>
          </a:p>
        </p:txBody>
      </p:sp>
    </p:spTree>
    <p:extLst>
      <p:ext uri="{BB962C8B-B14F-4D97-AF65-F5344CB8AC3E}">
        <p14:creationId xmlns:p14="http://schemas.microsoft.com/office/powerpoint/2010/main" val="1954933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28</a:t>
            </a:fld>
            <a:endParaRPr lang="en-US"/>
          </a:p>
        </p:txBody>
      </p:sp>
    </p:spTree>
    <p:extLst>
      <p:ext uri="{BB962C8B-B14F-4D97-AF65-F5344CB8AC3E}">
        <p14:creationId xmlns:p14="http://schemas.microsoft.com/office/powerpoint/2010/main" val="190996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29</a:t>
            </a:fld>
            <a:endParaRPr lang="en-US"/>
          </a:p>
        </p:txBody>
      </p:sp>
    </p:spTree>
    <p:extLst>
      <p:ext uri="{BB962C8B-B14F-4D97-AF65-F5344CB8AC3E}">
        <p14:creationId xmlns:p14="http://schemas.microsoft.com/office/powerpoint/2010/main" val="26901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32</a:t>
            </a:fld>
            <a:endParaRPr lang="en-US"/>
          </a:p>
        </p:txBody>
      </p:sp>
    </p:spTree>
    <p:extLst>
      <p:ext uri="{BB962C8B-B14F-4D97-AF65-F5344CB8AC3E}">
        <p14:creationId xmlns:p14="http://schemas.microsoft.com/office/powerpoint/2010/main" val="1608843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42</a:t>
            </a:fld>
            <a:endParaRPr lang="en-US"/>
          </a:p>
        </p:txBody>
      </p:sp>
    </p:spTree>
    <p:extLst>
      <p:ext uri="{BB962C8B-B14F-4D97-AF65-F5344CB8AC3E}">
        <p14:creationId xmlns:p14="http://schemas.microsoft.com/office/powerpoint/2010/main" val="167110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Feel free to swap out the Progress logo with your own logo.</a:t>
            </a:r>
            <a:endParaRPr lang="en-US"/>
          </a:p>
        </p:txBody>
      </p:sp>
      <p:sp>
        <p:nvSpPr>
          <p:cNvPr id="4" name="Slide Number Placeholder 3"/>
          <p:cNvSpPr>
            <a:spLocks noGrp="1"/>
          </p:cNvSpPr>
          <p:nvPr>
            <p:ph type="sldNum" sz="quarter" idx="10"/>
          </p:nvPr>
        </p:nvSpPr>
        <p:spPr/>
        <p:txBody>
          <a:bodyPr/>
          <a:lstStyle/>
          <a:p>
            <a:fld id="{894589FC-1846-0249-85C6-65894CFD5F09}" type="slidenum">
              <a:rPr lang="en-US" smtClean="0"/>
              <a:t>58</a:t>
            </a:fld>
            <a:endParaRPr lang="en-US"/>
          </a:p>
        </p:txBody>
      </p:sp>
    </p:spTree>
    <p:extLst>
      <p:ext uri="{BB962C8B-B14F-4D97-AF65-F5344CB8AC3E}">
        <p14:creationId xmlns:p14="http://schemas.microsoft.com/office/powerpoint/2010/main" val="169776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2</a:t>
            </a:fld>
            <a:endParaRPr lang="en-US"/>
          </a:p>
        </p:txBody>
      </p:sp>
    </p:spTree>
    <p:extLst>
      <p:ext uri="{BB962C8B-B14F-4D97-AF65-F5344CB8AC3E}">
        <p14:creationId xmlns:p14="http://schemas.microsoft.com/office/powerpoint/2010/main" val="108995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3</a:t>
            </a:fld>
            <a:endParaRPr lang="en-US"/>
          </a:p>
        </p:txBody>
      </p:sp>
    </p:spTree>
    <p:extLst>
      <p:ext uri="{BB962C8B-B14F-4D97-AF65-F5344CB8AC3E}">
        <p14:creationId xmlns:p14="http://schemas.microsoft.com/office/powerpoint/2010/main" val="18278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5</a:t>
            </a:fld>
            <a:endParaRPr lang="en-US"/>
          </a:p>
        </p:txBody>
      </p:sp>
    </p:spTree>
    <p:extLst>
      <p:ext uri="{BB962C8B-B14F-4D97-AF65-F5344CB8AC3E}">
        <p14:creationId xmlns:p14="http://schemas.microsoft.com/office/powerpoint/2010/main" val="158644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6</a:t>
            </a:fld>
            <a:endParaRPr lang="en-US"/>
          </a:p>
        </p:txBody>
      </p:sp>
    </p:spTree>
    <p:extLst>
      <p:ext uri="{BB962C8B-B14F-4D97-AF65-F5344CB8AC3E}">
        <p14:creationId xmlns:p14="http://schemas.microsoft.com/office/powerpoint/2010/main" val="123987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7</a:t>
            </a:fld>
            <a:endParaRPr lang="en-US"/>
          </a:p>
        </p:txBody>
      </p:sp>
    </p:spTree>
    <p:extLst>
      <p:ext uri="{BB962C8B-B14F-4D97-AF65-F5344CB8AC3E}">
        <p14:creationId xmlns:p14="http://schemas.microsoft.com/office/powerpoint/2010/main" val="1150383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a:t>
            </a:r>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14</a:t>
            </a:fld>
            <a:endParaRPr lang="en-US"/>
          </a:p>
        </p:txBody>
      </p:sp>
    </p:spTree>
    <p:extLst>
      <p:ext uri="{BB962C8B-B14F-4D97-AF65-F5344CB8AC3E}">
        <p14:creationId xmlns:p14="http://schemas.microsoft.com/office/powerpoint/2010/main" val="370675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15</a:t>
            </a:fld>
            <a:endParaRPr lang="en-US"/>
          </a:p>
        </p:txBody>
      </p:sp>
    </p:spTree>
    <p:extLst>
      <p:ext uri="{BB962C8B-B14F-4D97-AF65-F5344CB8AC3E}">
        <p14:creationId xmlns:p14="http://schemas.microsoft.com/office/powerpoint/2010/main" val="193734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589FC-1846-0249-85C6-65894CFD5F09}" type="slidenum">
              <a:rPr lang="en-US" smtClean="0"/>
              <a:t>18</a:t>
            </a:fld>
            <a:endParaRPr lang="en-US"/>
          </a:p>
        </p:txBody>
      </p:sp>
    </p:spTree>
    <p:extLst>
      <p:ext uri="{BB962C8B-B14F-4D97-AF65-F5344CB8AC3E}">
        <p14:creationId xmlns:p14="http://schemas.microsoft.com/office/powerpoint/2010/main" val="108374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8152" y="3648076"/>
            <a:ext cx="10839448" cy="686946"/>
          </a:xfrm>
        </p:spPr>
        <p:txBody>
          <a:bodyPr anchor="ctr"/>
          <a:lstStyle>
            <a:lvl1pPr algn="l">
              <a:defRPr sz="6000" b="1" i="0" baseline="0">
                <a:latin typeface="Avenir Heavy" charset="0"/>
                <a:ea typeface="Avenir Heavy" charset="0"/>
                <a:cs typeface="Avenir Heavy" charset="0"/>
              </a:defRPr>
            </a:lvl1pPr>
          </a:lstStyle>
          <a:p>
            <a:r>
              <a:rPr lang="en-US" dirty="0" smtClean="0"/>
              <a:t>Edit Master title</a:t>
            </a:r>
            <a:endParaRPr lang="en-US" dirty="0"/>
          </a:p>
        </p:txBody>
      </p:sp>
      <p:sp>
        <p:nvSpPr>
          <p:cNvPr id="3" name="Subtitle 2"/>
          <p:cNvSpPr>
            <a:spLocks noGrp="1"/>
          </p:cNvSpPr>
          <p:nvPr>
            <p:ph type="subTitle" idx="1"/>
          </p:nvPr>
        </p:nvSpPr>
        <p:spPr>
          <a:xfrm>
            <a:off x="438152" y="4396343"/>
            <a:ext cx="10839448" cy="446528"/>
          </a:xfrm>
        </p:spPr>
        <p:txBody>
          <a:bodyPr>
            <a:normAutofit/>
          </a:bodyPr>
          <a:lstStyle>
            <a:lvl1pPr marL="0" indent="0" algn="l">
              <a:buNone/>
              <a:defRPr sz="2800" b="0" i="0" baseline="0">
                <a:solidFill>
                  <a:schemeClr val="tx1"/>
                </a:solidFill>
                <a:latin typeface="Avenir Roman" charset="0"/>
                <a:ea typeface="Avenir Roman" charset="0"/>
                <a:cs typeface="Avenir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Text Placeholder 4"/>
          <p:cNvSpPr>
            <a:spLocks noGrp="1"/>
          </p:cNvSpPr>
          <p:nvPr>
            <p:ph type="body" sz="quarter" idx="13" hasCustomPrompt="1"/>
          </p:nvPr>
        </p:nvSpPr>
        <p:spPr>
          <a:xfrm>
            <a:off x="438152" y="4904192"/>
            <a:ext cx="2757488" cy="390525"/>
          </a:xfrm>
        </p:spPr>
        <p:txBody>
          <a:bodyPr>
            <a:noAutofit/>
          </a:bodyPr>
          <a:lstStyle>
            <a:lvl1pPr marL="0" indent="0">
              <a:buNone/>
              <a:defRPr sz="1600" b="0" i="0">
                <a:solidFill>
                  <a:srgbClr val="3C59FD"/>
                </a:solidFill>
                <a:latin typeface="Avenir Light" charset="0"/>
                <a:ea typeface="Avenir Light" charset="0"/>
                <a:cs typeface="Avenir Light" charset="0"/>
              </a:defRPr>
            </a:lvl1pPr>
          </a:lstStyle>
          <a:p>
            <a:pPr lvl="0"/>
            <a:r>
              <a:rPr lang="en-US" dirty="0" smtClean="0"/>
              <a:t>Date</a:t>
            </a:r>
            <a:endParaRPr lang="en-US" dirty="0"/>
          </a:p>
        </p:txBody>
      </p:sp>
    </p:spTree>
    <p:extLst>
      <p:ext uri="{BB962C8B-B14F-4D97-AF65-F5344CB8AC3E}">
        <p14:creationId xmlns:p14="http://schemas.microsoft.com/office/powerpoint/2010/main" val="1299690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2" y="405517"/>
            <a:ext cx="11210923" cy="920363"/>
          </a:xfrm>
        </p:spPr>
        <p:txBody>
          <a:bodyPr/>
          <a:lstStyle>
            <a:lvl1pPr>
              <a:defRPr b="1" i="0">
                <a:latin typeface="Avenir Heavy" charset="0"/>
                <a:ea typeface="Avenir Heavy" charset="0"/>
                <a:cs typeface="Avenir Heavy"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85947" y="1508760"/>
            <a:ext cx="11033237" cy="482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1899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5002" y="2898191"/>
            <a:ext cx="8444754" cy="686946"/>
          </a:xfrm>
        </p:spPr>
        <p:txBody>
          <a:bodyPr anchor="ctr"/>
          <a:lstStyle>
            <a:lvl1pPr algn="l">
              <a:defRPr sz="6000" b="1" i="0" baseline="0">
                <a:latin typeface="Avenir Heavy" charset="0"/>
                <a:ea typeface="Avenir Heavy" charset="0"/>
                <a:cs typeface="Avenir Heavy" charset="0"/>
              </a:defRPr>
            </a:lvl1pPr>
          </a:lstStyle>
          <a:p>
            <a:r>
              <a:rPr lang="en-US" dirty="0" smtClean="0"/>
              <a:t>Edit Master title</a:t>
            </a:r>
            <a:endParaRPr lang="en-US" dirty="0"/>
          </a:p>
        </p:txBody>
      </p:sp>
      <p:sp>
        <p:nvSpPr>
          <p:cNvPr id="3" name="Subtitle 2"/>
          <p:cNvSpPr>
            <a:spLocks noGrp="1"/>
          </p:cNvSpPr>
          <p:nvPr>
            <p:ph type="subTitle" idx="1"/>
          </p:nvPr>
        </p:nvSpPr>
        <p:spPr>
          <a:xfrm>
            <a:off x="355002" y="4331797"/>
            <a:ext cx="8444754" cy="446528"/>
          </a:xfrm>
        </p:spPr>
        <p:txBody>
          <a:bodyPr>
            <a:normAutofit/>
          </a:bodyPr>
          <a:lstStyle>
            <a:lvl1pPr marL="0" indent="0" algn="l">
              <a:buNone/>
              <a:defRPr sz="2800" b="0" i="0" baseline="0">
                <a:solidFill>
                  <a:schemeClr val="tx1">
                    <a:lumMod val="50000"/>
                    <a:lumOff val="50000"/>
                  </a:schemeClr>
                </a:solidFill>
                <a:latin typeface="Avenir Roman" charset="0"/>
                <a:ea typeface="Avenir Roman" charset="0"/>
                <a:cs typeface="Avenir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t="-1" b="-19996"/>
          <a:stretch/>
        </p:blipFill>
        <p:spPr>
          <a:xfrm>
            <a:off x="494851" y="3754194"/>
            <a:ext cx="1613648" cy="45719"/>
          </a:xfrm>
          <a:prstGeom prst="rect">
            <a:avLst/>
          </a:prstGeom>
        </p:spPr>
      </p:pic>
    </p:spTree>
    <p:extLst>
      <p:ext uri="{BB962C8B-B14F-4D97-AF65-F5344CB8AC3E}">
        <p14:creationId xmlns:p14="http://schemas.microsoft.com/office/powerpoint/2010/main" val="1170009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p:bgPr>
        <a:pattFill prst="pct90">
          <a:fgClr>
            <a:srgbClr val="6E83FF"/>
          </a:fgClr>
          <a:bgClr>
            <a:schemeClr val="bg1"/>
          </a:bgClr>
        </a:pattFill>
        <a:effectLst/>
      </p:bgPr>
    </p:bg>
    <p:spTree>
      <p:nvGrpSpPr>
        <p:cNvPr id="1" name=""/>
        <p:cNvGrpSpPr/>
        <p:nvPr/>
      </p:nvGrpSpPr>
      <p:grpSpPr>
        <a:xfrm>
          <a:off x="0" y="0"/>
          <a:ext cx="0" cy="0"/>
          <a:chOff x="0" y="0"/>
          <a:chExt cx="0" cy="0"/>
        </a:xfrm>
      </p:grpSpPr>
      <p:sp>
        <p:nvSpPr>
          <p:cNvPr id="4" name="TextBox 3"/>
          <p:cNvSpPr txBox="1"/>
          <p:nvPr userDrawn="1"/>
        </p:nvSpPr>
        <p:spPr>
          <a:xfrm>
            <a:off x="289948" y="2771814"/>
            <a:ext cx="5272598" cy="1323439"/>
          </a:xfrm>
          <a:prstGeom prst="rect">
            <a:avLst/>
          </a:prstGeom>
          <a:noFill/>
        </p:spPr>
        <p:txBody>
          <a:bodyPr wrap="none" rtlCol="0">
            <a:spAutoFit/>
          </a:bodyPr>
          <a:lstStyle/>
          <a:p>
            <a:pPr algn="ctr"/>
            <a:r>
              <a:rPr lang="en-US" sz="8000" b="1" smtClean="0">
                <a:solidFill>
                  <a:schemeClr val="bg1"/>
                </a:solidFill>
                <a:latin typeface="Avenir Roman" charset="0"/>
                <a:ea typeface="Avenir Roman" charset="0"/>
                <a:cs typeface="Avenir Roman" charset="0"/>
              </a:rPr>
              <a:t>{Hands</a:t>
            </a:r>
            <a:r>
              <a:rPr lang="en-US" sz="8000" b="1" baseline="0" smtClean="0">
                <a:solidFill>
                  <a:schemeClr val="bg1"/>
                </a:solidFill>
                <a:latin typeface="Avenir Roman" charset="0"/>
                <a:ea typeface="Avenir Roman" charset="0"/>
                <a:cs typeface="Avenir Roman" charset="0"/>
              </a:rPr>
              <a:t> on</a:t>
            </a:r>
            <a:r>
              <a:rPr lang="en-US" sz="8000" b="1" smtClean="0">
                <a:solidFill>
                  <a:schemeClr val="bg1"/>
                </a:solidFill>
                <a:latin typeface="Avenir Roman" charset="0"/>
                <a:ea typeface="Avenir Roman" charset="0"/>
                <a:cs typeface="Avenir Roman" charset="0"/>
              </a:rPr>
              <a:t>}</a:t>
            </a:r>
            <a:endParaRPr lang="en-US" sz="8000" b="1" dirty="0" smtClean="0">
              <a:solidFill>
                <a:schemeClr val="bg1"/>
              </a:solidFill>
              <a:latin typeface="Avenir Roman" charset="0"/>
              <a:ea typeface="Avenir Roman" charset="0"/>
              <a:cs typeface="Avenir Roman" charset="0"/>
            </a:endParaRPr>
          </a:p>
        </p:txBody>
      </p:sp>
    </p:spTree>
    <p:extLst>
      <p:ext uri="{BB962C8B-B14F-4D97-AF65-F5344CB8AC3E}">
        <p14:creationId xmlns:p14="http://schemas.microsoft.com/office/powerpoint/2010/main" val="17482551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w/ title">
    <p:spTree>
      <p:nvGrpSpPr>
        <p:cNvPr id="1" name=""/>
        <p:cNvGrpSpPr/>
        <p:nvPr/>
      </p:nvGrpSpPr>
      <p:grpSpPr>
        <a:xfrm>
          <a:off x="0" y="0"/>
          <a:ext cx="0" cy="0"/>
          <a:chOff x="0" y="0"/>
          <a:chExt cx="0" cy="0"/>
        </a:xfrm>
      </p:grpSpPr>
      <p:sp>
        <p:nvSpPr>
          <p:cNvPr id="26" name="Title 1"/>
          <p:cNvSpPr>
            <a:spLocks noGrp="1"/>
          </p:cNvSpPr>
          <p:nvPr>
            <p:ph type="title" hasCustomPrompt="1"/>
          </p:nvPr>
        </p:nvSpPr>
        <p:spPr>
          <a:xfrm>
            <a:off x="438152" y="422698"/>
            <a:ext cx="11338560" cy="548640"/>
          </a:xfrm>
          <a:noFill/>
        </p:spPr>
        <p:txBody>
          <a:bodyPr>
            <a:normAutofit/>
          </a:bodyPr>
          <a:lstStyle>
            <a:lvl1pPr>
              <a:defRPr sz="3200" b="1" i="0" baseline="0">
                <a:solidFill>
                  <a:schemeClr val="tx1"/>
                </a:solidFill>
                <a:latin typeface="Avenir Heavy" charset="0"/>
                <a:ea typeface="Avenir Heavy" charset="0"/>
                <a:cs typeface="Avenir Heavy" charset="0"/>
              </a:defRPr>
            </a:lvl1pPr>
          </a:lstStyle>
          <a:p>
            <a:r>
              <a:rPr lang="en-US" dirty="0" smtClean="0"/>
              <a:t>Click to edit Master title style       </a:t>
            </a:r>
            <a:endParaRPr lang="en-US" dirty="0"/>
          </a:p>
        </p:txBody>
      </p:sp>
      <p:sp>
        <p:nvSpPr>
          <p:cNvPr id="4" name="Content Placeholder 3"/>
          <p:cNvSpPr>
            <a:spLocks noGrp="1"/>
          </p:cNvSpPr>
          <p:nvPr>
            <p:ph sz="quarter" idx="13" hasCustomPrompt="1"/>
          </p:nvPr>
        </p:nvSpPr>
        <p:spPr>
          <a:xfrm>
            <a:off x="438150" y="1314450"/>
            <a:ext cx="5493523" cy="4629150"/>
          </a:xfrm>
        </p:spPr>
        <p:txBody>
          <a:bodyPr/>
          <a:lstStyle>
            <a:lvl2pPr marL="182880" indent="182880">
              <a:defRPr/>
            </a:lvl2pPr>
            <a:lvl3pPr marL="365760" indent="182880">
              <a:defRPr/>
            </a:lvl3pPr>
            <a:lvl4pPr marL="548640" indent="182880">
              <a:defRPr/>
            </a:lvl4pPr>
            <a:lvl5pPr marL="731520" indent="182880">
              <a:defRPr/>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quarter" idx="14" hasCustomPrompt="1"/>
          </p:nvPr>
        </p:nvSpPr>
        <p:spPr>
          <a:xfrm>
            <a:off x="6107432" y="1314450"/>
            <a:ext cx="5493523" cy="4629150"/>
          </a:xfrm>
        </p:spPr>
        <p:txBody>
          <a:bodyPr/>
          <a:lstStyle>
            <a:lvl2pPr marL="182880" indent="182880">
              <a:defRPr/>
            </a:lvl2pPr>
            <a:lvl3pPr marL="365760" indent="182880">
              <a:defRPr/>
            </a:lvl3pPr>
            <a:lvl4pPr marL="548640" indent="182880">
              <a:defRPr/>
            </a:lvl4pPr>
            <a:lvl5pPr marL="731520" indent="182880">
              <a:defRPr/>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Tree>
    <p:extLst>
      <p:ext uri="{BB962C8B-B14F-4D97-AF65-F5344CB8AC3E}">
        <p14:creationId xmlns:p14="http://schemas.microsoft.com/office/powerpoint/2010/main" val="3992736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amp; subtitle">
    <p:spTree>
      <p:nvGrpSpPr>
        <p:cNvPr id="1" name=""/>
        <p:cNvGrpSpPr/>
        <p:nvPr/>
      </p:nvGrpSpPr>
      <p:grpSpPr>
        <a:xfrm>
          <a:off x="0" y="0"/>
          <a:ext cx="0" cy="0"/>
          <a:chOff x="0" y="0"/>
          <a:chExt cx="0" cy="0"/>
        </a:xfrm>
      </p:grpSpPr>
      <p:sp>
        <p:nvSpPr>
          <p:cNvPr id="26" name="Title 1"/>
          <p:cNvSpPr>
            <a:spLocks noGrp="1"/>
          </p:cNvSpPr>
          <p:nvPr>
            <p:ph type="title"/>
          </p:nvPr>
        </p:nvSpPr>
        <p:spPr>
          <a:xfrm>
            <a:off x="438152" y="524044"/>
            <a:ext cx="11338560" cy="548640"/>
          </a:xfrm>
          <a:noFill/>
        </p:spPr>
        <p:txBody>
          <a:bodyPr>
            <a:noAutofit/>
          </a:bodyPr>
          <a:lstStyle>
            <a:lvl1pPr>
              <a:defRPr sz="4000" b="1" i="0" baseline="0">
                <a:solidFill>
                  <a:schemeClr val="tx1"/>
                </a:solidFill>
                <a:latin typeface="Avenir Heavy" charset="0"/>
                <a:ea typeface="Avenir Heavy" charset="0"/>
                <a:cs typeface="Avenir Heavy" charset="0"/>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38152" y="1344593"/>
            <a:ext cx="11180107" cy="4905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38937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6" name="Title 1"/>
          <p:cNvSpPr>
            <a:spLocks noGrp="1"/>
          </p:cNvSpPr>
          <p:nvPr>
            <p:ph type="title"/>
          </p:nvPr>
        </p:nvSpPr>
        <p:spPr>
          <a:xfrm>
            <a:off x="438152" y="524044"/>
            <a:ext cx="11338560" cy="548640"/>
          </a:xfrm>
          <a:noFill/>
        </p:spPr>
        <p:txBody>
          <a:bodyPr>
            <a:noAutofit/>
          </a:bodyPr>
          <a:lstStyle>
            <a:lvl1pPr>
              <a:defRPr sz="4000" b="1" i="0" baseline="0">
                <a:solidFill>
                  <a:schemeClr val="tx1"/>
                </a:solidFill>
                <a:latin typeface="Avenir Heavy" charset="0"/>
                <a:ea typeface="Avenir Heavy" charset="0"/>
                <a:cs typeface="Avenir Heavy"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05440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6" name="Title 1"/>
          <p:cNvSpPr>
            <a:spLocks noGrp="1"/>
          </p:cNvSpPr>
          <p:nvPr>
            <p:ph type="title"/>
          </p:nvPr>
        </p:nvSpPr>
        <p:spPr>
          <a:xfrm>
            <a:off x="438152" y="524044"/>
            <a:ext cx="11338560" cy="548640"/>
          </a:xfrm>
          <a:noFill/>
        </p:spPr>
        <p:txBody>
          <a:bodyPr>
            <a:noAutofit/>
          </a:bodyPr>
          <a:lstStyle>
            <a:lvl1pPr>
              <a:defRPr sz="4000" b="1" i="0" baseline="0">
                <a:solidFill>
                  <a:schemeClr val="tx1"/>
                </a:solidFill>
                <a:latin typeface="Avenir Heavy" charset="0"/>
                <a:ea typeface="Avenir Heavy" charset="0"/>
                <a:cs typeface="Avenir Heavy" charset="0"/>
              </a:defRPr>
            </a:lvl1pPr>
          </a:lstStyle>
          <a:p>
            <a:r>
              <a:rPr lang="en-US" smtClean="0"/>
              <a:t>Click to edit Master title style</a:t>
            </a:r>
            <a:endParaRPr lang="en-US" dirty="0"/>
          </a:p>
        </p:txBody>
      </p:sp>
      <p:sp>
        <p:nvSpPr>
          <p:cNvPr id="4" name="Text Placeholder 3"/>
          <p:cNvSpPr>
            <a:spLocks noGrp="1"/>
          </p:cNvSpPr>
          <p:nvPr>
            <p:ph type="body" sz="quarter" idx="10" hasCustomPrompt="1"/>
          </p:nvPr>
        </p:nvSpPr>
        <p:spPr>
          <a:xfrm>
            <a:off x="438152" y="1536564"/>
            <a:ext cx="7013234" cy="4144962"/>
          </a:xfrm>
        </p:spPr>
        <p:txBody>
          <a:bodyPr>
            <a:normAutofit/>
          </a:bodyPr>
          <a:lstStyle>
            <a:lvl1pPr marL="0" indent="0">
              <a:spcBef>
                <a:spcPts val="0"/>
              </a:spcBef>
              <a:buNone/>
              <a:defRPr sz="1800" b="0" baseline="0">
                <a:latin typeface="Consolas" charset="0"/>
                <a:ea typeface="Consolas" charset="0"/>
                <a:cs typeface="Consolas" charset="0"/>
              </a:defRPr>
            </a:lvl1pPr>
            <a:lvl2pPr marL="365760" indent="0">
              <a:buNone/>
              <a:defRPr sz="1600" b="1">
                <a:latin typeface="Consolas" charset="0"/>
                <a:ea typeface="Consolas" charset="0"/>
                <a:cs typeface="Consolas" charset="0"/>
              </a:defRPr>
            </a:lvl2pPr>
            <a:lvl3pPr marL="548640" indent="0">
              <a:buNone/>
              <a:defRPr sz="1200" b="1">
                <a:latin typeface="Consolas" charset="0"/>
                <a:ea typeface="Consolas" charset="0"/>
                <a:cs typeface="Consolas" charset="0"/>
              </a:defRPr>
            </a:lvl3pPr>
            <a:lvl4pPr marL="731520" indent="0">
              <a:buNone/>
              <a:defRPr sz="1100" b="1">
                <a:latin typeface="Consolas" charset="0"/>
                <a:ea typeface="Consolas" charset="0"/>
                <a:cs typeface="Consolas" charset="0"/>
              </a:defRPr>
            </a:lvl4pPr>
            <a:lvl5pPr marL="914400" indent="0">
              <a:buNone/>
              <a:defRPr sz="1050" b="1">
                <a:latin typeface="Consolas" charset="0"/>
                <a:ea typeface="Consolas" charset="0"/>
                <a:cs typeface="Consolas" charset="0"/>
              </a:defRPr>
            </a:lvl5pPr>
          </a:lstStyle>
          <a:p>
            <a:pPr lvl="0"/>
            <a:r>
              <a:rPr lang="en-US" dirty="0" smtClean="0"/>
              <a:t>Click to edit </a:t>
            </a:r>
            <a:r>
              <a:rPr lang="en-US" smtClean="0"/>
              <a:t>code snippet</a:t>
            </a:r>
            <a:endParaRPr lang="en-US" dirty="0"/>
          </a:p>
        </p:txBody>
      </p:sp>
      <p:sp>
        <p:nvSpPr>
          <p:cNvPr id="6" name="Text Placeholder 5"/>
          <p:cNvSpPr>
            <a:spLocks noGrp="1"/>
          </p:cNvSpPr>
          <p:nvPr>
            <p:ph type="body" sz="quarter" idx="11" hasCustomPrompt="1"/>
          </p:nvPr>
        </p:nvSpPr>
        <p:spPr>
          <a:xfrm>
            <a:off x="7606999" y="1536564"/>
            <a:ext cx="3611563" cy="4144962"/>
          </a:xfrm>
          <a:solidFill>
            <a:schemeClr val="bg1">
              <a:lumMod val="95000"/>
            </a:schemeClr>
          </a:solidFill>
        </p:spPr>
        <p:txBody>
          <a:bodyPr>
            <a:normAutofit/>
          </a:bodyPr>
          <a:lstStyle>
            <a:lvl1pPr>
              <a:defRPr sz="2800"/>
            </a:lvl1pPr>
            <a:lvl2pPr>
              <a:defRPr sz="2000"/>
            </a:lvl2pPr>
            <a:lvl3pPr>
              <a:defRPr sz="1600"/>
            </a:lvl3pPr>
            <a:lvl4pPr>
              <a:defRPr sz="1400"/>
            </a:lvl4pPr>
            <a:lvl5pPr>
              <a:defRPr sz="1200"/>
            </a:lvl5pPr>
          </a:lstStyle>
          <a:p>
            <a:pPr lvl="0"/>
            <a:r>
              <a:rPr lang="en-US" dirty="0" smtClean="0"/>
              <a:t>Click to edit code description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81123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4759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Word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03021" y="320040"/>
            <a:ext cx="8778240" cy="5943600"/>
          </a:xfrm>
        </p:spPr>
        <p:txBody>
          <a:bodyPr anchor="ctr">
            <a:normAutofit/>
          </a:bodyPr>
          <a:lstStyle>
            <a:lvl1pPr marL="182880" indent="0" algn="ctr">
              <a:buNone/>
              <a:defRPr sz="6600" baseline="0"/>
            </a:lvl1pPr>
            <a:lvl2pPr marL="365760" indent="0">
              <a:buNone/>
              <a:defRPr/>
            </a:lvl2pPr>
            <a:lvl3pPr marL="548640" indent="0">
              <a:buNone/>
              <a:defRPr/>
            </a:lvl3pPr>
            <a:lvl4pPr marL="731520" indent="0">
              <a:buNone/>
              <a:defRPr/>
            </a:lvl4pPr>
            <a:lvl5pPr marL="914400" indent="0">
              <a:buNone/>
              <a:defRPr/>
            </a:lvl5pPr>
          </a:lstStyle>
          <a:p>
            <a:pPr lvl="0"/>
            <a:r>
              <a:rPr lang="en-US" dirty="0" smtClean="0"/>
              <a:t>Click to make</a:t>
            </a:r>
          </a:p>
          <a:p>
            <a:pPr lvl="0"/>
            <a:r>
              <a:rPr lang="en-US" dirty="0" smtClean="0"/>
              <a:t>big statement</a:t>
            </a:r>
            <a:endParaRPr lang="en-US" dirty="0"/>
          </a:p>
        </p:txBody>
      </p:sp>
    </p:spTree>
    <p:extLst>
      <p:ext uri="{BB962C8B-B14F-4D97-AF65-F5344CB8AC3E}">
        <p14:creationId xmlns:p14="http://schemas.microsoft.com/office/powerpoint/2010/main" val="18700622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152" y="405517"/>
            <a:ext cx="11210923" cy="1285172"/>
          </a:xfrm>
          <a:prstGeom prst="rect">
            <a:avLst/>
          </a:prstGeom>
        </p:spPr>
        <p:txBody>
          <a:bodyPr vert="horz" lIns="91440" tIns="45720" rIns="91440" bIns="45720" rtlCol="0" anchor="ctr">
            <a:normAutofit/>
          </a:bodyPr>
          <a:lstStyle/>
          <a:p>
            <a:r>
              <a:rPr lang="en-US" dirty="0" smtClean="0"/>
              <a:t>CLICK TO EDIT MASTER SLIDE TITLE</a:t>
            </a:r>
            <a:endParaRPr lang="en-US" dirty="0"/>
          </a:p>
        </p:txBody>
      </p:sp>
      <p:sp>
        <p:nvSpPr>
          <p:cNvPr id="3" name="Text Placeholder 2"/>
          <p:cNvSpPr>
            <a:spLocks noGrp="1"/>
          </p:cNvSpPr>
          <p:nvPr>
            <p:ph type="body" idx="1"/>
          </p:nvPr>
        </p:nvSpPr>
        <p:spPr>
          <a:xfrm>
            <a:off x="438152" y="1794510"/>
            <a:ext cx="11210923" cy="4594860"/>
          </a:xfrm>
          <a:prstGeom prst="rect">
            <a:avLst/>
          </a:prstGeom>
        </p:spPr>
        <p:txBody>
          <a:bodyPr vert="horz" lIns="91440" tIns="45720" rIns="91440" bIns="45720" rtlCol="0">
            <a:normAutofit/>
          </a:bodyPr>
          <a:lstStyle/>
          <a:p>
            <a:pPr lvl="0"/>
            <a:r>
              <a:rPr lang="en-US" dirty="0" smtClean="0"/>
              <a:t>Click to edit master slide subtitle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59899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3" r:id="rId5"/>
    <p:sldLayoutId id="2147483669" r:id="rId6"/>
    <p:sldLayoutId id="2147483674" r:id="rId7"/>
    <p:sldLayoutId id="2147483666" r:id="rId8"/>
    <p:sldLayoutId id="2147483667" r:id="rId9"/>
    <p:sldLayoutId id="2147483664"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i="0" kern="1200" baseline="0">
          <a:solidFill>
            <a:schemeClr val="tx1"/>
          </a:solidFill>
          <a:latin typeface="Avenir Heavy" charset="0"/>
          <a:ea typeface="Avenir Heavy" charset="0"/>
          <a:cs typeface="Avenir Heavy" charset="0"/>
        </a:defRPr>
      </a:lvl1pPr>
    </p:titleStyle>
    <p:bodyStyle>
      <a:lvl1pPr marL="365760" indent="-365760" algn="l" defTabSz="91440" rtl="0" eaLnBrk="1" latinLnBrk="0" hangingPunct="1">
        <a:lnSpc>
          <a:spcPct val="100000"/>
        </a:lnSpc>
        <a:spcBef>
          <a:spcPts val="1000"/>
        </a:spcBef>
        <a:buClr>
          <a:srgbClr val="3C59FD"/>
        </a:buClr>
        <a:buSzPct val="80000"/>
        <a:buFont typeface="Arial" panose="020B0604020202020204" pitchFamily="34" charset="0"/>
        <a:buChar char="•"/>
        <a:defRPr sz="3600" b="0" i="0" kern="1200" baseline="0">
          <a:solidFill>
            <a:schemeClr val="tx1"/>
          </a:solidFill>
          <a:latin typeface="Avenir Roman" charset="0"/>
          <a:ea typeface="Avenir Roman" charset="0"/>
          <a:cs typeface="Avenir Roman" charset="0"/>
        </a:defRPr>
      </a:lvl1pPr>
      <a:lvl2pPr marL="365760" indent="182880" algn="l" defTabSz="914400" rtl="0" eaLnBrk="1" latinLnBrk="0" hangingPunct="1">
        <a:lnSpc>
          <a:spcPct val="90000"/>
        </a:lnSpc>
        <a:spcBef>
          <a:spcPts val="500"/>
        </a:spcBef>
        <a:buClr>
          <a:srgbClr val="3C59FD"/>
        </a:buClr>
        <a:buSzPct val="80000"/>
        <a:buFont typeface="Arial" panose="020B0604020202020204" pitchFamily="34" charset="0"/>
        <a:buChar char="•"/>
        <a:tabLst>
          <a:tab pos="301752" algn="l"/>
        </a:tabLst>
        <a:defRPr sz="2800" b="0" i="0" kern="1200" baseline="0">
          <a:solidFill>
            <a:schemeClr val="tx1"/>
          </a:solidFill>
          <a:latin typeface="Avenir Roman" charset="0"/>
          <a:ea typeface="Avenir Roman" charset="0"/>
          <a:cs typeface="Avenir Roman" charset="0"/>
        </a:defRPr>
      </a:lvl2pPr>
      <a:lvl3pPr marL="548640" indent="182880" algn="l" defTabSz="914400" rtl="0" eaLnBrk="1" latinLnBrk="0" hangingPunct="1">
        <a:lnSpc>
          <a:spcPct val="90000"/>
        </a:lnSpc>
        <a:spcBef>
          <a:spcPts val="500"/>
        </a:spcBef>
        <a:buClr>
          <a:srgbClr val="3C59FD"/>
        </a:buClr>
        <a:buSzPct val="80000"/>
        <a:buFont typeface="Arial" panose="020B0604020202020204" pitchFamily="34" charset="0"/>
        <a:buChar char="•"/>
        <a:defRPr sz="2000" b="0" i="0" kern="1200" baseline="0">
          <a:solidFill>
            <a:schemeClr val="tx1"/>
          </a:solidFill>
          <a:latin typeface="Avenir Roman" charset="0"/>
          <a:ea typeface="Avenir Roman" charset="0"/>
          <a:cs typeface="Avenir Roman" charset="0"/>
        </a:defRPr>
      </a:lvl3pPr>
      <a:lvl4pPr marL="731520" indent="182880" algn="l" defTabSz="914400" rtl="0" eaLnBrk="1" latinLnBrk="0" hangingPunct="1">
        <a:lnSpc>
          <a:spcPct val="90000"/>
        </a:lnSpc>
        <a:spcBef>
          <a:spcPts val="500"/>
        </a:spcBef>
        <a:buClr>
          <a:srgbClr val="3C59FD"/>
        </a:buClr>
        <a:buSzPct val="80000"/>
        <a:buFont typeface="Arial" panose="020B0604020202020204" pitchFamily="34" charset="0"/>
        <a:buChar char="•"/>
        <a:defRPr sz="1800" b="0" i="0" kern="1200" baseline="0">
          <a:solidFill>
            <a:schemeClr val="tx1"/>
          </a:solidFill>
          <a:latin typeface="Avenir Roman" charset="0"/>
          <a:ea typeface="Avenir Roman" charset="0"/>
          <a:cs typeface="Avenir Roman" charset="0"/>
        </a:defRPr>
      </a:lvl4pPr>
      <a:lvl5pPr marL="914400" indent="182880" algn="l" defTabSz="914400" rtl="0" eaLnBrk="1" latinLnBrk="0" hangingPunct="1">
        <a:lnSpc>
          <a:spcPct val="90000"/>
        </a:lnSpc>
        <a:spcBef>
          <a:spcPts val="500"/>
        </a:spcBef>
        <a:buClr>
          <a:srgbClr val="3C59FD"/>
        </a:buClr>
        <a:buSzPct val="80000"/>
        <a:buFont typeface="Arial" panose="020B0604020202020204" pitchFamily="34" charset="0"/>
        <a:buChar char="•"/>
        <a:defRPr sz="1600" b="0" i="0" kern="1200" baseline="0">
          <a:solidFill>
            <a:schemeClr val="tx1"/>
          </a:solidFill>
          <a:latin typeface="Avenir Roman" charset="0"/>
          <a:ea typeface="Avenir Roman" charset="0"/>
          <a:cs typeface="Avenir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200" kern="1200" cap="all" spc="0" baseline="0">
          <a:solidFill>
            <a:srgbClr val="95BC46"/>
          </a:solidFill>
          <a:latin typeface="Open Sans" panose="020B0606030504020204" pitchFamily="34" charset="0"/>
          <a:ea typeface="Open Sans" panose="020B0606030504020204" pitchFamily="34" charset="0"/>
          <a:cs typeface="Open Sans" panose="020B0606030504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github.com/jashkenas/coffeescript/wiki/List-of-languages-that-compile-to-J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 Id="rId3" Type="http://schemas.openxmlformats.org/officeDocument/2006/relationships/hyperlink" Target="http://waterbearlang.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github.com/jashkenas/coffeescript/wiki/List-of-languages-that-compile-to-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hyperlink" Target="http://developerday.nativescript.org/?discount=TJVANTOL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1713" y="1886573"/>
            <a:ext cx="10839448" cy="2145670"/>
          </a:xfrm>
        </p:spPr>
        <p:txBody>
          <a:bodyPr>
            <a:noAutofit/>
          </a:bodyPr>
          <a:lstStyle/>
          <a:p>
            <a:pPr algn="ctr"/>
            <a:r>
              <a:rPr lang="en-US" sz="6600" b="1" dirty="0" smtClean="0">
                <a:solidFill>
                  <a:srgbClr val="3D59FE"/>
                </a:solidFill>
                <a:latin typeface="Avenir Heavy" charset="0"/>
                <a:ea typeface="Avenir Heavy" charset="0"/>
                <a:cs typeface="Avenir Heavy" charset="0"/>
              </a:rPr>
              <a:t>Why I Was Wrong About </a:t>
            </a:r>
            <a:r>
              <a:rPr lang="en-US" sz="6600" b="1" dirty="0" err="1" smtClean="0">
                <a:solidFill>
                  <a:srgbClr val="3D59FE"/>
                </a:solidFill>
                <a:latin typeface="Avenir Heavy" charset="0"/>
                <a:ea typeface="Avenir Heavy" charset="0"/>
                <a:cs typeface="Avenir Heavy" charset="0"/>
              </a:rPr>
              <a:t>TypeScript</a:t>
            </a:r>
            <a:endParaRPr lang="en-US" sz="6600" b="1" dirty="0">
              <a:solidFill>
                <a:srgbClr val="3D59FE"/>
              </a:solidFill>
              <a:latin typeface="Avenir Heavy" charset="0"/>
              <a:ea typeface="Avenir Heavy" charset="0"/>
              <a:cs typeface="Avenir Heavy" charset="0"/>
            </a:endParaRPr>
          </a:p>
        </p:txBody>
      </p:sp>
      <p:sp>
        <p:nvSpPr>
          <p:cNvPr id="3" name="TextBox 2"/>
          <p:cNvSpPr txBox="1"/>
          <p:nvPr/>
        </p:nvSpPr>
        <p:spPr>
          <a:xfrm>
            <a:off x="4199882" y="4032243"/>
            <a:ext cx="3067892" cy="830997"/>
          </a:xfrm>
          <a:prstGeom prst="rect">
            <a:avLst/>
          </a:prstGeom>
          <a:noFill/>
        </p:spPr>
        <p:txBody>
          <a:bodyPr wrap="none" rtlCol="0">
            <a:spAutoFit/>
          </a:bodyPr>
          <a:lstStyle/>
          <a:p>
            <a:pPr algn="ctr"/>
            <a:r>
              <a:rPr lang="en-US" sz="4800" b="1" dirty="0" smtClean="0">
                <a:latin typeface="Avenir Roman" charset="0"/>
                <a:ea typeface="Avenir Roman" charset="0"/>
                <a:cs typeface="Avenir Roman" charset="0"/>
              </a:rPr>
              <a:t>TJ </a:t>
            </a:r>
            <a:r>
              <a:rPr lang="en-US" sz="4800" b="1" dirty="0" err="1" smtClean="0">
                <a:latin typeface="Avenir Roman" charset="0"/>
                <a:ea typeface="Avenir Roman" charset="0"/>
                <a:cs typeface="Avenir Roman" charset="0"/>
              </a:rPr>
              <a:t>VanToll</a:t>
            </a:r>
            <a:endParaRPr lang="en-US" sz="4800" b="1" dirty="0" smtClean="0">
              <a:latin typeface="Avenir Roman" charset="0"/>
              <a:ea typeface="Avenir Roman" charset="0"/>
              <a:cs typeface="Avenir Roman" charset="0"/>
            </a:endParaRPr>
          </a:p>
        </p:txBody>
      </p:sp>
    </p:spTree>
    <p:extLst>
      <p:ext uri="{BB962C8B-B14F-4D97-AF65-F5344CB8AC3E}">
        <p14:creationId xmlns:p14="http://schemas.microsoft.com/office/powerpoint/2010/main" val="1054758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0" y="1397000"/>
            <a:ext cx="4165600" cy="4064000"/>
          </a:xfrm>
          <a:prstGeom prst="rect">
            <a:avLst/>
          </a:prstGeom>
        </p:spPr>
      </p:pic>
    </p:spTree>
    <p:extLst>
      <p:ext uri="{BB962C8B-B14F-4D97-AF65-F5344CB8AC3E}">
        <p14:creationId xmlns:p14="http://schemas.microsoft.com/office/powerpoint/2010/main" val="837072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86854" y="1193180"/>
            <a:ext cx="5644189" cy="4906537"/>
          </a:xfrm>
        </p:spPr>
        <p:txBody>
          <a:bodyPr>
            <a:normAutofit/>
          </a:bodyPr>
          <a:lstStyle/>
          <a:p>
            <a:r>
              <a:rPr lang="en-US" sz="30000" dirty="0">
                <a:latin typeface="Arial" charset="0"/>
                <a:ea typeface="Arial" charset="0"/>
                <a:cs typeface="Arial" charset="0"/>
              </a:rPr>
              <a:t>😍</a:t>
            </a:r>
          </a:p>
        </p:txBody>
      </p:sp>
    </p:spTree>
    <p:extLst>
      <p:ext uri="{BB962C8B-B14F-4D97-AF65-F5344CB8AC3E}">
        <p14:creationId xmlns:p14="http://schemas.microsoft.com/office/powerpoint/2010/main" val="216703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86854" y="1193180"/>
            <a:ext cx="5644189" cy="4906537"/>
          </a:xfrm>
        </p:spPr>
        <p:txBody>
          <a:bodyPr>
            <a:normAutofit/>
          </a:bodyPr>
          <a:lstStyle/>
          <a:p>
            <a:r>
              <a:rPr lang="en-US" sz="30000" dirty="0">
                <a:latin typeface="Arial" charset="0"/>
                <a:ea typeface="Arial" charset="0"/>
                <a:cs typeface="Arial" charset="0"/>
              </a:rPr>
              <a:t>😠</a:t>
            </a:r>
          </a:p>
        </p:txBody>
      </p:sp>
    </p:spTree>
    <p:extLst>
      <p:ext uri="{BB962C8B-B14F-4D97-AF65-F5344CB8AC3E}">
        <p14:creationId xmlns:p14="http://schemas.microsoft.com/office/powerpoint/2010/main" val="155560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931" y="499946"/>
            <a:ext cx="7185722" cy="5781789"/>
          </a:xfrm>
          <a:prstGeom prst="rect">
            <a:avLst/>
          </a:prstGeom>
        </p:spPr>
      </p:pic>
    </p:spTree>
    <p:extLst>
      <p:ext uri="{BB962C8B-B14F-4D97-AF65-F5344CB8AC3E}">
        <p14:creationId xmlns:p14="http://schemas.microsoft.com/office/powerpoint/2010/main" val="1802734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42900"/>
            <a:ext cx="8229600" cy="6172200"/>
          </a:xfrm>
          <a:prstGeom prst="rect">
            <a:avLst/>
          </a:prstGeom>
        </p:spPr>
      </p:pic>
    </p:spTree>
    <p:extLst>
      <p:ext uri="{BB962C8B-B14F-4D97-AF65-F5344CB8AC3E}">
        <p14:creationId xmlns:p14="http://schemas.microsoft.com/office/powerpoint/2010/main" val="355036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to JavaScript tools</a:t>
            </a:r>
            <a:endParaRPr lang="en-US" dirty="0"/>
          </a:p>
        </p:txBody>
      </p:sp>
      <p:sp>
        <p:nvSpPr>
          <p:cNvPr id="3" name="Content Placeholder 2"/>
          <p:cNvSpPr>
            <a:spLocks noGrp="1"/>
          </p:cNvSpPr>
          <p:nvPr>
            <p:ph idx="1"/>
          </p:nvPr>
        </p:nvSpPr>
        <p:spPr/>
        <p:txBody>
          <a:bodyPr/>
          <a:lstStyle/>
          <a:p>
            <a:r>
              <a:rPr lang="en-US" dirty="0" smtClean="0"/>
              <a:t>There are a lot.</a:t>
            </a:r>
            <a:endParaRPr lang="en-US" dirty="0"/>
          </a:p>
          <a:p>
            <a:pPr lvl="1"/>
            <a:r>
              <a:rPr lang="en-US" dirty="0" smtClean="0"/>
              <a:t>345</a:t>
            </a:r>
          </a:p>
          <a:p>
            <a:pPr lvl="1"/>
            <a:r>
              <a:rPr lang="en-US" dirty="0"/>
              <a:t>Source: </a:t>
            </a:r>
            <a:r>
              <a:rPr lang="en-US" dirty="0">
                <a:hlinkClick r:id="rId3"/>
              </a:rPr>
              <a:t>https://</a:t>
            </a:r>
            <a:r>
              <a:rPr lang="en-US" dirty="0" smtClean="0">
                <a:hlinkClick r:id="rId3"/>
              </a:rPr>
              <a:t>github.com/jashkenas/coffeescript/wiki/List-of-languages-that-compile-to-JS</a:t>
            </a:r>
            <a:r>
              <a:rPr lang="en-US" dirty="0" smtClean="0"/>
              <a:t> </a:t>
            </a:r>
          </a:p>
          <a:p>
            <a:r>
              <a:rPr lang="en-US" dirty="0" smtClean="0"/>
              <a:t>Ruby, Python, </a:t>
            </a:r>
            <a:r>
              <a:rPr lang="en-US" dirty="0" err="1" smtClean="0"/>
              <a:t>Erlang</a:t>
            </a:r>
            <a:r>
              <a:rPr lang="en-US" dirty="0" smtClean="0"/>
              <a:t>, Java, Scala, C#, F#, Lisp, Scheme, Haskell, Smalltalk, C, C++, Basic, Go, PHP, and way more.</a:t>
            </a:r>
          </a:p>
          <a:p>
            <a:endParaRPr lang="en-US" dirty="0" smtClean="0"/>
          </a:p>
        </p:txBody>
      </p:sp>
    </p:spTree>
    <p:extLst>
      <p:ext uri="{BB962C8B-B14F-4D97-AF65-F5344CB8AC3E}">
        <p14:creationId xmlns:p14="http://schemas.microsoft.com/office/powerpoint/2010/main" val="85332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names of compile-to-JS tools</a:t>
            </a:r>
            <a:endParaRPr lang="en-US" dirty="0"/>
          </a:p>
        </p:txBody>
      </p:sp>
      <p:sp>
        <p:nvSpPr>
          <p:cNvPr id="3" name="Content Placeholder 2"/>
          <p:cNvSpPr>
            <a:spLocks noGrp="1"/>
          </p:cNvSpPr>
          <p:nvPr>
            <p:ph idx="1"/>
          </p:nvPr>
        </p:nvSpPr>
        <p:spPr/>
        <p:txBody>
          <a:bodyPr/>
          <a:lstStyle/>
          <a:p>
            <a:r>
              <a:rPr lang="en-US" dirty="0" err="1"/>
              <a:t>t</a:t>
            </a:r>
            <a:r>
              <a:rPr lang="en-US" dirty="0" err="1" smtClean="0"/>
              <a:t>reehugger</a:t>
            </a:r>
            <a:endParaRPr lang="en-US" dirty="0" smtClean="0"/>
          </a:p>
          <a:p>
            <a:r>
              <a:rPr lang="en-US" dirty="0" err="1" smtClean="0"/>
              <a:t>jangaroo</a:t>
            </a:r>
            <a:endParaRPr lang="en-US" dirty="0" smtClean="0"/>
          </a:p>
          <a:p>
            <a:r>
              <a:rPr lang="en-US" dirty="0" err="1"/>
              <a:t>Waterbear</a:t>
            </a:r>
            <a:endParaRPr lang="en-US" dirty="0"/>
          </a:p>
          <a:p>
            <a:endParaRPr lang="en-US" dirty="0" smtClean="0"/>
          </a:p>
          <a:p>
            <a:endParaRPr lang="en-US" dirty="0"/>
          </a:p>
        </p:txBody>
      </p:sp>
    </p:spTree>
    <p:extLst>
      <p:ext uri="{BB962C8B-B14F-4D97-AF65-F5344CB8AC3E}">
        <p14:creationId xmlns:p14="http://schemas.microsoft.com/office/powerpoint/2010/main" val="7095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080" y="0"/>
            <a:ext cx="8703291" cy="5999356"/>
          </a:xfrm>
          <a:prstGeom prst="rect">
            <a:avLst/>
          </a:prstGeom>
        </p:spPr>
      </p:pic>
      <p:sp>
        <p:nvSpPr>
          <p:cNvPr id="5" name="TextBox 4"/>
          <p:cNvSpPr txBox="1"/>
          <p:nvPr/>
        </p:nvSpPr>
        <p:spPr>
          <a:xfrm>
            <a:off x="3852285" y="6222380"/>
            <a:ext cx="4578882" cy="523220"/>
          </a:xfrm>
          <a:prstGeom prst="rect">
            <a:avLst/>
          </a:prstGeom>
          <a:noFill/>
        </p:spPr>
        <p:txBody>
          <a:bodyPr wrap="none" rtlCol="0">
            <a:spAutoFit/>
          </a:bodyPr>
          <a:lstStyle/>
          <a:p>
            <a:pPr algn="ctr"/>
            <a:r>
              <a:rPr lang="en-US" sz="2800" dirty="0">
                <a:latin typeface="Avenir Roman" charset="0"/>
                <a:ea typeface="Avenir Roman" charset="0"/>
                <a:cs typeface="Avenir Roman" charset="0"/>
                <a:hlinkClick r:id="rId3"/>
              </a:rPr>
              <a:t>http://waterbearlang.com</a:t>
            </a:r>
            <a:r>
              <a:rPr lang="en-US" sz="2800" dirty="0" smtClean="0">
                <a:latin typeface="Avenir Roman" charset="0"/>
                <a:ea typeface="Avenir Roman" charset="0"/>
                <a:cs typeface="Avenir Roman" charset="0"/>
                <a:hlinkClick r:id="rId3"/>
              </a:rPr>
              <a:t>/</a:t>
            </a:r>
            <a:r>
              <a:rPr lang="en-US" sz="2800" dirty="0" smtClean="0">
                <a:latin typeface="Avenir Roman" charset="0"/>
                <a:ea typeface="Avenir Roman" charset="0"/>
                <a:cs typeface="Avenir Roman" charset="0"/>
              </a:rPr>
              <a:t> </a:t>
            </a:r>
          </a:p>
        </p:txBody>
      </p:sp>
    </p:spTree>
    <p:extLst>
      <p:ext uri="{BB962C8B-B14F-4D97-AF65-F5344CB8AC3E}">
        <p14:creationId xmlns:p14="http://schemas.microsoft.com/office/powerpoint/2010/main" val="1031005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to JavaScript tools</a:t>
            </a:r>
            <a:endParaRPr lang="en-US" dirty="0"/>
          </a:p>
        </p:txBody>
      </p:sp>
      <p:sp>
        <p:nvSpPr>
          <p:cNvPr id="3" name="Content Placeholder 2"/>
          <p:cNvSpPr>
            <a:spLocks noGrp="1"/>
          </p:cNvSpPr>
          <p:nvPr>
            <p:ph idx="1"/>
          </p:nvPr>
        </p:nvSpPr>
        <p:spPr/>
        <p:txBody>
          <a:bodyPr/>
          <a:lstStyle/>
          <a:p>
            <a:r>
              <a:rPr lang="en-US" dirty="0" smtClean="0"/>
              <a:t>There are a lot.</a:t>
            </a:r>
            <a:endParaRPr lang="en-US" dirty="0"/>
          </a:p>
          <a:p>
            <a:pPr lvl="1"/>
            <a:r>
              <a:rPr lang="en-US" dirty="0" smtClean="0"/>
              <a:t>345</a:t>
            </a:r>
          </a:p>
          <a:p>
            <a:pPr lvl="1"/>
            <a:r>
              <a:rPr lang="en-US" dirty="0"/>
              <a:t>Source: </a:t>
            </a:r>
            <a:r>
              <a:rPr lang="en-US" dirty="0">
                <a:hlinkClick r:id="rId3"/>
              </a:rPr>
              <a:t>https://</a:t>
            </a:r>
            <a:r>
              <a:rPr lang="en-US" dirty="0" smtClean="0">
                <a:hlinkClick r:id="rId3"/>
              </a:rPr>
              <a:t>github.com/jashkenas/coffeescript/wiki/List-of-languages-that-compile-to-JS</a:t>
            </a:r>
            <a:r>
              <a:rPr lang="en-US" dirty="0" smtClean="0"/>
              <a:t> </a:t>
            </a:r>
          </a:p>
          <a:p>
            <a:r>
              <a:rPr lang="en-US" dirty="0" smtClean="0"/>
              <a:t>Ruby, Python, </a:t>
            </a:r>
            <a:r>
              <a:rPr lang="en-US" dirty="0" err="1" smtClean="0"/>
              <a:t>Erlang</a:t>
            </a:r>
            <a:r>
              <a:rPr lang="en-US" dirty="0" smtClean="0"/>
              <a:t>, Java, Scala, C#, F#, Lisp, Scheme, Haskell, Smalltalk, C, C++, Basic, Go, PHP, and way more.</a:t>
            </a:r>
          </a:p>
          <a:p>
            <a:endParaRPr lang="en-US" dirty="0" smtClean="0"/>
          </a:p>
        </p:txBody>
      </p:sp>
    </p:spTree>
    <p:extLst>
      <p:ext uri="{BB962C8B-B14F-4D97-AF65-F5344CB8AC3E}">
        <p14:creationId xmlns:p14="http://schemas.microsoft.com/office/powerpoint/2010/main" val="1802560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90500"/>
            <a:ext cx="9817100" cy="6464300"/>
          </a:xfrm>
          <a:prstGeom prst="rect">
            <a:avLst/>
          </a:prstGeom>
        </p:spPr>
      </p:pic>
    </p:spTree>
    <p:extLst>
      <p:ext uri="{BB962C8B-B14F-4D97-AF65-F5344CB8AC3E}">
        <p14:creationId xmlns:p14="http://schemas.microsoft.com/office/powerpoint/2010/main" val="63820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TypeScript</a:t>
            </a:r>
            <a:endParaRPr lang="en-US" dirty="0"/>
          </a:p>
        </p:txBody>
      </p:sp>
    </p:spTree>
    <p:extLst>
      <p:ext uri="{BB962C8B-B14F-4D97-AF65-F5344CB8AC3E}">
        <p14:creationId xmlns:p14="http://schemas.microsoft.com/office/powerpoint/2010/main" val="778666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391"/>
            <a:ext cx="12192000" cy="5880065"/>
          </a:xfrm>
          <a:prstGeom prst="rect">
            <a:avLst/>
          </a:prstGeom>
        </p:spPr>
      </p:pic>
    </p:spTree>
    <p:extLst>
      <p:ext uri="{BB962C8B-B14F-4D97-AF65-F5344CB8AC3E}">
        <p14:creationId xmlns:p14="http://schemas.microsoft.com/office/powerpoint/2010/main" val="777225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800" y="342900"/>
            <a:ext cx="6756400" cy="6172200"/>
          </a:xfrm>
          <a:prstGeom prst="rect">
            <a:avLst/>
          </a:prstGeom>
        </p:spPr>
      </p:pic>
    </p:spTree>
    <p:extLst>
      <p:ext uri="{BB962C8B-B14F-4D97-AF65-F5344CB8AC3E}">
        <p14:creationId xmlns:p14="http://schemas.microsoft.com/office/powerpoint/2010/main" val="177417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223214"/>
            <a:ext cx="10024882" cy="6418885"/>
          </a:xfrm>
          <a:prstGeom prst="rect">
            <a:avLst/>
          </a:prstGeom>
        </p:spPr>
      </p:pic>
    </p:spTree>
    <p:extLst>
      <p:ext uri="{BB962C8B-B14F-4D97-AF65-F5344CB8AC3E}">
        <p14:creationId xmlns:p14="http://schemas.microsoft.com/office/powerpoint/2010/main" val="1539281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314"/>
            <a:ext cx="12192000" cy="6494352"/>
          </a:xfrm>
          <a:prstGeom prst="rect">
            <a:avLst/>
          </a:prstGeom>
        </p:spPr>
      </p:pic>
    </p:spTree>
    <p:extLst>
      <p:ext uri="{BB962C8B-B14F-4D97-AF65-F5344CB8AC3E}">
        <p14:creationId xmlns:p14="http://schemas.microsoft.com/office/powerpoint/2010/main" val="896849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532" y="206189"/>
            <a:ext cx="8583660" cy="6361879"/>
          </a:xfrm>
          <a:prstGeom prst="rect">
            <a:avLst/>
          </a:prstGeom>
        </p:spPr>
      </p:pic>
    </p:spTree>
    <p:extLst>
      <p:ext uri="{BB962C8B-B14F-4D97-AF65-F5344CB8AC3E}">
        <p14:creationId xmlns:p14="http://schemas.microsoft.com/office/powerpoint/2010/main" val="1263478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532" y="206189"/>
            <a:ext cx="8583660" cy="6361879"/>
          </a:xfrm>
          <a:prstGeom prst="rect">
            <a:avLst/>
          </a:prstGeom>
        </p:spPr>
      </p:pic>
      <p:cxnSp>
        <p:nvCxnSpPr>
          <p:cNvPr id="4" name="Straight Arrow Connector 3"/>
          <p:cNvCxnSpPr/>
          <p:nvPr/>
        </p:nvCxnSpPr>
        <p:spPr>
          <a:xfrm flipH="1">
            <a:off x="4153546" y="2271713"/>
            <a:ext cx="7433618" cy="3106199"/>
          </a:xfrm>
          <a:prstGeom prst="straightConnector1">
            <a:avLst/>
          </a:prstGeom>
          <a:ln w="203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886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303" y="485646"/>
            <a:ext cx="7629543" cy="5870550"/>
          </a:xfrm>
          <a:prstGeom prst="rect">
            <a:avLst/>
          </a:prstGeom>
        </p:spPr>
      </p:pic>
    </p:spTree>
    <p:extLst>
      <p:ext uri="{BB962C8B-B14F-4D97-AF65-F5344CB8AC3E}">
        <p14:creationId xmlns:p14="http://schemas.microsoft.com/office/powerpoint/2010/main" val="1319818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54" y="1475058"/>
            <a:ext cx="11887200" cy="4051300"/>
          </a:xfrm>
          <a:prstGeom prst="rect">
            <a:avLst/>
          </a:prstGeom>
        </p:spPr>
      </p:pic>
    </p:spTree>
    <p:extLst>
      <p:ext uri="{BB962C8B-B14F-4D97-AF65-F5344CB8AC3E}">
        <p14:creationId xmlns:p14="http://schemas.microsoft.com/office/powerpoint/2010/main" val="1431559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02790" cy="6909026"/>
          </a:xfrm>
          <a:prstGeom prst="rect">
            <a:avLst/>
          </a:prstGeom>
        </p:spPr>
      </p:pic>
    </p:spTree>
    <p:extLst>
      <p:ext uri="{BB962C8B-B14F-4D97-AF65-F5344CB8AC3E}">
        <p14:creationId xmlns:p14="http://schemas.microsoft.com/office/powerpoint/2010/main" val="1745724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2936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TypeScript</a:t>
            </a:r>
            <a:endParaRPr lang="en-US" dirty="0"/>
          </a:p>
        </p:txBody>
      </p:sp>
      <p:sp>
        <p:nvSpPr>
          <p:cNvPr id="3" name="TextBox 2"/>
          <p:cNvSpPr txBox="1"/>
          <p:nvPr/>
        </p:nvSpPr>
        <p:spPr>
          <a:xfrm rot="20172478">
            <a:off x="183971" y="690773"/>
            <a:ext cx="27755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files</a:t>
            </a:r>
          </a:p>
        </p:txBody>
      </p:sp>
      <p:sp>
        <p:nvSpPr>
          <p:cNvPr id="4" name="TextBox 3"/>
          <p:cNvSpPr txBox="1"/>
          <p:nvPr/>
        </p:nvSpPr>
        <p:spPr>
          <a:xfrm rot="2349278">
            <a:off x="7454355" y="2346576"/>
            <a:ext cx="29887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Compiler options</a:t>
            </a:r>
          </a:p>
        </p:txBody>
      </p:sp>
      <p:sp>
        <p:nvSpPr>
          <p:cNvPr id="5" name="TextBox 4"/>
          <p:cNvSpPr txBox="1"/>
          <p:nvPr/>
        </p:nvSpPr>
        <p:spPr>
          <a:xfrm rot="21087518">
            <a:off x="1420668" y="1200154"/>
            <a:ext cx="3384645"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Structural detection</a:t>
            </a:r>
            <a:endParaRPr lang="en-US" sz="2800" dirty="0" smtClean="0">
              <a:latin typeface="Avenir Roman" charset="0"/>
              <a:ea typeface="Avenir Roman" charset="0"/>
              <a:cs typeface="Avenir Roman" charset="0"/>
            </a:endParaRPr>
          </a:p>
        </p:txBody>
      </p:sp>
      <p:sp>
        <p:nvSpPr>
          <p:cNvPr id="6" name="TextBox 5"/>
          <p:cNvSpPr txBox="1"/>
          <p:nvPr/>
        </p:nvSpPr>
        <p:spPr>
          <a:xfrm rot="20258965">
            <a:off x="396945" y="5745892"/>
            <a:ext cx="1603324"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Generics</a:t>
            </a:r>
          </a:p>
        </p:txBody>
      </p:sp>
      <p:sp>
        <p:nvSpPr>
          <p:cNvPr id="8" name="TextBox 7"/>
          <p:cNvSpPr txBox="1"/>
          <p:nvPr/>
        </p:nvSpPr>
        <p:spPr>
          <a:xfrm rot="730829">
            <a:off x="8817388" y="848095"/>
            <a:ext cx="223971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Namespaces</a:t>
            </a:r>
          </a:p>
        </p:txBody>
      </p:sp>
      <p:sp>
        <p:nvSpPr>
          <p:cNvPr id="9" name="TextBox 8"/>
          <p:cNvSpPr txBox="1"/>
          <p:nvPr/>
        </p:nvSpPr>
        <p:spPr>
          <a:xfrm rot="1031582">
            <a:off x="615112" y="2488015"/>
            <a:ext cx="2546018"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Type Inference</a:t>
            </a:r>
          </a:p>
        </p:txBody>
      </p:sp>
      <p:sp>
        <p:nvSpPr>
          <p:cNvPr id="10" name="TextBox 9"/>
          <p:cNvSpPr txBox="1"/>
          <p:nvPr/>
        </p:nvSpPr>
        <p:spPr>
          <a:xfrm rot="405206">
            <a:off x="619942" y="4040658"/>
            <a:ext cx="1582486"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Modules</a:t>
            </a:r>
          </a:p>
        </p:txBody>
      </p:sp>
      <p:sp>
        <p:nvSpPr>
          <p:cNvPr id="11" name="TextBox 10"/>
          <p:cNvSpPr txBox="1"/>
          <p:nvPr/>
        </p:nvSpPr>
        <p:spPr>
          <a:xfrm rot="1365290">
            <a:off x="2893054" y="4806779"/>
            <a:ext cx="196880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Decorators</a:t>
            </a:r>
          </a:p>
        </p:txBody>
      </p:sp>
      <p:sp>
        <p:nvSpPr>
          <p:cNvPr id="12" name="TextBox 11"/>
          <p:cNvSpPr txBox="1"/>
          <p:nvPr/>
        </p:nvSpPr>
        <p:spPr>
          <a:xfrm rot="20940235">
            <a:off x="4162346" y="5962309"/>
            <a:ext cx="1535998"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Symbols</a:t>
            </a:r>
          </a:p>
        </p:txBody>
      </p:sp>
      <p:sp>
        <p:nvSpPr>
          <p:cNvPr id="13" name="TextBox 12"/>
          <p:cNvSpPr txBox="1"/>
          <p:nvPr/>
        </p:nvSpPr>
        <p:spPr>
          <a:xfrm rot="20711099">
            <a:off x="5979687" y="4500133"/>
            <a:ext cx="348877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merging</a:t>
            </a:r>
          </a:p>
        </p:txBody>
      </p:sp>
      <p:sp>
        <p:nvSpPr>
          <p:cNvPr id="14" name="TextBox 13"/>
          <p:cNvSpPr txBox="1"/>
          <p:nvPr/>
        </p:nvSpPr>
        <p:spPr>
          <a:xfrm rot="1303026">
            <a:off x="6872163" y="5644617"/>
            <a:ext cx="121539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Mixins</a:t>
            </a:r>
            <a:endParaRPr lang="en-US" sz="2800" dirty="0" smtClean="0">
              <a:latin typeface="Avenir Roman" charset="0"/>
              <a:ea typeface="Avenir Roman" charset="0"/>
              <a:cs typeface="Avenir Roman" charset="0"/>
            </a:endParaRPr>
          </a:p>
        </p:txBody>
      </p:sp>
      <p:sp>
        <p:nvSpPr>
          <p:cNvPr id="15" name="TextBox 14"/>
          <p:cNvSpPr txBox="1"/>
          <p:nvPr/>
        </p:nvSpPr>
        <p:spPr>
          <a:xfrm rot="20687972">
            <a:off x="8843914" y="5644618"/>
            <a:ext cx="3023969"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Sequential piping</a:t>
            </a:r>
          </a:p>
        </p:txBody>
      </p:sp>
      <p:sp>
        <p:nvSpPr>
          <p:cNvPr id="16" name="TextBox 15"/>
          <p:cNvSpPr txBox="1"/>
          <p:nvPr/>
        </p:nvSpPr>
        <p:spPr>
          <a:xfrm rot="20152448">
            <a:off x="9541385" y="4317722"/>
            <a:ext cx="199605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Generators</a:t>
            </a:r>
          </a:p>
        </p:txBody>
      </p:sp>
      <p:sp>
        <p:nvSpPr>
          <p:cNvPr id="17" name="TextBox 16"/>
          <p:cNvSpPr txBox="1"/>
          <p:nvPr/>
        </p:nvSpPr>
        <p:spPr>
          <a:xfrm rot="841686">
            <a:off x="5135537" y="1710211"/>
            <a:ext cx="1367682"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Classes</a:t>
            </a:r>
            <a:endParaRPr lang="en-US" sz="2800" dirty="0" smtClean="0">
              <a:latin typeface="Avenir Roman" charset="0"/>
              <a:ea typeface="Avenir Roman" charset="0"/>
              <a:cs typeface="Avenir Roman" charset="0"/>
            </a:endParaRPr>
          </a:p>
        </p:txBody>
      </p:sp>
      <p:sp>
        <p:nvSpPr>
          <p:cNvPr id="18" name="TextBox 17"/>
          <p:cNvSpPr txBox="1"/>
          <p:nvPr/>
        </p:nvSpPr>
        <p:spPr>
          <a:xfrm rot="633819">
            <a:off x="4480508" y="553251"/>
            <a:ext cx="3709029"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Triple-Slash Directives</a:t>
            </a:r>
          </a:p>
        </p:txBody>
      </p:sp>
    </p:spTree>
    <p:extLst>
      <p:ext uri="{BB962C8B-B14F-4D97-AF65-F5344CB8AC3E}">
        <p14:creationId xmlns:p14="http://schemas.microsoft.com/office/powerpoint/2010/main" val="2077985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91" y="1118851"/>
            <a:ext cx="11262714" cy="3781762"/>
          </a:xfrm>
          <a:prstGeom prst="rect">
            <a:avLst/>
          </a:prstGeom>
        </p:spPr>
      </p:pic>
    </p:spTree>
    <p:extLst>
      <p:ext uri="{BB962C8B-B14F-4D97-AF65-F5344CB8AC3E}">
        <p14:creationId xmlns:p14="http://schemas.microsoft.com/office/powerpoint/2010/main" val="24474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962" y="1380893"/>
            <a:ext cx="4261624" cy="4261624"/>
          </a:xfrm>
          <a:prstGeom prst="rect">
            <a:avLst/>
          </a:prstGeom>
        </p:spPr>
      </p:pic>
    </p:spTree>
    <p:extLst>
      <p:ext uri="{BB962C8B-B14F-4D97-AF65-F5344CB8AC3E}">
        <p14:creationId xmlns:p14="http://schemas.microsoft.com/office/powerpoint/2010/main" val="261898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02790" cy="6909026"/>
          </a:xfrm>
          <a:prstGeom prst="rect">
            <a:avLst/>
          </a:prstGeom>
        </p:spPr>
      </p:pic>
    </p:spTree>
    <p:extLst>
      <p:ext uri="{BB962C8B-B14F-4D97-AF65-F5344CB8AC3E}">
        <p14:creationId xmlns:p14="http://schemas.microsoft.com/office/powerpoint/2010/main" val="1320248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500" y="1206500"/>
            <a:ext cx="4445000" cy="4445000"/>
          </a:xfrm>
          <a:prstGeom prst="rect">
            <a:avLst/>
          </a:prstGeom>
        </p:spPr>
      </p:pic>
    </p:spTree>
    <p:extLst>
      <p:ext uri="{BB962C8B-B14F-4D97-AF65-F5344CB8AC3E}">
        <p14:creationId xmlns:p14="http://schemas.microsoft.com/office/powerpoint/2010/main" val="859785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956" y="2385944"/>
            <a:ext cx="4051300" cy="2006600"/>
          </a:xfrm>
          <a:prstGeom prst="rect">
            <a:avLst/>
          </a:prstGeom>
        </p:spPr>
      </p:pic>
    </p:spTree>
    <p:extLst>
      <p:ext uri="{BB962C8B-B14F-4D97-AF65-F5344CB8AC3E}">
        <p14:creationId xmlns:p14="http://schemas.microsoft.com/office/powerpoint/2010/main" val="774346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3463" y="2071687"/>
            <a:ext cx="2500720" cy="3170099"/>
          </a:xfrm>
          <a:prstGeom prst="rect">
            <a:avLst/>
          </a:prstGeom>
          <a:noFill/>
        </p:spPr>
        <p:txBody>
          <a:bodyPr wrap="square" rtlCol="0">
            <a:spAutoFit/>
          </a:bodyPr>
          <a:lstStyle/>
          <a:p>
            <a:pPr algn="ctr"/>
            <a:r>
              <a:rPr lang="en-US" sz="20000" dirty="0">
                <a:latin typeface="Avenir Roman" charset="0"/>
                <a:ea typeface="Avenir Roman" charset="0"/>
                <a:cs typeface="Avenir Roman" charset="0"/>
              </a:rPr>
              <a:t>✉️</a:t>
            </a:r>
            <a:endParaRPr lang="en-US" sz="20000" dirty="0" smtClean="0">
              <a:latin typeface="Avenir Roman" charset="0"/>
              <a:ea typeface="Avenir Roman" charset="0"/>
              <a:cs typeface="Avenir Roman" charset="0"/>
            </a:endParaRPr>
          </a:p>
        </p:txBody>
      </p:sp>
    </p:spTree>
    <p:extLst>
      <p:ext uri="{BB962C8B-B14F-4D97-AF65-F5344CB8AC3E}">
        <p14:creationId xmlns:p14="http://schemas.microsoft.com/office/powerpoint/2010/main" val="1175309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 risk a lot by building our core on top of </a:t>
            </a:r>
            <a:r>
              <a:rPr lang="en-US" dirty="0" err="1" smtClean="0"/>
              <a:t>TypeScript</a:t>
            </a:r>
            <a:r>
              <a:rPr lang="en-US" dirty="0" smtClean="0"/>
              <a:t>.”</a:t>
            </a:r>
            <a:endParaRPr lang="en-US" dirty="0"/>
          </a:p>
        </p:txBody>
      </p:sp>
    </p:spTree>
    <p:extLst>
      <p:ext uri="{BB962C8B-B14F-4D97-AF65-F5344CB8AC3E}">
        <p14:creationId xmlns:p14="http://schemas.microsoft.com/office/powerpoint/2010/main" val="1364891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 don’t hear anyone talking about </a:t>
            </a:r>
            <a:r>
              <a:rPr lang="en-US" dirty="0" err="1" smtClean="0"/>
              <a:t>TypeScript</a:t>
            </a:r>
            <a:r>
              <a:rPr lang="en-US" dirty="0" smtClean="0"/>
              <a:t>.”</a:t>
            </a:r>
            <a:endParaRPr lang="en-US" dirty="0"/>
          </a:p>
        </p:txBody>
      </p:sp>
    </p:spTree>
    <p:extLst>
      <p:ext uri="{BB962C8B-B14F-4D97-AF65-F5344CB8AC3E}">
        <p14:creationId xmlns:p14="http://schemas.microsoft.com/office/powerpoint/2010/main" val="1566049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t>
            </a:r>
            <a:r>
              <a:rPr lang="en-US" dirty="0"/>
              <a:t>I like to keep my JavaScript pure, as God intended</a:t>
            </a:r>
            <a:r>
              <a:rPr lang="en-US" dirty="0" smtClean="0"/>
              <a:t>.”</a:t>
            </a:r>
            <a:endParaRPr lang="en-US" dirty="0"/>
          </a:p>
        </p:txBody>
      </p:sp>
    </p:spTree>
    <p:extLst>
      <p:ext uri="{BB962C8B-B14F-4D97-AF65-F5344CB8AC3E}">
        <p14:creationId xmlns:p14="http://schemas.microsoft.com/office/powerpoint/2010/main" val="1533107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7200"/>
            <a:ext cx="12192000" cy="3397152"/>
          </a:xfrm>
          <a:prstGeom prst="rect">
            <a:avLst/>
          </a:prstGeom>
        </p:spPr>
      </p:pic>
    </p:spTree>
    <p:extLst>
      <p:ext uri="{BB962C8B-B14F-4D97-AF65-F5344CB8AC3E}">
        <p14:creationId xmlns:p14="http://schemas.microsoft.com/office/powerpoint/2010/main" val="132014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TypeScript</a:t>
            </a:r>
            <a:endParaRPr lang="en-US" dirty="0"/>
          </a:p>
        </p:txBody>
      </p:sp>
      <p:sp>
        <p:nvSpPr>
          <p:cNvPr id="3" name="TextBox 2"/>
          <p:cNvSpPr txBox="1"/>
          <p:nvPr/>
        </p:nvSpPr>
        <p:spPr>
          <a:xfrm rot="20172478">
            <a:off x="183971" y="690773"/>
            <a:ext cx="27755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files</a:t>
            </a:r>
          </a:p>
        </p:txBody>
      </p:sp>
      <p:sp>
        <p:nvSpPr>
          <p:cNvPr id="4" name="TextBox 3"/>
          <p:cNvSpPr txBox="1"/>
          <p:nvPr/>
        </p:nvSpPr>
        <p:spPr>
          <a:xfrm rot="2349278">
            <a:off x="7454355" y="2346576"/>
            <a:ext cx="2988703"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Compiler options</a:t>
            </a:r>
          </a:p>
        </p:txBody>
      </p:sp>
      <p:sp>
        <p:nvSpPr>
          <p:cNvPr id="5" name="TextBox 4"/>
          <p:cNvSpPr txBox="1"/>
          <p:nvPr/>
        </p:nvSpPr>
        <p:spPr>
          <a:xfrm rot="21087518">
            <a:off x="1420668" y="1200154"/>
            <a:ext cx="3384645" cy="523220"/>
          </a:xfrm>
          <a:prstGeom prst="rect">
            <a:avLst/>
          </a:prstGeom>
          <a:noFill/>
        </p:spPr>
        <p:txBody>
          <a:bodyPr wrap="none" rtlCol="0">
            <a:spAutoFit/>
          </a:bodyPr>
          <a:lstStyle/>
          <a:p>
            <a:pPr algn="ctr"/>
            <a:r>
              <a:rPr lang="en-US" sz="2800" dirty="0" smtClean="0">
                <a:solidFill>
                  <a:srgbClr val="FF0000"/>
                </a:solidFill>
                <a:latin typeface="Avenir Roman" charset="0"/>
                <a:ea typeface="Avenir Roman" charset="0"/>
                <a:cs typeface="Avenir Roman" charset="0"/>
              </a:rPr>
              <a:t>Structural detection</a:t>
            </a:r>
          </a:p>
        </p:txBody>
      </p:sp>
      <p:sp>
        <p:nvSpPr>
          <p:cNvPr id="6" name="TextBox 5"/>
          <p:cNvSpPr txBox="1"/>
          <p:nvPr/>
        </p:nvSpPr>
        <p:spPr>
          <a:xfrm rot="20258965">
            <a:off x="396945" y="5745892"/>
            <a:ext cx="1603324"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Generics</a:t>
            </a:r>
          </a:p>
        </p:txBody>
      </p:sp>
      <p:sp>
        <p:nvSpPr>
          <p:cNvPr id="8" name="TextBox 7"/>
          <p:cNvSpPr txBox="1"/>
          <p:nvPr/>
        </p:nvSpPr>
        <p:spPr>
          <a:xfrm rot="730829">
            <a:off x="8817388" y="848095"/>
            <a:ext cx="223971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Namespaces</a:t>
            </a:r>
          </a:p>
        </p:txBody>
      </p:sp>
      <p:sp>
        <p:nvSpPr>
          <p:cNvPr id="9" name="TextBox 8"/>
          <p:cNvSpPr txBox="1"/>
          <p:nvPr/>
        </p:nvSpPr>
        <p:spPr>
          <a:xfrm rot="1031582">
            <a:off x="615112" y="2488015"/>
            <a:ext cx="2546018"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Type Inference</a:t>
            </a:r>
          </a:p>
        </p:txBody>
      </p:sp>
      <p:sp>
        <p:nvSpPr>
          <p:cNvPr id="10" name="TextBox 9"/>
          <p:cNvSpPr txBox="1"/>
          <p:nvPr/>
        </p:nvSpPr>
        <p:spPr>
          <a:xfrm rot="405206">
            <a:off x="619942" y="4040658"/>
            <a:ext cx="1582486"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Modules</a:t>
            </a:r>
          </a:p>
        </p:txBody>
      </p:sp>
      <p:sp>
        <p:nvSpPr>
          <p:cNvPr id="11" name="TextBox 10"/>
          <p:cNvSpPr txBox="1"/>
          <p:nvPr/>
        </p:nvSpPr>
        <p:spPr>
          <a:xfrm rot="1365290">
            <a:off x="2893054" y="4806779"/>
            <a:ext cx="196880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Decorators</a:t>
            </a:r>
          </a:p>
        </p:txBody>
      </p:sp>
      <p:sp>
        <p:nvSpPr>
          <p:cNvPr id="12" name="TextBox 11"/>
          <p:cNvSpPr txBox="1"/>
          <p:nvPr/>
        </p:nvSpPr>
        <p:spPr>
          <a:xfrm rot="20940235">
            <a:off x="4162346" y="5962309"/>
            <a:ext cx="1535998"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Symbols</a:t>
            </a:r>
          </a:p>
        </p:txBody>
      </p:sp>
      <p:sp>
        <p:nvSpPr>
          <p:cNvPr id="13" name="TextBox 12"/>
          <p:cNvSpPr txBox="1"/>
          <p:nvPr/>
        </p:nvSpPr>
        <p:spPr>
          <a:xfrm rot="20711099">
            <a:off x="5979687" y="4500133"/>
            <a:ext cx="348877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Declaration merging</a:t>
            </a:r>
          </a:p>
        </p:txBody>
      </p:sp>
      <p:sp>
        <p:nvSpPr>
          <p:cNvPr id="14" name="TextBox 13"/>
          <p:cNvSpPr txBox="1"/>
          <p:nvPr/>
        </p:nvSpPr>
        <p:spPr>
          <a:xfrm rot="1303026">
            <a:off x="6872163" y="5644617"/>
            <a:ext cx="1215397"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Mixins</a:t>
            </a:r>
            <a:endParaRPr lang="en-US" sz="2800" dirty="0" smtClean="0">
              <a:latin typeface="Avenir Roman" charset="0"/>
              <a:ea typeface="Avenir Roman" charset="0"/>
              <a:cs typeface="Avenir Roman" charset="0"/>
            </a:endParaRPr>
          </a:p>
        </p:txBody>
      </p:sp>
      <p:sp>
        <p:nvSpPr>
          <p:cNvPr id="15" name="TextBox 14"/>
          <p:cNvSpPr txBox="1"/>
          <p:nvPr/>
        </p:nvSpPr>
        <p:spPr>
          <a:xfrm rot="20687972">
            <a:off x="8843914" y="5644618"/>
            <a:ext cx="3023969" cy="523220"/>
          </a:xfrm>
          <a:prstGeom prst="rect">
            <a:avLst/>
          </a:prstGeom>
          <a:noFill/>
        </p:spPr>
        <p:txBody>
          <a:bodyPr wrap="none" rtlCol="0">
            <a:spAutoFit/>
          </a:bodyPr>
          <a:lstStyle/>
          <a:p>
            <a:pPr algn="ctr"/>
            <a:r>
              <a:rPr lang="en-US" sz="2800" dirty="0" smtClean="0">
                <a:solidFill>
                  <a:srgbClr val="FF0000"/>
                </a:solidFill>
                <a:latin typeface="Avenir Roman" charset="0"/>
                <a:ea typeface="Avenir Roman" charset="0"/>
                <a:cs typeface="Avenir Roman" charset="0"/>
              </a:rPr>
              <a:t>Sequential piping</a:t>
            </a:r>
          </a:p>
        </p:txBody>
      </p:sp>
      <p:sp>
        <p:nvSpPr>
          <p:cNvPr id="16" name="TextBox 15"/>
          <p:cNvSpPr txBox="1"/>
          <p:nvPr/>
        </p:nvSpPr>
        <p:spPr>
          <a:xfrm rot="20152448">
            <a:off x="9541385" y="4317722"/>
            <a:ext cx="1996059"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Generators</a:t>
            </a:r>
          </a:p>
        </p:txBody>
      </p:sp>
      <p:sp>
        <p:nvSpPr>
          <p:cNvPr id="17" name="TextBox 16"/>
          <p:cNvSpPr txBox="1"/>
          <p:nvPr/>
        </p:nvSpPr>
        <p:spPr>
          <a:xfrm rot="841686">
            <a:off x="5135537" y="1710211"/>
            <a:ext cx="1367682" cy="523220"/>
          </a:xfrm>
          <a:prstGeom prst="rect">
            <a:avLst/>
          </a:prstGeom>
          <a:noFill/>
        </p:spPr>
        <p:txBody>
          <a:bodyPr wrap="none" rtlCol="0">
            <a:spAutoFit/>
          </a:bodyPr>
          <a:lstStyle/>
          <a:p>
            <a:pPr algn="ctr"/>
            <a:r>
              <a:rPr lang="en-US" sz="2800" smtClean="0">
                <a:latin typeface="Avenir Roman" charset="0"/>
                <a:ea typeface="Avenir Roman" charset="0"/>
                <a:cs typeface="Avenir Roman" charset="0"/>
              </a:rPr>
              <a:t>Classes</a:t>
            </a:r>
            <a:endParaRPr lang="en-US" sz="2800" dirty="0" smtClean="0">
              <a:latin typeface="Avenir Roman" charset="0"/>
              <a:ea typeface="Avenir Roman" charset="0"/>
              <a:cs typeface="Avenir Roman" charset="0"/>
            </a:endParaRPr>
          </a:p>
        </p:txBody>
      </p:sp>
      <p:sp>
        <p:nvSpPr>
          <p:cNvPr id="18" name="TextBox 17"/>
          <p:cNvSpPr txBox="1"/>
          <p:nvPr/>
        </p:nvSpPr>
        <p:spPr>
          <a:xfrm rot="633819">
            <a:off x="4480508" y="553251"/>
            <a:ext cx="3709029" cy="523220"/>
          </a:xfrm>
          <a:prstGeom prst="rect">
            <a:avLst/>
          </a:prstGeom>
          <a:noFill/>
        </p:spPr>
        <p:txBody>
          <a:bodyPr wrap="none" rtlCol="0">
            <a:spAutoFit/>
          </a:bodyPr>
          <a:lstStyle/>
          <a:p>
            <a:pPr algn="ctr"/>
            <a:r>
              <a:rPr lang="en-US" sz="2800" dirty="0" smtClean="0">
                <a:latin typeface="Avenir Roman" charset="0"/>
                <a:ea typeface="Avenir Roman" charset="0"/>
                <a:cs typeface="Avenir Roman" charset="0"/>
              </a:rPr>
              <a:t>Triple-Slash Directives</a:t>
            </a:r>
          </a:p>
        </p:txBody>
      </p:sp>
    </p:spTree>
    <p:extLst>
      <p:ext uri="{BB962C8B-B14F-4D97-AF65-F5344CB8AC3E}">
        <p14:creationId xmlns:p14="http://schemas.microsoft.com/office/powerpoint/2010/main" val="553212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0"/>
            <a:ext cx="10399631" cy="6858000"/>
          </a:xfrm>
          <a:prstGeom prst="rect">
            <a:avLst/>
          </a:prstGeom>
        </p:spPr>
      </p:pic>
    </p:spTree>
    <p:extLst>
      <p:ext uri="{BB962C8B-B14F-4D97-AF65-F5344CB8AC3E}">
        <p14:creationId xmlns:p14="http://schemas.microsoft.com/office/powerpoint/2010/main" val="299286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2700"/>
            <a:ext cx="10553700" cy="6832600"/>
          </a:xfrm>
          <a:prstGeom prst="rect">
            <a:avLst/>
          </a:prstGeom>
        </p:spPr>
      </p:pic>
    </p:spTree>
    <p:extLst>
      <p:ext uri="{BB962C8B-B14F-4D97-AF65-F5344CB8AC3E}">
        <p14:creationId xmlns:p14="http://schemas.microsoft.com/office/powerpoint/2010/main" val="200813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1355644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28" y="602166"/>
            <a:ext cx="11050316" cy="5729406"/>
          </a:xfrm>
          <a:prstGeom prst="rect">
            <a:avLst/>
          </a:prstGeom>
        </p:spPr>
      </p:pic>
    </p:spTree>
    <p:extLst>
      <p:ext uri="{BB962C8B-B14F-4D97-AF65-F5344CB8AC3E}">
        <p14:creationId xmlns:p14="http://schemas.microsoft.com/office/powerpoint/2010/main" val="1828951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0"/>
            <a:ext cx="9911871" cy="6858000"/>
          </a:xfrm>
          <a:prstGeom prst="rect">
            <a:avLst/>
          </a:prstGeom>
        </p:spPr>
      </p:pic>
    </p:spTree>
    <p:extLst>
      <p:ext uri="{BB962C8B-B14F-4D97-AF65-F5344CB8AC3E}">
        <p14:creationId xmlns:p14="http://schemas.microsoft.com/office/powerpoint/2010/main" val="330445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0" y="342900"/>
            <a:ext cx="9004300" cy="6159500"/>
          </a:xfrm>
          <a:prstGeom prst="rect">
            <a:avLst/>
          </a:prstGeom>
        </p:spPr>
      </p:pic>
    </p:spTree>
    <p:extLst>
      <p:ext uri="{BB962C8B-B14F-4D97-AF65-F5344CB8AC3E}">
        <p14:creationId xmlns:p14="http://schemas.microsoft.com/office/powerpoint/2010/main" val="2017794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600" y="1536700"/>
            <a:ext cx="7670800" cy="3784600"/>
          </a:xfrm>
          <a:prstGeom prst="rect">
            <a:avLst/>
          </a:prstGeom>
        </p:spPr>
      </p:pic>
    </p:spTree>
    <p:extLst>
      <p:ext uri="{BB962C8B-B14F-4D97-AF65-F5344CB8AC3E}">
        <p14:creationId xmlns:p14="http://schemas.microsoft.com/office/powerpoint/2010/main" val="19651282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540000"/>
            <a:ext cx="8128000" cy="1765300"/>
          </a:xfrm>
          <a:prstGeom prst="rect">
            <a:avLst/>
          </a:prstGeom>
        </p:spPr>
      </p:pic>
    </p:spTree>
    <p:extLst>
      <p:ext uri="{BB962C8B-B14F-4D97-AF65-F5344CB8AC3E}">
        <p14:creationId xmlns:p14="http://schemas.microsoft.com/office/powerpoint/2010/main" val="2033862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12192000" cy="5713898"/>
          </a:xfrm>
          <a:prstGeom prst="rect">
            <a:avLst/>
          </a:prstGeom>
        </p:spPr>
      </p:pic>
    </p:spTree>
    <p:extLst>
      <p:ext uri="{BB962C8B-B14F-4D97-AF65-F5344CB8AC3E}">
        <p14:creationId xmlns:p14="http://schemas.microsoft.com/office/powerpoint/2010/main" val="634187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a:t>
            </a:r>
            <a:endParaRPr lang="en-US" dirty="0"/>
          </a:p>
        </p:txBody>
      </p:sp>
    </p:spTree>
    <p:extLst>
      <p:ext uri="{BB962C8B-B14F-4D97-AF65-F5344CB8AC3E}">
        <p14:creationId xmlns:p14="http://schemas.microsoft.com/office/powerpoint/2010/main" val="800079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888501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reasons</a:t>
            </a:r>
            <a:endParaRPr lang="en-US" dirty="0"/>
          </a:p>
        </p:txBody>
      </p:sp>
    </p:spTree>
    <p:extLst>
      <p:ext uri="{BB962C8B-B14F-4D97-AF65-F5344CB8AC3E}">
        <p14:creationId xmlns:p14="http://schemas.microsoft.com/office/powerpoint/2010/main" val="8331826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Commitment to the ECMAScript standard</a:t>
            </a:r>
            <a:endParaRPr lang="en-US" dirty="0"/>
          </a:p>
        </p:txBody>
      </p:sp>
    </p:spTree>
    <p:extLst>
      <p:ext uri="{BB962C8B-B14F-4D97-AF65-F5344CB8AC3E}">
        <p14:creationId xmlns:p14="http://schemas.microsoft.com/office/powerpoint/2010/main" val="2730754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99930" y="320040"/>
            <a:ext cx="10204173" cy="5943600"/>
          </a:xfrm>
        </p:spPr>
        <p:txBody>
          <a:bodyPr>
            <a:normAutofit fontScale="55000" lnSpcReduction="20000"/>
          </a:bodyPr>
          <a:lstStyle/>
          <a:p>
            <a:r>
              <a:rPr lang="en-US" dirty="0"/>
              <a:t>“Some examples [of compile-to-JavaScript frameworks], like Dart, portend that JavaScript has fundamental flaws and to support these scenarios requires a “clean break” from JavaScript in both syntax and runtime. We disagree with this point of view. We believe that with committee participant focus, the standards runtime can be expanded and the syntactic features necessary to support </a:t>
            </a:r>
            <a:r>
              <a:rPr lang="en-US" b="1" dirty="0"/>
              <a:t>JavaScript at scale can be built upon the existing JavaScript standard</a:t>
            </a:r>
            <a:r>
              <a:rPr lang="en-US" dirty="0"/>
              <a:t>.”</a:t>
            </a:r>
          </a:p>
        </p:txBody>
      </p:sp>
    </p:spTree>
    <p:extLst>
      <p:ext uri="{BB962C8B-B14F-4D97-AF65-F5344CB8AC3E}">
        <p14:creationId xmlns:p14="http://schemas.microsoft.com/office/powerpoint/2010/main" val="169457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0"/>
            <a:ext cx="9372600" cy="6832600"/>
          </a:xfrm>
          <a:prstGeom prst="rect">
            <a:avLst/>
          </a:prstGeom>
        </p:spPr>
      </p:pic>
    </p:spTree>
    <p:extLst>
      <p:ext uri="{BB962C8B-B14F-4D97-AF65-F5344CB8AC3E}">
        <p14:creationId xmlns:p14="http://schemas.microsoft.com/office/powerpoint/2010/main" val="236901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 Types are opt-in</a:t>
            </a:r>
            <a:endParaRPr lang="en-US" dirty="0"/>
          </a:p>
        </p:txBody>
      </p:sp>
    </p:spTree>
    <p:extLst>
      <p:ext uri="{BB962C8B-B14F-4D97-AF65-F5344CB8AC3E}">
        <p14:creationId xmlns:p14="http://schemas.microsoft.com/office/powerpoint/2010/main" val="14908787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3) Tooling</a:t>
            </a:r>
            <a:endParaRPr lang="en-US" dirty="0"/>
          </a:p>
        </p:txBody>
      </p:sp>
    </p:spTree>
    <p:extLst>
      <p:ext uri="{BB962C8B-B14F-4D97-AF65-F5344CB8AC3E}">
        <p14:creationId xmlns:p14="http://schemas.microsoft.com/office/powerpoint/2010/main" val="167818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should you use </a:t>
            </a:r>
            <a:r>
              <a:rPr lang="en-US" dirty="0" err="1" smtClean="0"/>
              <a:t>TypeScript</a:t>
            </a:r>
            <a:r>
              <a:rPr lang="en-US" dirty="0" smtClean="0"/>
              <a:t>?</a:t>
            </a:r>
            <a:endParaRPr lang="en-US" dirty="0"/>
          </a:p>
        </p:txBody>
      </p:sp>
      <p:sp>
        <p:nvSpPr>
          <p:cNvPr id="3" name="Text Placeholder 2"/>
          <p:cNvSpPr>
            <a:spLocks noGrp="1"/>
          </p:cNvSpPr>
          <p:nvPr>
            <p:ph type="body" sz="quarter" idx="14"/>
          </p:nvPr>
        </p:nvSpPr>
        <p:spPr/>
        <p:txBody>
          <a:bodyPr/>
          <a:lstStyle/>
          <a:p>
            <a:r>
              <a:rPr lang="en-US" dirty="0" smtClean="0"/>
              <a:t>Are your apps big?</a:t>
            </a:r>
          </a:p>
          <a:p>
            <a:r>
              <a:rPr lang="en-US" dirty="0" smtClean="0"/>
              <a:t>Do you work on a team?</a:t>
            </a:r>
          </a:p>
          <a:p>
            <a:r>
              <a:rPr lang="en-US" dirty="0" smtClean="0"/>
              <a:t>Unfamiliar codebases?</a:t>
            </a:r>
          </a:p>
          <a:p>
            <a:r>
              <a:rPr lang="en-US" dirty="0" smtClean="0"/>
              <a:t>Non JS developers that need to write JS code?</a:t>
            </a:r>
            <a:endParaRPr lang="en-US" dirty="0"/>
          </a:p>
        </p:txBody>
      </p:sp>
    </p:spTree>
    <p:extLst>
      <p:ext uri="{BB962C8B-B14F-4D97-AF65-F5344CB8AC3E}">
        <p14:creationId xmlns:p14="http://schemas.microsoft.com/office/powerpoint/2010/main" val="10337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60" y="0"/>
            <a:ext cx="8433308" cy="6053400"/>
          </a:xfrm>
          <a:prstGeom prst="rect">
            <a:avLst/>
          </a:prstGeom>
        </p:spPr>
      </p:pic>
      <p:sp>
        <p:nvSpPr>
          <p:cNvPr id="2" name="Rectangle 1"/>
          <p:cNvSpPr/>
          <p:nvPr/>
        </p:nvSpPr>
        <p:spPr>
          <a:xfrm>
            <a:off x="2443770" y="5730240"/>
            <a:ext cx="6466308" cy="1015663"/>
          </a:xfrm>
          <a:prstGeom prst="rect">
            <a:avLst/>
          </a:prstGeom>
        </p:spPr>
        <p:txBody>
          <a:bodyPr wrap="square">
            <a:spAutoFit/>
          </a:bodyPr>
          <a:lstStyle/>
          <a:p>
            <a:r>
              <a:rPr lang="en-US" sz="3000" dirty="0" smtClean="0">
                <a:hlinkClick r:id="rId3"/>
              </a:rPr>
              <a:t>http</a:t>
            </a:r>
            <a:r>
              <a:rPr lang="en-US" sz="3000" dirty="0">
                <a:hlinkClick r:id="rId3"/>
              </a:rPr>
              <a:t>://developerday.nativescript.org/?</a:t>
            </a:r>
            <a:r>
              <a:rPr lang="en-US" sz="3000" dirty="0" smtClean="0">
                <a:hlinkClick r:id="rId3"/>
              </a:rPr>
              <a:t>discount=TJVANTOLL</a:t>
            </a:r>
            <a:r>
              <a:rPr lang="en-US" sz="3000" dirty="0" smtClean="0"/>
              <a:t> </a:t>
            </a:r>
            <a:endParaRPr lang="en-US" sz="3000" dirty="0"/>
          </a:p>
        </p:txBody>
      </p:sp>
    </p:spTree>
    <p:extLst>
      <p:ext uri="{BB962C8B-B14F-4D97-AF65-F5344CB8AC3E}">
        <p14:creationId xmlns:p14="http://schemas.microsoft.com/office/powerpoint/2010/main" val="10078158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63907" y="2783106"/>
            <a:ext cx="2358338" cy="830997"/>
          </a:xfrm>
          <a:prstGeom prst="rect">
            <a:avLst/>
          </a:prstGeom>
          <a:noFill/>
        </p:spPr>
        <p:txBody>
          <a:bodyPr wrap="none" rtlCol="0">
            <a:spAutoFit/>
          </a:bodyPr>
          <a:lstStyle/>
          <a:p>
            <a:pPr algn="ctr"/>
            <a:r>
              <a:rPr lang="en-US" sz="4800" b="1" dirty="0" smtClean="0">
                <a:latin typeface="Avenir Roman" charset="0"/>
                <a:ea typeface="Avenir Roman" charset="0"/>
                <a:cs typeface="Avenir Roman" charset="0"/>
              </a:rPr>
              <a:t>Thanks!</a:t>
            </a:r>
          </a:p>
        </p:txBody>
      </p:sp>
      <p:sp>
        <p:nvSpPr>
          <p:cNvPr id="8" name="TextBox 7"/>
          <p:cNvSpPr txBox="1"/>
          <p:nvPr/>
        </p:nvSpPr>
        <p:spPr>
          <a:xfrm>
            <a:off x="4754288" y="3490992"/>
            <a:ext cx="1977594" cy="584775"/>
          </a:xfrm>
          <a:prstGeom prst="rect">
            <a:avLst/>
          </a:prstGeom>
          <a:noFill/>
        </p:spPr>
        <p:txBody>
          <a:bodyPr wrap="none" rtlCol="0">
            <a:spAutoFit/>
          </a:bodyPr>
          <a:lstStyle/>
          <a:p>
            <a:pPr algn="ctr"/>
            <a:r>
              <a:rPr lang="en-US" sz="3200" dirty="0" smtClean="0">
                <a:solidFill>
                  <a:schemeClr val="accent6">
                    <a:lumMod val="75000"/>
                  </a:schemeClr>
                </a:solidFill>
                <a:latin typeface="Avenir Roman" charset="0"/>
                <a:ea typeface="Avenir Roman" charset="0"/>
                <a:cs typeface="Avenir Roman" charset="0"/>
              </a:rPr>
              <a:t>@</a:t>
            </a:r>
            <a:r>
              <a:rPr lang="en-US" sz="3200" dirty="0" err="1" smtClean="0">
                <a:solidFill>
                  <a:schemeClr val="accent6">
                    <a:lumMod val="75000"/>
                  </a:schemeClr>
                </a:solidFill>
                <a:latin typeface="Avenir Roman" charset="0"/>
                <a:ea typeface="Avenir Roman" charset="0"/>
                <a:cs typeface="Avenir Roman" charset="0"/>
              </a:rPr>
              <a:t>tjvantoll</a:t>
            </a:r>
            <a:endParaRPr lang="en-US" sz="3200" dirty="0" smtClean="0">
              <a:solidFill>
                <a:schemeClr val="accent6">
                  <a:lumMod val="75000"/>
                </a:schemeClr>
              </a:solidFill>
              <a:latin typeface="Avenir Roman" charset="0"/>
              <a:ea typeface="Avenir Roman" charset="0"/>
              <a:cs typeface="Avenir Roman"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220" y="5067300"/>
            <a:ext cx="2698501" cy="906095"/>
          </a:xfrm>
          <a:prstGeom prst="rect">
            <a:avLst/>
          </a:prstGeom>
        </p:spPr>
      </p:pic>
    </p:spTree>
    <p:extLst>
      <p:ext uri="{BB962C8B-B14F-4D97-AF65-F5344CB8AC3E}">
        <p14:creationId xmlns:p14="http://schemas.microsoft.com/office/powerpoint/2010/main" val="1098360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Whether </a:t>
            </a:r>
            <a:r>
              <a:rPr lang="en-US" dirty="0" err="1" smtClean="0"/>
              <a:t>TypeScript</a:t>
            </a:r>
            <a:r>
              <a:rPr lang="en-US" dirty="0" smtClean="0"/>
              <a:t> is a good fit for your next project</a:t>
            </a:r>
            <a:endParaRPr lang="en-US" dirty="0"/>
          </a:p>
        </p:txBody>
      </p:sp>
    </p:spTree>
    <p:extLst>
      <p:ext uri="{BB962C8B-B14F-4D97-AF65-F5344CB8AC3E}">
        <p14:creationId xmlns:p14="http://schemas.microsoft.com/office/powerpoint/2010/main" val="304173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I Was Wrong About </a:t>
            </a:r>
            <a:r>
              <a:rPr lang="en-US" dirty="0" err="1" smtClean="0"/>
              <a:t>TypeScript</a:t>
            </a:r>
            <a:endParaRPr lang="en-US" dirty="0"/>
          </a:p>
        </p:txBody>
      </p:sp>
    </p:spTree>
    <p:extLst>
      <p:ext uri="{BB962C8B-B14F-4D97-AF65-F5344CB8AC3E}">
        <p14:creationId xmlns:p14="http://schemas.microsoft.com/office/powerpoint/2010/main" val="1560945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 typed superset of JavaScript that compiles to plain JavaScript”</a:t>
            </a:r>
            <a:endParaRPr lang="en-US" dirty="0"/>
          </a:p>
        </p:txBody>
      </p:sp>
    </p:spTree>
    <p:extLst>
      <p:ext uri="{BB962C8B-B14F-4D97-AF65-F5344CB8AC3E}">
        <p14:creationId xmlns:p14="http://schemas.microsoft.com/office/powerpoint/2010/main" val="1000708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 typed superset of JavaScript that </a:t>
            </a:r>
            <a:r>
              <a:rPr lang="en-US" b="1" dirty="0" smtClean="0"/>
              <a:t>compiles to </a:t>
            </a:r>
            <a:r>
              <a:rPr lang="en-US" dirty="0" smtClean="0"/>
              <a:t>plain </a:t>
            </a:r>
            <a:r>
              <a:rPr lang="en-US" b="1" dirty="0" smtClean="0"/>
              <a:t>JavaScript</a:t>
            </a:r>
            <a:r>
              <a:rPr lang="en-US" dirty="0" smtClean="0"/>
              <a:t>”</a:t>
            </a:r>
            <a:endParaRPr lang="en-US" dirty="0"/>
          </a:p>
        </p:txBody>
      </p:sp>
    </p:spTree>
    <p:extLst>
      <p:ext uri="{BB962C8B-B14F-4D97-AF65-F5344CB8AC3E}">
        <p14:creationId xmlns:p14="http://schemas.microsoft.com/office/powerpoint/2010/main" val="19152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NativeScript">
  <a:themeElements>
    <a:clrScheme name="Telerik 3.0 New Brand">
      <a:dk1>
        <a:srgbClr val="2A2D33"/>
      </a:dk1>
      <a:lt1>
        <a:srgbClr val="FFFFFF"/>
      </a:lt1>
      <a:dk2>
        <a:srgbClr val="384361"/>
      </a:dk2>
      <a:lt2>
        <a:srgbClr val="E1E5EA"/>
      </a:lt2>
      <a:accent1>
        <a:srgbClr val="E73039"/>
      </a:accent1>
      <a:accent2>
        <a:srgbClr val="FF8800"/>
      </a:accent2>
      <a:accent3>
        <a:srgbClr val="FFD73F"/>
      </a:accent3>
      <a:accent4>
        <a:srgbClr val="5DC62E"/>
      </a:accent4>
      <a:accent5>
        <a:srgbClr val="009B55"/>
      </a:accent5>
      <a:accent6>
        <a:srgbClr val="3CD5ED"/>
      </a:accent6>
      <a:hlink>
        <a:srgbClr val="0099CC"/>
      </a:hlink>
      <a:folHlink>
        <a:srgbClr val="9149B6"/>
      </a:folHlink>
    </a:clrScheme>
    <a:fontScheme name="Telerik Fonts">
      <a:majorFont>
        <a:latin typeface="Lato Black"/>
        <a:ea typeface=""/>
        <a:cs typeface=""/>
      </a:majorFont>
      <a:minorFont>
        <a:latin typeface="Lat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2800" smtClean="0">
            <a:latin typeface="Avenir Roman" charset="0"/>
            <a:ea typeface="Avenir Roman" charset="0"/>
            <a:cs typeface="Avenir Roman" charset="0"/>
          </a:defRPr>
        </a:defPPr>
      </a:lstStyle>
    </a:txDef>
  </a:objectDefaults>
  <a:extraClrSchemeLst/>
  <a:extLst>
    <a:ext uri="{05A4C25C-085E-4340-85A3-A5531E510DB2}">
      <thm15:themeFamily xmlns:thm15="http://schemas.microsoft.com/office/thememl/2012/main" name="NativeScript" id="{1DD0F66E-17CD-554C-BB62-9F50BFE51727}" vid="{C2684EA3-23DA-714C-9258-6DFDE6413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NativeScript</Template>
  <TotalTime>7955</TotalTime>
  <Words>437</Words>
  <Application>Microsoft Macintosh PowerPoint</Application>
  <PresentationFormat>Widescreen</PresentationFormat>
  <Paragraphs>99</Paragraphs>
  <Slides>58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Avenir Heavy</vt:lpstr>
      <vt:lpstr>Avenir Light</vt:lpstr>
      <vt:lpstr>Avenir Roman</vt:lpstr>
      <vt:lpstr>Calibri</vt:lpstr>
      <vt:lpstr>Consolas</vt:lpstr>
      <vt:lpstr>Lato</vt:lpstr>
      <vt:lpstr>Open Sans</vt:lpstr>
      <vt:lpstr>NativeScript</vt:lpstr>
      <vt:lpstr>Why I Was Wrong About 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Compile to JavaScript tools</vt:lpstr>
      <vt:lpstr>Fun names of compile-to-JS tools</vt:lpstr>
      <vt:lpstr>PowerPoint Presentation</vt:lpstr>
      <vt:lpstr>Compile to JavaScript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should you use TypeScript?</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NativeScript Overview</dc:title>
  <dc:creator>Todd Anglin</dc:creator>
  <cp:lastModifiedBy>TJ VanToll</cp:lastModifiedBy>
  <cp:revision>193</cp:revision>
  <dcterms:created xsi:type="dcterms:W3CDTF">2016-04-07T02:45:18Z</dcterms:created>
  <dcterms:modified xsi:type="dcterms:W3CDTF">2017-08-23T17:04:34Z</dcterms:modified>
</cp:coreProperties>
</file>