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459" r:id="rId2"/>
    <p:sldId id="612" r:id="rId3"/>
    <p:sldId id="608" r:id="rId4"/>
    <p:sldId id="610" r:id="rId5"/>
    <p:sldId id="603" r:id="rId6"/>
    <p:sldId id="605" r:id="rId7"/>
    <p:sldId id="604" r:id="rId8"/>
    <p:sldId id="613" r:id="rId9"/>
    <p:sldId id="609" r:id="rId10"/>
    <p:sldId id="606" r:id="rId11"/>
    <p:sldId id="611" r:id="rId12"/>
    <p:sldId id="614" r:id="rId13"/>
    <p:sldId id="615" r:id="rId14"/>
    <p:sldId id="544" r:id="rId15"/>
    <p:sldId id="545" r:id="rId16"/>
    <p:sldId id="53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59FE"/>
    <a:srgbClr val="6E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4"/>
    <p:restoredTop sz="88287"/>
  </p:normalViewPr>
  <p:slideViewPr>
    <p:cSldViewPr snapToGrid="0" snapToObjects="1">
      <p:cViewPr>
        <p:scale>
          <a:sx n="105" d="100"/>
          <a:sy n="105" d="100"/>
        </p:scale>
        <p:origin x="2712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8EBFC-05B6-9C46-BD16-F9F33479004A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589FC-1846-0249-85C6-65894CFD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11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589FC-1846-0249-85C6-65894CFD5F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65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1" name="Shape 8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Shape 83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106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589FC-1846-0249-85C6-65894CFD5F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9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you’re interested</a:t>
            </a:r>
            <a:r>
              <a:rPr lang="en-US" baseline="0" dirty="0" smtClean="0"/>
              <a:t> in what you’ve heard today and want to try </a:t>
            </a:r>
            <a:r>
              <a:rPr lang="en-US" baseline="0" dirty="0" err="1" smtClean="0"/>
              <a:t>NativeScript</a:t>
            </a:r>
            <a:r>
              <a:rPr lang="en-US" baseline="0" dirty="0" smtClean="0"/>
              <a:t> out, head to </a:t>
            </a:r>
            <a:r>
              <a:rPr lang="en-US" baseline="0" dirty="0" err="1" smtClean="0"/>
              <a:t>nativescript.org</a:t>
            </a:r>
            <a:r>
              <a:rPr lang="en-US" baseline="0" dirty="0" smtClean="0"/>
              <a:t> and hit the big Get started button. From there go through one of the two tutorials, </a:t>
            </a:r>
            <a:r>
              <a:rPr lang="en-US" baseline="0" dirty="0" err="1" smtClean="0"/>
              <a:t>NativeScript</a:t>
            </a:r>
            <a:r>
              <a:rPr lang="en-US" baseline="0" dirty="0" smtClean="0"/>
              <a:t> with JavaScript, or </a:t>
            </a:r>
            <a:r>
              <a:rPr lang="en-US" baseline="0" dirty="0" err="1" smtClean="0"/>
              <a:t>NativeScript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TypeScript</a:t>
            </a:r>
            <a:r>
              <a:rPr lang="en-US" baseline="0" dirty="0" smtClean="0"/>
              <a:t> and Angular.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589FC-1846-0249-85C6-65894CFD5F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95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589FC-1846-0249-85C6-65894CFD5F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71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tif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8152" y="3648076"/>
            <a:ext cx="10839448" cy="686946"/>
          </a:xfrm>
        </p:spPr>
        <p:txBody>
          <a:bodyPr anchor="ctr"/>
          <a:lstStyle>
            <a:lvl1pPr algn="l">
              <a:defRPr sz="6000" b="1" i="0" baseline="0"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r>
              <a:rPr lang="en-US" dirty="0" smtClean="0"/>
              <a:t>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152" y="4396343"/>
            <a:ext cx="10839448" cy="446528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 baseline="0">
                <a:solidFill>
                  <a:schemeClr val="tx1"/>
                </a:solidFill>
                <a:latin typeface="Avenir Roman" charset="0"/>
                <a:ea typeface="Avenir Roman" charset="0"/>
                <a:cs typeface="Avenir Roman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8152" y="4904192"/>
            <a:ext cx="2757488" cy="39052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3C59FD"/>
                </a:solidFill>
                <a:latin typeface="Avenir Light" charset="0"/>
                <a:ea typeface="Avenir Light" charset="0"/>
                <a:cs typeface="Avenir Light" charset="0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355" y="0"/>
            <a:ext cx="1799645" cy="68670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2" y="382710"/>
            <a:ext cx="1181250" cy="11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9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2" y="405517"/>
            <a:ext cx="11210923" cy="920363"/>
          </a:xfrm>
        </p:spPr>
        <p:txBody>
          <a:bodyPr/>
          <a:lstStyle>
            <a:lvl1pPr>
              <a:defRPr b="1" i="0"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47" y="1508760"/>
            <a:ext cx="11033237" cy="4828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89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798C355-6545-1A4D-B2DD-9D020E22E216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0FCB564-599A-E241-9A16-545B77A58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8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5002" y="2898191"/>
            <a:ext cx="8444754" cy="686946"/>
          </a:xfrm>
        </p:spPr>
        <p:txBody>
          <a:bodyPr anchor="ctr"/>
          <a:lstStyle>
            <a:lvl1pPr algn="l">
              <a:defRPr sz="6000" b="1" i="0" baseline="0"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r>
              <a:rPr lang="en-US" dirty="0" smtClean="0"/>
              <a:t>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002" y="4331797"/>
            <a:ext cx="8444754" cy="446528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Avenir Roman" charset="0"/>
                <a:ea typeface="Avenir Roman" charset="0"/>
                <a:cs typeface="Avenir Roman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355" y="0"/>
            <a:ext cx="1799645" cy="68670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12650" y="5761716"/>
            <a:ext cx="860612" cy="8606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19996"/>
          <a:stretch/>
        </p:blipFill>
        <p:spPr>
          <a:xfrm>
            <a:off x="494851" y="3754194"/>
            <a:ext cx="1613648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09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pattFill prst="pct90">
          <a:fgClr>
            <a:srgbClr val="6E83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355" y="0"/>
            <a:ext cx="1799645" cy="68670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12650" y="5761716"/>
            <a:ext cx="860612" cy="86061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9948" y="2771814"/>
            <a:ext cx="52725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mtClean="0">
                <a:solidFill>
                  <a:schemeClr val="bg1"/>
                </a:solidFill>
                <a:latin typeface="Avenir Roman" charset="0"/>
                <a:ea typeface="Avenir Roman" charset="0"/>
                <a:cs typeface="Avenir Roman" charset="0"/>
              </a:rPr>
              <a:t>{Hands</a:t>
            </a:r>
            <a:r>
              <a:rPr lang="en-US" sz="8000" b="1" baseline="0" smtClean="0">
                <a:solidFill>
                  <a:schemeClr val="bg1"/>
                </a:solidFill>
                <a:latin typeface="Avenir Roman" charset="0"/>
                <a:ea typeface="Avenir Roman" charset="0"/>
                <a:cs typeface="Avenir Roman" charset="0"/>
              </a:rPr>
              <a:t> on</a:t>
            </a:r>
            <a:r>
              <a:rPr lang="en-US" sz="8000" b="1" smtClean="0">
                <a:solidFill>
                  <a:schemeClr val="bg1"/>
                </a:solidFill>
                <a:latin typeface="Avenir Roman" charset="0"/>
                <a:ea typeface="Avenir Roman" charset="0"/>
                <a:cs typeface="Avenir Roman" charset="0"/>
              </a:rPr>
              <a:t>}</a:t>
            </a:r>
            <a:endParaRPr lang="en-US" sz="8000" b="1" dirty="0" smtClean="0">
              <a:solidFill>
                <a:schemeClr val="bg1"/>
              </a:solidFill>
              <a:latin typeface="Avenir Roman" charset="0"/>
              <a:ea typeface="Avenir Roman" charset="0"/>
              <a:cs typeface="Avenir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255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438152" y="422698"/>
            <a:ext cx="11338560" cy="548640"/>
          </a:xfrm>
          <a:noFill/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1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r>
              <a:rPr lang="en-US" dirty="0" smtClean="0"/>
              <a:t>Click to edit Master title style     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38150" y="1314450"/>
            <a:ext cx="5493523" cy="4629150"/>
          </a:xfrm>
        </p:spPr>
        <p:txBody>
          <a:bodyPr/>
          <a:lstStyle>
            <a:lvl2pPr marL="182880" indent="182880">
              <a:defRPr/>
            </a:lvl2pPr>
            <a:lvl3pPr marL="365760" indent="182880">
              <a:defRPr/>
            </a:lvl3pPr>
            <a:lvl4pPr marL="548640" indent="182880">
              <a:defRPr/>
            </a:lvl4pPr>
            <a:lvl5pPr marL="731520" indent="18288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107432" y="1314450"/>
            <a:ext cx="5493523" cy="4629150"/>
          </a:xfrm>
        </p:spPr>
        <p:txBody>
          <a:bodyPr/>
          <a:lstStyle>
            <a:lvl2pPr marL="182880" indent="182880">
              <a:defRPr/>
            </a:lvl2pPr>
            <a:lvl3pPr marL="365760" indent="182880">
              <a:defRPr/>
            </a:lvl3pPr>
            <a:lvl4pPr marL="548640" indent="182880">
              <a:defRPr/>
            </a:lvl4pPr>
            <a:lvl5pPr marL="731520" indent="18288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         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3121" y="6081185"/>
            <a:ext cx="551054" cy="5510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3893" y="1"/>
            <a:ext cx="826888" cy="687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3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11338560" cy="548640"/>
          </a:xfrm>
          <a:noFill/>
        </p:spPr>
        <p:txBody>
          <a:bodyPr>
            <a:noAutofit/>
          </a:bodyPr>
          <a:lstStyle>
            <a:lvl1pPr>
              <a:defRPr sz="4000" b="1" i="0" baseline="0">
                <a:solidFill>
                  <a:schemeClr val="tx1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3121" y="6081185"/>
            <a:ext cx="551054" cy="5510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4176" y="1292"/>
            <a:ext cx="825776" cy="686466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8152" y="1344593"/>
            <a:ext cx="11180107" cy="49055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893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11338560" cy="548640"/>
          </a:xfrm>
          <a:noFill/>
        </p:spPr>
        <p:txBody>
          <a:bodyPr>
            <a:noAutofit/>
          </a:bodyPr>
          <a:lstStyle>
            <a:lvl1pPr>
              <a:defRPr sz="4000" b="1" i="0" baseline="0">
                <a:solidFill>
                  <a:schemeClr val="tx1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3121" y="6081185"/>
            <a:ext cx="551054" cy="5510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4176" y="1292"/>
            <a:ext cx="825776" cy="686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44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11338560" cy="548640"/>
          </a:xfrm>
          <a:noFill/>
        </p:spPr>
        <p:txBody>
          <a:bodyPr>
            <a:noAutofit/>
          </a:bodyPr>
          <a:lstStyle>
            <a:lvl1pPr>
              <a:defRPr sz="4000" b="1" i="0" baseline="0">
                <a:solidFill>
                  <a:schemeClr val="tx1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3121" y="6081185"/>
            <a:ext cx="551054" cy="5510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4176" y="1292"/>
            <a:ext cx="825776" cy="686466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8152" y="1536564"/>
            <a:ext cx="7013234" cy="414496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0" baseline="0">
                <a:latin typeface="Consolas" charset="0"/>
                <a:ea typeface="Consolas" charset="0"/>
                <a:cs typeface="Consolas" charset="0"/>
              </a:defRPr>
            </a:lvl1pPr>
            <a:lvl2pPr marL="365760" indent="0">
              <a:buNone/>
              <a:defRPr sz="1600" b="1">
                <a:latin typeface="Consolas" charset="0"/>
                <a:ea typeface="Consolas" charset="0"/>
                <a:cs typeface="Consolas" charset="0"/>
              </a:defRPr>
            </a:lvl2pPr>
            <a:lvl3pPr marL="548640" indent="0">
              <a:buNone/>
              <a:defRPr sz="1200" b="1">
                <a:latin typeface="Consolas" charset="0"/>
                <a:ea typeface="Consolas" charset="0"/>
                <a:cs typeface="Consolas" charset="0"/>
              </a:defRPr>
            </a:lvl3pPr>
            <a:lvl4pPr marL="731520" indent="0">
              <a:buNone/>
              <a:defRPr sz="1100" b="1">
                <a:latin typeface="Consolas" charset="0"/>
                <a:ea typeface="Consolas" charset="0"/>
                <a:cs typeface="Consolas" charset="0"/>
              </a:defRPr>
            </a:lvl4pPr>
            <a:lvl5pPr marL="914400" indent="0">
              <a:buNone/>
              <a:defRPr sz="1050" b="1">
                <a:latin typeface="Consolas" charset="0"/>
                <a:ea typeface="Consolas" charset="0"/>
                <a:cs typeface="Consolas" charset="0"/>
              </a:defRPr>
            </a:lvl5pPr>
          </a:lstStyle>
          <a:p>
            <a:pPr lvl="0"/>
            <a:r>
              <a:rPr lang="en-US" dirty="0" smtClean="0"/>
              <a:t>Click to edit </a:t>
            </a:r>
            <a:r>
              <a:rPr lang="en-US" smtClean="0"/>
              <a:t>code snippet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606999" y="1536564"/>
            <a:ext cx="3611563" cy="414496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code description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12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3121" y="6081185"/>
            <a:ext cx="551054" cy="5510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4176" y="1292"/>
            <a:ext cx="825776" cy="686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75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3121" y="6081185"/>
            <a:ext cx="551054" cy="5510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4176" y="1292"/>
            <a:ext cx="825776" cy="686466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03021" y="320040"/>
            <a:ext cx="8778240" cy="5943600"/>
          </a:xfrm>
        </p:spPr>
        <p:txBody>
          <a:bodyPr anchor="ctr">
            <a:normAutofit/>
          </a:bodyPr>
          <a:lstStyle>
            <a:lvl1pPr marL="182880" indent="0" algn="ctr">
              <a:buNone/>
              <a:defRPr sz="6600" baseline="0"/>
            </a:lvl1pPr>
            <a:lvl2pPr marL="365760" indent="0">
              <a:buNone/>
              <a:defRPr/>
            </a:lvl2pPr>
            <a:lvl3pPr marL="548640" indent="0">
              <a:buNone/>
              <a:defRPr/>
            </a:lvl3pPr>
            <a:lvl4pPr marL="73152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Click to make</a:t>
            </a:r>
          </a:p>
          <a:p>
            <a:pPr lvl="0"/>
            <a:r>
              <a:rPr lang="en-US" dirty="0" smtClean="0"/>
              <a:t>big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6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8152" y="405517"/>
            <a:ext cx="11210923" cy="1285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152" y="1794510"/>
            <a:ext cx="11210923" cy="4594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slide subtitle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8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3" r:id="rId5"/>
    <p:sldLayoutId id="2147483669" r:id="rId6"/>
    <p:sldLayoutId id="2147483674" r:id="rId7"/>
    <p:sldLayoutId id="2147483666" r:id="rId8"/>
    <p:sldLayoutId id="2147483667" r:id="rId9"/>
    <p:sldLayoutId id="2147483664" r:id="rId10"/>
    <p:sldLayoutId id="214748367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baseline="0">
          <a:solidFill>
            <a:schemeClr val="tx1"/>
          </a:solidFill>
          <a:latin typeface="Avenir Heavy" charset="0"/>
          <a:ea typeface="Avenir Heavy" charset="0"/>
          <a:cs typeface="Avenir Heavy" charset="0"/>
        </a:defRPr>
      </a:lvl1pPr>
    </p:titleStyle>
    <p:bodyStyle>
      <a:lvl1pPr marL="365760" indent="-365760" algn="l" defTabSz="91440" rtl="0" eaLnBrk="1" latinLnBrk="0" hangingPunct="1">
        <a:lnSpc>
          <a:spcPct val="100000"/>
        </a:lnSpc>
        <a:spcBef>
          <a:spcPts val="1000"/>
        </a:spcBef>
        <a:buClr>
          <a:srgbClr val="3C59FD"/>
        </a:buClr>
        <a:buSzPct val="80000"/>
        <a:buFont typeface="Arial" panose="020B0604020202020204" pitchFamily="34" charset="0"/>
        <a:buChar char="•"/>
        <a:defRPr sz="3600" b="0" i="0" kern="1200" baseline="0">
          <a:solidFill>
            <a:schemeClr val="tx1"/>
          </a:solidFill>
          <a:latin typeface="Avenir Roman" charset="0"/>
          <a:ea typeface="Avenir Roman" charset="0"/>
          <a:cs typeface="Avenir Roman" charset="0"/>
        </a:defRPr>
      </a:lvl1pPr>
      <a:lvl2pPr marL="365760" indent="182880" algn="l" defTabSz="914400" rtl="0" eaLnBrk="1" latinLnBrk="0" hangingPunct="1">
        <a:lnSpc>
          <a:spcPct val="90000"/>
        </a:lnSpc>
        <a:spcBef>
          <a:spcPts val="500"/>
        </a:spcBef>
        <a:buClr>
          <a:srgbClr val="3C59FD"/>
        </a:buClr>
        <a:buSzPct val="80000"/>
        <a:buFont typeface="Arial" panose="020B0604020202020204" pitchFamily="34" charset="0"/>
        <a:buChar char="•"/>
        <a:tabLst>
          <a:tab pos="301752" algn="l"/>
        </a:tabLst>
        <a:defRPr sz="2800" b="0" i="0" kern="1200" baseline="0">
          <a:solidFill>
            <a:schemeClr val="tx1"/>
          </a:solidFill>
          <a:latin typeface="Avenir Roman" charset="0"/>
          <a:ea typeface="Avenir Roman" charset="0"/>
          <a:cs typeface="Avenir Roman" charset="0"/>
        </a:defRPr>
      </a:lvl2pPr>
      <a:lvl3pPr marL="548640" indent="182880" algn="l" defTabSz="914400" rtl="0" eaLnBrk="1" latinLnBrk="0" hangingPunct="1">
        <a:lnSpc>
          <a:spcPct val="90000"/>
        </a:lnSpc>
        <a:spcBef>
          <a:spcPts val="500"/>
        </a:spcBef>
        <a:buClr>
          <a:srgbClr val="3C59FD"/>
        </a:buClr>
        <a:buSzPct val="80000"/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Avenir Roman" charset="0"/>
          <a:ea typeface="Avenir Roman" charset="0"/>
          <a:cs typeface="Avenir Roman" charset="0"/>
        </a:defRPr>
      </a:lvl3pPr>
      <a:lvl4pPr marL="731520" indent="182880" algn="l" defTabSz="914400" rtl="0" eaLnBrk="1" latinLnBrk="0" hangingPunct="1">
        <a:lnSpc>
          <a:spcPct val="90000"/>
        </a:lnSpc>
        <a:spcBef>
          <a:spcPts val="500"/>
        </a:spcBef>
        <a:buClr>
          <a:srgbClr val="3C59FD"/>
        </a:buClr>
        <a:buSzPct val="80000"/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Avenir Roman" charset="0"/>
          <a:ea typeface="Avenir Roman" charset="0"/>
          <a:cs typeface="Avenir Roman" charset="0"/>
        </a:defRPr>
      </a:lvl4pPr>
      <a:lvl5pPr marL="914400" indent="182880" algn="l" defTabSz="914400" rtl="0" eaLnBrk="1" latinLnBrk="0" hangingPunct="1">
        <a:lnSpc>
          <a:spcPct val="90000"/>
        </a:lnSpc>
        <a:spcBef>
          <a:spcPts val="500"/>
        </a:spcBef>
        <a:buClr>
          <a:srgbClr val="3C59FD"/>
        </a:buClr>
        <a:buSzPct val="80000"/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Avenir Roman" charset="0"/>
          <a:ea typeface="Avenir Roman" charset="0"/>
          <a:cs typeface="Avenir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cap="all" spc="0" baseline="0">
          <a:solidFill>
            <a:srgbClr val="95BC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20" Type="http://schemas.openxmlformats.org/officeDocument/2006/relationships/image" Target="../media/image28.png"/><Relationship Id="rId21" Type="http://schemas.openxmlformats.org/officeDocument/2006/relationships/image" Target="../media/image29.png"/><Relationship Id="rId22" Type="http://schemas.openxmlformats.org/officeDocument/2006/relationships/image" Target="../media/image30.png"/><Relationship Id="rId23" Type="http://schemas.openxmlformats.org/officeDocument/2006/relationships/image" Target="../media/image31.png"/><Relationship Id="rId24" Type="http://schemas.openxmlformats.org/officeDocument/2006/relationships/image" Target="../media/image32.tiff"/><Relationship Id="rId25" Type="http://schemas.openxmlformats.org/officeDocument/2006/relationships/image" Target="../media/image33.png"/><Relationship Id="rId26" Type="http://schemas.openxmlformats.org/officeDocument/2006/relationships/image" Target="../media/image34.png"/><Relationship Id="rId27" Type="http://schemas.openxmlformats.org/officeDocument/2006/relationships/image" Target="../media/image35.png"/><Relationship Id="rId28" Type="http://schemas.openxmlformats.org/officeDocument/2006/relationships/image" Target="../media/image36.png"/><Relationship Id="rId29" Type="http://schemas.openxmlformats.org/officeDocument/2006/relationships/image" Target="../media/image37.png"/><Relationship Id="rId30" Type="http://schemas.openxmlformats.org/officeDocument/2006/relationships/image" Target="../media/image38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://bit.ly/DR2017-looper-vantoll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09983" y="2783106"/>
            <a:ext cx="38661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latin typeface="Avenir Roman" charset="0"/>
                <a:ea typeface="Avenir Roman" charset="0"/>
                <a:cs typeface="Avenir Roman" charset="0"/>
              </a:rPr>
              <a:t>TJ </a:t>
            </a:r>
            <a:r>
              <a:rPr lang="en-US" sz="4800" b="1" dirty="0" err="1" smtClean="0">
                <a:latin typeface="Avenir Roman" charset="0"/>
                <a:ea typeface="Avenir Roman" charset="0"/>
                <a:cs typeface="Avenir Roman" charset="0"/>
              </a:rPr>
              <a:t>VanToll</a:t>
            </a:r>
            <a:r>
              <a:rPr lang="en-US" sz="4800" b="1" dirty="0">
                <a:latin typeface="Avenir Roman" charset="0"/>
                <a:ea typeface="Avenir Roman" charset="0"/>
                <a:cs typeface="Avenir Roman" charset="0"/>
              </a:rPr>
              <a:t> 🚀</a:t>
            </a:r>
            <a:endParaRPr lang="en-US" sz="4800" b="1" dirty="0" smtClean="0">
              <a:latin typeface="Avenir Roman" charset="0"/>
              <a:ea typeface="Avenir Roman" charset="0"/>
              <a:cs typeface="Avenir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54280" y="3490992"/>
            <a:ext cx="1977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@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tjvantoll</a:t>
            </a:r>
            <a:endParaRPr lang="en-US" sz="3200" dirty="0" smtClean="0">
              <a:solidFill>
                <a:schemeClr val="accent6">
                  <a:lumMod val="75000"/>
                </a:schemeClr>
              </a:solidFill>
              <a:latin typeface="Avenir Roman" charset="0"/>
              <a:ea typeface="Avenir Roman" charset="0"/>
              <a:cs typeface="Avenir Roman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20" y="5067300"/>
            <a:ext cx="2698501" cy="90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8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703" y="1872758"/>
            <a:ext cx="9046385" cy="284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9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/>
          <p:nvPr/>
        </p:nvSpPr>
        <p:spPr>
          <a:xfrm>
            <a:off x="1817383" y="2490097"/>
            <a:ext cx="8418218" cy="271085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Shape 836"/>
          <p:cNvSpPr txBox="1"/>
          <p:nvPr/>
        </p:nvSpPr>
        <p:spPr>
          <a:xfrm>
            <a:off x="1475232" y="6529790"/>
            <a:ext cx="9144000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BFBFBF"/>
              </a:buClr>
              <a:buSzPct val="25000"/>
            </a:pPr>
            <a:r>
              <a:rPr lang="en-US" sz="900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Kinvey 2017</a:t>
            </a:r>
          </a:p>
        </p:txBody>
      </p:sp>
      <p:sp>
        <p:nvSpPr>
          <p:cNvPr id="837" name="Shape 837"/>
          <p:cNvSpPr/>
          <p:nvPr/>
        </p:nvSpPr>
        <p:spPr>
          <a:xfrm>
            <a:off x="1475232" y="5755220"/>
            <a:ext cx="9144000" cy="8179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Shape 838"/>
          <p:cNvSpPr txBox="1"/>
          <p:nvPr/>
        </p:nvSpPr>
        <p:spPr>
          <a:xfrm>
            <a:off x="2768710" y="171197"/>
            <a:ext cx="659263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KINVEY: A MODERN APP DELIVERY PLATFORM </a:t>
            </a:r>
          </a:p>
          <a:p>
            <a:pPr algn="ctr">
              <a:buClr>
                <a:srgbClr val="000000"/>
              </a:buClr>
            </a:pPr>
            <a:endParaRPr sz="2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Shape 845"/>
          <p:cNvSpPr/>
          <p:nvPr/>
        </p:nvSpPr>
        <p:spPr>
          <a:xfrm>
            <a:off x="1817380" y="1349788"/>
            <a:ext cx="2468222" cy="575919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-US" sz="1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App1</a:t>
            </a:r>
          </a:p>
        </p:txBody>
      </p:sp>
      <p:sp>
        <p:nvSpPr>
          <p:cNvPr id="846" name="Shape 846"/>
          <p:cNvSpPr/>
          <p:nvPr/>
        </p:nvSpPr>
        <p:spPr>
          <a:xfrm>
            <a:off x="1817385" y="4848450"/>
            <a:ext cx="8432398" cy="352499"/>
          </a:xfrm>
          <a:prstGeom prst="roundRect">
            <a:avLst>
              <a:gd name="adj" fmla="val 16667"/>
            </a:avLst>
          </a:prstGeom>
          <a:solidFill>
            <a:srgbClr val="E9482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RAPID and FLEX Service Integration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192876" y="2804827"/>
            <a:ext cx="1561265" cy="1051918"/>
            <a:chOff x="2717643" y="2951131"/>
            <a:chExt cx="1561265" cy="1051918"/>
          </a:xfrm>
        </p:grpSpPr>
        <p:sp>
          <p:nvSpPr>
            <p:cNvPr id="847" name="Shape 847"/>
            <p:cNvSpPr/>
            <p:nvPr/>
          </p:nvSpPr>
          <p:spPr>
            <a:xfrm>
              <a:off x="2717643" y="2951131"/>
              <a:ext cx="1536699" cy="1051918"/>
            </a:xfrm>
            <a:prstGeom prst="roundRect">
              <a:avLst>
                <a:gd name="adj" fmla="val 5581"/>
              </a:avLst>
            </a:prstGeom>
            <a:solidFill>
              <a:srgbClr val="E9482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Shape 848"/>
            <p:cNvSpPr txBox="1"/>
            <p:nvPr/>
          </p:nvSpPr>
          <p:spPr>
            <a:xfrm>
              <a:off x="2802424" y="3479830"/>
              <a:ext cx="1476484" cy="3077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-US" sz="1400" dirty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Identity Connect</a:t>
              </a:r>
            </a:p>
          </p:txBody>
        </p:sp>
        <p:pic>
          <p:nvPicPr>
            <p:cNvPr id="849" name="Shape 84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57546" y="3099820"/>
              <a:ext cx="378359" cy="2759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" name="Group 4"/>
          <p:cNvGrpSpPr/>
          <p:nvPr/>
        </p:nvGrpSpPr>
        <p:grpSpPr>
          <a:xfrm>
            <a:off x="6338400" y="2793735"/>
            <a:ext cx="1536699" cy="1063011"/>
            <a:chOff x="4863167" y="2940038"/>
            <a:chExt cx="1536699" cy="1063011"/>
          </a:xfrm>
        </p:grpSpPr>
        <p:sp>
          <p:nvSpPr>
            <p:cNvPr id="850" name="Shape 850"/>
            <p:cNvSpPr/>
            <p:nvPr/>
          </p:nvSpPr>
          <p:spPr>
            <a:xfrm>
              <a:off x="4863167" y="2940038"/>
              <a:ext cx="1536699" cy="1051918"/>
            </a:xfrm>
            <a:prstGeom prst="roundRect">
              <a:avLst>
                <a:gd name="adj" fmla="val 6311"/>
              </a:avLst>
            </a:prstGeom>
            <a:solidFill>
              <a:srgbClr val="E9482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Shape 851"/>
            <p:cNvSpPr txBox="1"/>
            <p:nvPr/>
          </p:nvSpPr>
          <p:spPr>
            <a:xfrm>
              <a:off x="4939057" y="3479830"/>
              <a:ext cx="1390675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-US" sz="14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Engagement</a:t>
              </a:r>
            </a:p>
            <a:p>
              <a:pPr algn="ctr">
                <a:buClr>
                  <a:schemeClr val="lt1"/>
                </a:buClr>
                <a:buSzPct val="25000"/>
              </a:pPr>
              <a:r>
                <a:rPr lang="en-US" sz="14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Services </a:t>
              </a:r>
            </a:p>
          </p:txBody>
        </p:sp>
        <p:pic>
          <p:nvPicPr>
            <p:cNvPr id="852" name="Shape 85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55800" y="3099820"/>
              <a:ext cx="378359" cy="2759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3" name="Shape 853"/>
          <p:cNvSpPr/>
          <p:nvPr/>
        </p:nvSpPr>
        <p:spPr>
          <a:xfrm>
            <a:off x="1817386" y="4157477"/>
            <a:ext cx="3974357" cy="535451"/>
          </a:xfrm>
          <a:prstGeom prst="roundRect">
            <a:avLst>
              <a:gd name="adj" fmla="val 6311"/>
            </a:avLst>
          </a:prstGeom>
          <a:solidFill>
            <a:srgbClr val="E9482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Shape 854"/>
          <p:cNvSpPr txBox="1"/>
          <p:nvPr/>
        </p:nvSpPr>
        <p:spPr>
          <a:xfrm>
            <a:off x="3498042" y="4288846"/>
            <a:ext cx="1536699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Data Store</a:t>
            </a:r>
          </a:p>
        </p:txBody>
      </p:sp>
      <p:pic>
        <p:nvPicPr>
          <p:cNvPr id="855" name="Shape 8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22219" y="4300686"/>
            <a:ext cx="283990" cy="283990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Shape 856"/>
          <p:cNvSpPr/>
          <p:nvPr/>
        </p:nvSpPr>
        <p:spPr>
          <a:xfrm>
            <a:off x="2205230" y="2796306"/>
            <a:ext cx="1441373" cy="48591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A502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DA5024"/>
              </a:buClr>
              <a:buSzPct val="25000"/>
            </a:pPr>
            <a:r>
              <a:rPr lang="en-US" sz="1200" b="1">
                <a:solidFill>
                  <a:srgbClr val="DA5024"/>
                </a:solidFill>
                <a:latin typeface="Arial Narrow"/>
                <a:ea typeface="Arial Narrow"/>
                <a:cs typeface="Arial Narrow"/>
                <a:sym typeface="Arial Narrow"/>
              </a:rPr>
              <a:t>OPERATIONAL INTELLIGENCE</a:t>
            </a:r>
          </a:p>
        </p:txBody>
      </p:sp>
      <p:sp>
        <p:nvSpPr>
          <p:cNvPr id="857" name="Shape 857"/>
          <p:cNvSpPr/>
          <p:nvPr/>
        </p:nvSpPr>
        <p:spPr>
          <a:xfrm>
            <a:off x="2207401" y="3424788"/>
            <a:ext cx="1441373" cy="48591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A502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DA5024"/>
              </a:buClr>
              <a:buSzPct val="25000"/>
            </a:pPr>
            <a:r>
              <a:rPr lang="en-US" sz="1200" b="1">
                <a:solidFill>
                  <a:srgbClr val="DA5024"/>
                </a:solidFill>
                <a:latin typeface="Arial Narrow"/>
                <a:ea typeface="Arial Narrow"/>
                <a:cs typeface="Arial Narrow"/>
                <a:sym typeface="Arial Narrow"/>
              </a:rPr>
              <a:t>DIGITAL LIFECYLE MANAGEMENT</a:t>
            </a:r>
          </a:p>
        </p:txBody>
      </p:sp>
      <p:sp>
        <p:nvSpPr>
          <p:cNvPr id="860" name="Shape 860"/>
          <p:cNvSpPr/>
          <p:nvPr/>
        </p:nvSpPr>
        <p:spPr>
          <a:xfrm>
            <a:off x="4520782" y="1349335"/>
            <a:ext cx="2787966" cy="575919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-US" sz="1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App2</a:t>
            </a:r>
          </a:p>
        </p:txBody>
      </p:sp>
      <p:sp>
        <p:nvSpPr>
          <p:cNvPr id="861" name="Shape 861"/>
          <p:cNvSpPr/>
          <p:nvPr/>
        </p:nvSpPr>
        <p:spPr>
          <a:xfrm>
            <a:off x="7507537" y="1347874"/>
            <a:ext cx="2705078" cy="575919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-US" sz="1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App3</a:t>
            </a:r>
          </a:p>
        </p:txBody>
      </p:sp>
      <p:cxnSp>
        <p:nvCxnSpPr>
          <p:cNvPr id="862" name="Shape 862"/>
          <p:cNvCxnSpPr>
            <a:stCxn id="845" idx="2"/>
          </p:cNvCxnSpPr>
          <p:nvPr/>
        </p:nvCxnSpPr>
        <p:spPr>
          <a:xfrm>
            <a:off x="3051492" y="1925706"/>
            <a:ext cx="0" cy="135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63" name="Shape 863"/>
          <p:cNvCxnSpPr/>
          <p:nvPr/>
        </p:nvCxnSpPr>
        <p:spPr>
          <a:xfrm>
            <a:off x="6002535" y="1925258"/>
            <a:ext cx="0" cy="13542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64" name="Shape 864"/>
          <p:cNvCxnSpPr/>
          <p:nvPr/>
        </p:nvCxnSpPr>
        <p:spPr>
          <a:xfrm>
            <a:off x="8894782" y="1924803"/>
            <a:ext cx="0" cy="13542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866" name="Shape 866"/>
          <p:cNvSpPr/>
          <p:nvPr/>
        </p:nvSpPr>
        <p:spPr>
          <a:xfrm>
            <a:off x="6257601" y="4157477"/>
            <a:ext cx="3974357" cy="535451"/>
          </a:xfrm>
          <a:prstGeom prst="roundRect">
            <a:avLst>
              <a:gd name="adj" fmla="val 6311"/>
            </a:avLst>
          </a:prstGeom>
          <a:solidFill>
            <a:srgbClr val="E9482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Shape 867"/>
          <p:cNvSpPr txBox="1"/>
          <p:nvPr/>
        </p:nvSpPr>
        <p:spPr>
          <a:xfrm>
            <a:off x="7804965" y="4288846"/>
            <a:ext cx="2407655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File Store</a:t>
            </a:r>
          </a:p>
        </p:txBody>
      </p:sp>
      <p:pic>
        <p:nvPicPr>
          <p:cNvPr id="868" name="Shape 8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21327" y="4300686"/>
            <a:ext cx="283990" cy="283990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Shape 869"/>
          <p:cNvSpPr txBox="1"/>
          <p:nvPr/>
        </p:nvSpPr>
        <p:spPr>
          <a:xfrm>
            <a:off x="1806067" y="2061138"/>
            <a:ext cx="8429534" cy="307777"/>
          </a:xfrm>
          <a:prstGeom prst="rect">
            <a:avLst/>
          </a:prstGeom>
          <a:solidFill>
            <a:srgbClr val="EA412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Kinvey Client Libraries</a:t>
            </a:r>
          </a:p>
        </p:txBody>
      </p:sp>
      <p:pic>
        <p:nvPicPr>
          <p:cNvPr id="870" name="Shape 87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52537" y="1423821"/>
            <a:ext cx="683458" cy="382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Shape 87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36981" y="1463349"/>
            <a:ext cx="337254" cy="373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Shape 872" descr="SchneiderElectric-app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591097" y="1367818"/>
            <a:ext cx="507333" cy="57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Shape 873" descr="my-vmware-nexus5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18900" y="1426258"/>
            <a:ext cx="427759" cy="51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Shape 874"/>
          <p:cNvPicPr preferRelativeResize="0"/>
          <p:nvPr/>
        </p:nvPicPr>
        <p:blipFill rotWithShape="1">
          <a:blip r:embed="rId10">
            <a:alphaModFix/>
          </a:blip>
          <a:srcRect l="22698" r="29682"/>
          <a:stretch/>
        </p:blipFill>
        <p:spPr>
          <a:xfrm>
            <a:off x="3728884" y="1521864"/>
            <a:ext cx="287978" cy="23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Shape 87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44085" y="1399639"/>
            <a:ext cx="683458" cy="382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Shape 87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28530" y="1439169"/>
            <a:ext cx="337254" cy="373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7" name="Shape 877" descr="SchneiderElectric-app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382645" y="1343638"/>
            <a:ext cx="507333" cy="57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8" name="Shape 878" descr="my-vmware-nexus5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310449" y="1402077"/>
            <a:ext cx="427759" cy="51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Shape 879"/>
          <p:cNvPicPr preferRelativeResize="0"/>
          <p:nvPr/>
        </p:nvPicPr>
        <p:blipFill rotWithShape="1">
          <a:blip r:embed="rId10">
            <a:alphaModFix/>
          </a:blip>
          <a:srcRect l="22698" r="29682"/>
          <a:stretch/>
        </p:blipFill>
        <p:spPr>
          <a:xfrm>
            <a:off x="6724237" y="1526329"/>
            <a:ext cx="287978" cy="23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Shape 88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94986" y="1391328"/>
            <a:ext cx="683458" cy="382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1" name="Shape 88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79432" y="1430859"/>
            <a:ext cx="337254" cy="373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" name="Shape 882" descr="SchneiderElectric-app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433549" y="1335328"/>
            <a:ext cx="507333" cy="57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" name="Shape 883" descr="my-vmware-nexus5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61350" y="1393765"/>
            <a:ext cx="427759" cy="51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" name="Shape 884"/>
          <p:cNvPicPr preferRelativeResize="0"/>
          <p:nvPr/>
        </p:nvPicPr>
        <p:blipFill rotWithShape="1">
          <a:blip r:embed="rId10">
            <a:alphaModFix/>
          </a:blip>
          <a:srcRect l="22698" r="29682"/>
          <a:stretch/>
        </p:blipFill>
        <p:spPr>
          <a:xfrm>
            <a:off x="9775141" y="1518017"/>
            <a:ext cx="287978" cy="235474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Shape 886"/>
          <p:cNvSpPr txBox="1"/>
          <p:nvPr/>
        </p:nvSpPr>
        <p:spPr>
          <a:xfrm>
            <a:off x="5027824" y="5684604"/>
            <a:ext cx="2015100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595959"/>
              </a:buClr>
              <a:buSzPct val="25000"/>
            </a:pPr>
            <a:r>
              <a:rPr lang="en-US" sz="14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ENTERPRISE DATA &amp; AUTH </a:t>
            </a:r>
          </a:p>
        </p:txBody>
      </p:sp>
      <p:sp>
        <p:nvSpPr>
          <p:cNvPr id="896" name="Shape 896"/>
          <p:cNvSpPr/>
          <p:nvPr/>
        </p:nvSpPr>
        <p:spPr>
          <a:xfrm>
            <a:off x="7265013" y="5447091"/>
            <a:ext cx="2931469" cy="1132434"/>
          </a:xfrm>
          <a:prstGeom prst="roundRect">
            <a:avLst>
              <a:gd name="adj" fmla="val 2819"/>
            </a:avLst>
          </a:prstGeom>
          <a:noFill/>
          <a:ln w="2857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897" name="Shape 897"/>
          <p:cNvCxnSpPr/>
          <p:nvPr/>
        </p:nvCxnSpPr>
        <p:spPr>
          <a:xfrm>
            <a:off x="8336991" y="5229568"/>
            <a:ext cx="0" cy="21752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98" name="Shape 898"/>
          <p:cNvCxnSpPr/>
          <p:nvPr/>
        </p:nvCxnSpPr>
        <p:spPr>
          <a:xfrm rot="10800000">
            <a:off x="9020452" y="5225279"/>
            <a:ext cx="10607" cy="22181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899" name="Shape 899"/>
          <p:cNvGrpSpPr/>
          <p:nvPr/>
        </p:nvGrpSpPr>
        <p:grpSpPr>
          <a:xfrm>
            <a:off x="7772130" y="5664379"/>
            <a:ext cx="1396366" cy="261600"/>
            <a:chOff x="6614431" y="2430758"/>
            <a:chExt cx="1396366" cy="261600"/>
          </a:xfrm>
        </p:grpSpPr>
        <p:pic>
          <p:nvPicPr>
            <p:cNvPr id="900" name="Shape 900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614431" y="2467116"/>
              <a:ext cx="219600" cy="219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1" name="Shape 901"/>
            <p:cNvSpPr txBox="1"/>
            <p:nvPr/>
          </p:nvSpPr>
          <p:spPr>
            <a:xfrm>
              <a:off x="6776600" y="2430758"/>
              <a:ext cx="1234198" cy="261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rgbClr val="15A1F2"/>
                </a:buClr>
                <a:buSzPct val="25000"/>
              </a:pPr>
              <a:r>
                <a:rPr lang="en-US" sz="1100">
                  <a:solidFill>
                    <a:srgbClr val="15A1F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Active Directory</a:t>
              </a:r>
            </a:p>
          </p:txBody>
        </p:sp>
      </p:grpSp>
      <p:pic>
        <p:nvPicPr>
          <p:cNvPr id="902" name="Shape 90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279779" y="5641604"/>
            <a:ext cx="306900" cy="3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Shape 90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775251" y="6142061"/>
            <a:ext cx="433200" cy="1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Shape 90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284560" y="6019820"/>
            <a:ext cx="953099" cy="3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Shape 90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9144641" y="6095075"/>
            <a:ext cx="755100" cy="3020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/>
          <p:cNvGrpSpPr/>
          <p:nvPr/>
        </p:nvGrpSpPr>
        <p:grpSpPr>
          <a:xfrm>
            <a:off x="8240843" y="2793735"/>
            <a:ext cx="1536699" cy="1063011"/>
            <a:chOff x="6651200" y="2940038"/>
            <a:chExt cx="1536699" cy="1063011"/>
          </a:xfrm>
        </p:grpSpPr>
        <p:sp>
          <p:nvSpPr>
            <p:cNvPr id="76" name="Shape 850"/>
            <p:cNvSpPr/>
            <p:nvPr/>
          </p:nvSpPr>
          <p:spPr>
            <a:xfrm>
              <a:off x="6651200" y="2940038"/>
              <a:ext cx="1536699" cy="1051918"/>
            </a:xfrm>
            <a:prstGeom prst="roundRect">
              <a:avLst>
                <a:gd name="adj" fmla="val 6311"/>
              </a:avLst>
            </a:prstGeom>
            <a:solidFill>
              <a:srgbClr val="E9482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Shape 859"/>
            <p:cNvSpPr txBox="1"/>
            <p:nvPr/>
          </p:nvSpPr>
          <p:spPr>
            <a:xfrm>
              <a:off x="6919485" y="3479830"/>
              <a:ext cx="958506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-US" sz="1400" dirty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Business Logic</a:t>
              </a:r>
            </a:p>
          </p:txBody>
        </p:sp>
        <p:pic>
          <p:nvPicPr>
            <p:cNvPr id="2" name="Picture 1" descr="gears-icon.png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747" y="2964070"/>
              <a:ext cx="560842" cy="560842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913888" y="664288"/>
            <a:ext cx="8182689" cy="600598"/>
            <a:chOff x="438655" y="810592"/>
            <a:chExt cx="8182689" cy="600598"/>
          </a:xfrm>
        </p:grpSpPr>
        <p:pic>
          <p:nvPicPr>
            <p:cNvPr id="839" name="Shape 839" descr="Image result for ionic framework 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088205" y="810592"/>
              <a:ext cx="1295400" cy="6005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0" name="Shape 840" descr="Image result for xamarin logo png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668689" y="971572"/>
              <a:ext cx="1090674" cy="2953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1" name="Shape 841" descr="Image result for cordova logo png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6044447" y="870364"/>
              <a:ext cx="1197349" cy="487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2" name="Shape 842" descr="Image result for native android logo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438655" y="877503"/>
              <a:ext cx="415192" cy="487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3" name="Shape 843" descr="Image result for ios logo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1138931" y="877503"/>
              <a:ext cx="497216" cy="487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4" name="Shape 844" descr="Image result for windows phone logo black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1921231" y="992184"/>
              <a:ext cx="881890" cy="2953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6" name="Shape 906" descr="angular-icon-vector-logo.png"/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7526880" y="912714"/>
              <a:ext cx="406383" cy="4063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8218348" y="916397"/>
              <a:ext cx="402996" cy="402996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1880558" y="5218908"/>
            <a:ext cx="2931469" cy="1354958"/>
            <a:chOff x="405325" y="5365212"/>
            <a:chExt cx="2931469" cy="1354958"/>
          </a:xfrm>
        </p:grpSpPr>
        <p:sp>
          <p:nvSpPr>
            <p:cNvPr id="885" name="Shape 885"/>
            <p:cNvSpPr/>
            <p:nvPr/>
          </p:nvSpPr>
          <p:spPr>
            <a:xfrm>
              <a:off x="405325" y="5587024"/>
              <a:ext cx="2931469" cy="1132434"/>
            </a:xfrm>
            <a:prstGeom prst="roundRect">
              <a:avLst>
                <a:gd name="adj" fmla="val 2819"/>
              </a:avLst>
            </a:prstGeom>
            <a:noFill/>
            <a:ln w="2857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grpSp>
          <p:nvGrpSpPr>
            <p:cNvPr id="887" name="Shape 887"/>
            <p:cNvGrpSpPr/>
            <p:nvPr/>
          </p:nvGrpSpPr>
          <p:grpSpPr>
            <a:xfrm>
              <a:off x="1375123" y="6052539"/>
              <a:ext cx="1204826" cy="235794"/>
              <a:chOff x="4542360" y="4049126"/>
              <a:chExt cx="991006" cy="507541"/>
            </a:xfrm>
          </p:grpSpPr>
          <p:sp>
            <p:nvSpPr>
              <p:cNvPr id="888" name="Shape 888"/>
              <p:cNvSpPr/>
              <p:nvPr/>
            </p:nvSpPr>
            <p:spPr>
              <a:xfrm>
                <a:off x="4699164" y="4177887"/>
                <a:ext cx="677398" cy="378780"/>
              </a:xfrm>
              <a:prstGeom prst="roundRect">
                <a:avLst>
                  <a:gd name="adj" fmla="val 4537"/>
                </a:avLst>
              </a:prstGeom>
              <a:noFill/>
              <a:ln w="19050" cap="flat" cmpd="sng">
                <a:solidFill>
                  <a:srgbClr val="BFBFB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</a:pPr>
                <a:endParaRPr sz="12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89" name="Shape 889"/>
              <p:cNvSpPr txBox="1"/>
              <p:nvPr/>
            </p:nvSpPr>
            <p:spPr>
              <a:xfrm>
                <a:off x="4542360" y="4049126"/>
                <a:ext cx="991006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7F7F7F"/>
                  </a:buClr>
                  <a:buSzPct val="25000"/>
                </a:pPr>
                <a:r>
                  <a:rPr lang="en-US" sz="1200" dirty="0">
                    <a:solidFill>
                      <a:srgbClr val="7F7F7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API </a:t>
                </a:r>
                <a:r>
                  <a:rPr lang="en-US" sz="1200" dirty="0" err="1">
                    <a:solidFill>
                      <a:srgbClr val="7F7F7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Mgmt</a:t>
                </a:r>
                <a:endParaRPr lang="en-US" sz="1200" dirty="0">
                  <a:solidFill>
                    <a:srgbClr val="7F7F7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pic>
          <p:nvPicPr>
            <p:cNvPr id="890" name="Shape 890"/>
            <p:cNvPicPr preferRelativeResize="0"/>
            <p:nvPr/>
          </p:nvPicPr>
          <p:blipFill rotWithShape="1">
            <a:blip r:embed="rId25">
              <a:alphaModFix/>
            </a:blip>
            <a:srcRect/>
            <a:stretch/>
          </p:blipFill>
          <p:spPr>
            <a:xfrm>
              <a:off x="2507624" y="6089315"/>
              <a:ext cx="576300" cy="285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1" name="Shape 891"/>
            <p:cNvPicPr preferRelativeResize="0"/>
            <p:nvPr/>
          </p:nvPicPr>
          <p:blipFill rotWithShape="1">
            <a:blip r:embed="rId26">
              <a:alphaModFix/>
            </a:blip>
            <a:srcRect/>
            <a:stretch/>
          </p:blipFill>
          <p:spPr>
            <a:xfrm>
              <a:off x="1499163" y="6361260"/>
              <a:ext cx="1123198" cy="358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2" name="Shape 892"/>
            <p:cNvPicPr preferRelativeResize="0"/>
            <p:nvPr/>
          </p:nvPicPr>
          <p:blipFill rotWithShape="1">
            <a:blip r:embed="rId27">
              <a:alphaModFix/>
            </a:blip>
            <a:srcRect/>
            <a:stretch/>
          </p:blipFill>
          <p:spPr>
            <a:xfrm>
              <a:off x="595977" y="5800262"/>
              <a:ext cx="697500" cy="48809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94" name="Shape 894"/>
            <p:cNvCxnSpPr/>
            <p:nvPr/>
          </p:nvCxnSpPr>
          <p:spPr>
            <a:xfrm>
              <a:off x="1477304" y="5369502"/>
              <a:ext cx="0" cy="217522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895" name="Shape 895"/>
            <p:cNvCxnSpPr/>
            <p:nvPr/>
          </p:nvCxnSpPr>
          <p:spPr>
            <a:xfrm rot="10800000">
              <a:off x="2160764" y="5365212"/>
              <a:ext cx="10607" cy="221812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pic>
          <p:nvPicPr>
            <p:cNvPr id="907" name="Shape 907" descr="redox-logo.png"/>
            <p:cNvPicPr preferRelativeResize="0"/>
            <p:nvPr/>
          </p:nvPicPr>
          <p:blipFill rotWithShape="1">
            <a:blip r:embed="rId28">
              <a:alphaModFix/>
            </a:blip>
            <a:srcRect/>
            <a:stretch/>
          </p:blipFill>
          <p:spPr>
            <a:xfrm>
              <a:off x="542568" y="6279192"/>
              <a:ext cx="881956" cy="4409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2541630" y="5599727"/>
              <a:ext cx="415721" cy="41572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4863" y="5642247"/>
              <a:ext cx="894404" cy="421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595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an </a:t>
            </a:r>
            <a:r>
              <a:rPr lang="en-US" b="1" dirty="0" smtClean="0"/>
              <a:t>existing </a:t>
            </a:r>
            <a:r>
              <a:rPr lang="en-US" dirty="0" smtClean="0"/>
              <a:t>product catalog</a:t>
            </a:r>
          </a:p>
          <a:p>
            <a:r>
              <a:rPr lang="en-US" dirty="0" smtClean="0"/>
              <a:t>Make the shopping cart work </a:t>
            </a:r>
            <a:r>
              <a:rPr lang="en-US" b="1" dirty="0" smtClean="0"/>
              <a:t>offline</a:t>
            </a:r>
            <a:endParaRPr lang="en-US" b="1" dirty="0" smtClean="0"/>
          </a:p>
          <a:p>
            <a:r>
              <a:rPr lang="en-US" dirty="0" smtClean="0"/>
              <a:t>Give users a </a:t>
            </a:r>
            <a:r>
              <a:rPr lang="en-US" b="1" dirty="0" smtClean="0"/>
              <a:t>personalized </a:t>
            </a:r>
            <a:r>
              <a:rPr lang="en-US" dirty="0" smtClean="0"/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171523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Options for </a:t>
            </a:r>
            <a:r>
              <a:rPr lang="en-US" strike="sngStrike" dirty="0" err="1" smtClean="0"/>
              <a:t>NativeScript</a:t>
            </a:r>
            <a:r>
              <a:rPr lang="en-US" strike="sngStrike" dirty="0" smtClean="0"/>
              <a:t> development</a:t>
            </a:r>
          </a:p>
          <a:p>
            <a:r>
              <a:rPr lang="en-US" strike="sngStrike" dirty="0" smtClean="0"/>
              <a:t>Connecting </a:t>
            </a:r>
            <a:r>
              <a:rPr lang="en-US" strike="sngStrike" dirty="0" smtClean="0"/>
              <a:t>to </a:t>
            </a:r>
            <a:r>
              <a:rPr lang="en-US" strike="sngStrike" dirty="0" err="1" smtClean="0"/>
              <a:t>backends</a:t>
            </a:r>
            <a:r>
              <a:rPr lang="en-US" strike="sngStrike" dirty="0" smtClean="0"/>
              <a:t>	</a:t>
            </a:r>
          </a:p>
          <a:p>
            <a:r>
              <a:rPr lang="en-US" dirty="0" smtClean="0"/>
              <a:t>Working with plugins</a:t>
            </a:r>
          </a:p>
        </p:txBody>
      </p:sp>
    </p:spTree>
    <p:extLst>
      <p:ext uri="{BB962C8B-B14F-4D97-AF65-F5344CB8AC3E}">
        <p14:creationId xmlns:p14="http://schemas.microsoft.com/office/powerpoint/2010/main" val="155016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</a:t>
            </a:r>
            <a:r>
              <a:rPr lang="en-US" dirty="0" err="1" smtClean="0"/>
              <a:t>NativeScript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79539" y="3909803"/>
            <a:ext cx="4527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twitter.com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/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nativescript</a:t>
            </a:r>
            <a:endParaRPr lang="en-US" sz="3200" dirty="0" smtClean="0">
              <a:solidFill>
                <a:schemeClr val="accent6">
                  <a:lumMod val="75000"/>
                </a:schemeClr>
              </a:solidFill>
              <a:latin typeface="Avenir Roman" charset="0"/>
              <a:ea typeface="Avenir Roman" charset="0"/>
              <a:cs typeface="Avenir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514" y="2522850"/>
            <a:ext cx="7371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smtClean="0">
                <a:solidFill>
                  <a:schemeClr val="accent6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nativescript.org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/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nativescript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-newsletter</a:t>
            </a:r>
          </a:p>
        </p:txBody>
      </p:sp>
    </p:spTree>
    <p:extLst>
      <p:ext uri="{BB962C8B-B14F-4D97-AF65-F5344CB8AC3E}">
        <p14:creationId xmlns:p14="http://schemas.microsoft.com/office/powerpoint/2010/main" val="53460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74284"/>
            <a:ext cx="10020300" cy="736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2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35153" y="2941602"/>
            <a:ext cx="3156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latin typeface="Avenir Roman" charset="0"/>
                <a:ea typeface="Avenir Roman" charset="0"/>
                <a:cs typeface="Avenir Roman" charset="0"/>
              </a:rPr>
              <a:t>Thanks</a:t>
            </a:r>
            <a:r>
              <a:rPr lang="en-US" sz="4800" b="1" dirty="0">
                <a:latin typeface="Avenir Roman" charset="0"/>
                <a:ea typeface="Avenir Roman" charset="0"/>
                <a:cs typeface="Avenir Roman" charset="0"/>
              </a:rPr>
              <a:t>! </a:t>
            </a:r>
            <a:r>
              <a:rPr lang="en-US" sz="4800" b="1" dirty="0" smtClean="0">
                <a:latin typeface="Avenir Roman" charset="0"/>
                <a:ea typeface="Avenir Roman" charset="0"/>
                <a:cs typeface="Avenir Roman" charset="0"/>
              </a:rPr>
              <a:t>😊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20" y="5067300"/>
            <a:ext cx="2698501" cy="9060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69265" y="3896729"/>
            <a:ext cx="5888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venir Roman" charset="0"/>
                <a:ea typeface="Avenir Roman" charset="0"/>
                <a:cs typeface="Avenir Roman" charset="0"/>
                <a:hlinkClick r:id="rId4"/>
              </a:rPr>
              <a:t>http://</a:t>
            </a:r>
            <a:r>
              <a:rPr lang="en-US" sz="2800" dirty="0" smtClean="0">
                <a:latin typeface="Avenir Roman" charset="0"/>
                <a:ea typeface="Avenir Roman" charset="0"/>
                <a:cs typeface="Avenir Roman" charset="0"/>
                <a:hlinkClick r:id="rId4"/>
              </a:rPr>
              <a:t>bit.ly/DR2017-looper-vantoll</a:t>
            </a:r>
            <a:r>
              <a:rPr lang="en-US" sz="2800" dirty="0" smtClean="0">
                <a:latin typeface="Avenir Roman" charset="0"/>
                <a:ea typeface="Avenir Roman" charset="0"/>
                <a:cs typeface="Avenir Roman" charset="0"/>
              </a:rPr>
              <a:t> </a:t>
            </a:r>
            <a:endParaRPr lang="en-US" sz="2800" dirty="0" smtClean="0">
              <a:latin typeface="Avenir Roman" charset="0"/>
              <a:ea typeface="Avenir Roman" charset="0"/>
              <a:cs typeface="Avenir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43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784" y="1077468"/>
            <a:ext cx="6961632" cy="41092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74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4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Options for </a:t>
            </a:r>
            <a:r>
              <a:rPr lang="en-US" dirty="0" err="1" smtClean="0"/>
              <a:t>NativeScript</a:t>
            </a:r>
            <a:r>
              <a:rPr lang="en-US" dirty="0" smtClean="0"/>
              <a:t> development</a:t>
            </a:r>
          </a:p>
          <a:p>
            <a:pPr lvl="1"/>
            <a:r>
              <a:rPr lang="en-US" dirty="0" smtClean="0"/>
              <a:t>CLI</a:t>
            </a:r>
          </a:p>
          <a:p>
            <a:pPr lvl="1"/>
            <a:r>
              <a:rPr lang="en-US" dirty="0"/>
              <a:t>Sidekick</a:t>
            </a:r>
            <a:endParaRPr lang="en-US" dirty="0" smtClean="0"/>
          </a:p>
          <a:p>
            <a:r>
              <a:rPr lang="en-US" dirty="0" smtClean="0"/>
              <a:t>Connecting </a:t>
            </a:r>
            <a:r>
              <a:rPr lang="en-US" dirty="0" smtClean="0"/>
              <a:t>to </a:t>
            </a:r>
            <a:r>
              <a:rPr lang="en-US" dirty="0" err="1" smtClean="0"/>
              <a:t>backends</a:t>
            </a:r>
            <a:r>
              <a:rPr lang="en-US" dirty="0" smtClean="0"/>
              <a:t>	</a:t>
            </a:r>
          </a:p>
          <a:p>
            <a:pPr lvl="1"/>
            <a:r>
              <a:rPr lang="en-US" dirty="0" err="1" smtClean="0"/>
              <a:t>Kinvey</a:t>
            </a:r>
            <a:endParaRPr lang="en-US" dirty="0" smtClean="0"/>
          </a:p>
          <a:p>
            <a:r>
              <a:rPr lang="en-US" dirty="0" smtClean="0"/>
              <a:t>Working with plugins</a:t>
            </a:r>
          </a:p>
        </p:txBody>
      </p:sp>
    </p:spTree>
    <p:extLst>
      <p:ext uri="{BB962C8B-B14F-4D97-AF65-F5344CB8AC3E}">
        <p14:creationId xmlns:p14="http://schemas.microsoft.com/office/powerpoint/2010/main" val="115175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201" y="2441581"/>
            <a:ext cx="9376408" cy="159397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How to be successful building apps with </a:t>
            </a:r>
            <a:r>
              <a:rPr lang="en-US" dirty="0" err="1" smtClean="0"/>
              <a:t>NativeScript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3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009" y="2721997"/>
            <a:ext cx="9376408" cy="984371"/>
          </a:xfrm>
        </p:spPr>
        <p:txBody>
          <a:bodyPr/>
          <a:lstStyle/>
          <a:p>
            <a:r>
              <a:rPr lang="en-US" dirty="0" smtClean="0"/>
              <a:t>Options for </a:t>
            </a:r>
            <a:r>
              <a:rPr lang="en-US" dirty="0" err="1" smtClean="0"/>
              <a:t>NativeScript</a:t>
            </a:r>
            <a:r>
              <a:rPr lang="en-US" dirty="0" smtClean="0"/>
              <a:t>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72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" y="781304"/>
            <a:ext cx="10603744" cy="538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6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24" y="207264"/>
            <a:ext cx="10411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2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Options for </a:t>
            </a:r>
            <a:r>
              <a:rPr lang="en-US" strike="sngStrike" dirty="0" err="1" smtClean="0"/>
              <a:t>NativeScript</a:t>
            </a:r>
            <a:r>
              <a:rPr lang="en-US" strike="sngStrike" dirty="0" smtClean="0"/>
              <a:t> development</a:t>
            </a:r>
          </a:p>
          <a:p>
            <a:r>
              <a:rPr lang="en-US" dirty="0" smtClean="0"/>
              <a:t>Connecting </a:t>
            </a:r>
            <a:r>
              <a:rPr lang="en-US" dirty="0" smtClean="0"/>
              <a:t>to </a:t>
            </a:r>
            <a:r>
              <a:rPr lang="en-US" dirty="0" err="1" smtClean="0"/>
              <a:t>backends</a:t>
            </a:r>
            <a:r>
              <a:rPr lang="en-US" dirty="0" smtClean="0"/>
              <a:t>	</a:t>
            </a:r>
          </a:p>
          <a:p>
            <a:r>
              <a:rPr lang="en-US" dirty="0" smtClean="0"/>
              <a:t>Working with plugins</a:t>
            </a:r>
          </a:p>
        </p:txBody>
      </p:sp>
    </p:spTree>
    <p:extLst>
      <p:ext uri="{BB962C8B-B14F-4D97-AF65-F5344CB8AC3E}">
        <p14:creationId xmlns:p14="http://schemas.microsoft.com/office/powerpoint/2010/main" val="105327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</a:t>
            </a:r>
            <a:r>
              <a:rPr lang="en-US" dirty="0" err="1" smtClean="0"/>
              <a:t>backends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RESTful APIs</a:t>
            </a:r>
          </a:p>
          <a:p>
            <a:r>
              <a:rPr lang="en-US" dirty="0" smtClean="0"/>
              <a:t>SQLite</a:t>
            </a:r>
          </a:p>
          <a:p>
            <a:r>
              <a:rPr lang="en-US" dirty="0" smtClean="0"/>
              <a:t>Plugins</a:t>
            </a:r>
          </a:p>
          <a:p>
            <a:pPr lvl="1"/>
            <a:r>
              <a:rPr lang="en-US" dirty="0" smtClean="0"/>
              <a:t>Firebase</a:t>
            </a:r>
          </a:p>
          <a:p>
            <a:pPr lvl="1"/>
            <a:r>
              <a:rPr lang="en-US" dirty="0" err="1" smtClean="0"/>
              <a:t>Couchbase</a:t>
            </a:r>
            <a:endParaRPr lang="en-US" dirty="0" smtClean="0"/>
          </a:p>
          <a:p>
            <a:pPr lvl="1"/>
            <a:r>
              <a:rPr lang="en-US" dirty="0" smtClean="0"/>
              <a:t>Azure</a:t>
            </a:r>
          </a:p>
          <a:p>
            <a:pPr lvl="1"/>
            <a:r>
              <a:rPr lang="en-US" dirty="0" err="1" smtClean="0"/>
              <a:t>Kinvey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ativeScript">
  <a:themeElements>
    <a:clrScheme name="Telerik 3.0 New Brand">
      <a:dk1>
        <a:srgbClr val="2A2D33"/>
      </a:dk1>
      <a:lt1>
        <a:srgbClr val="FFFFFF"/>
      </a:lt1>
      <a:dk2>
        <a:srgbClr val="384361"/>
      </a:dk2>
      <a:lt2>
        <a:srgbClr val="E1E5EA"/>
      </a:lt2>
      <a:accent1>
        <a:srgbClr val="E73039"/>
      </a:accent1>
      <a:accent2>
        <a:srgbClr val="FF8800"/>
      </a:accent2>
      <a:accent3>
        <a:srgbClr val="FFD73F"/>
      </a:accent3>
      <a:accent4>
        <a:srgbClr val="5DC62E"/>
      </a:accent4>
      <a:accent5>
        <a:srgbClr val="009B55"/>
      </a:accent5>
      <a:accent6>
        <a:srgbClr val="3CD5ED"/>
      </a:accent6>
      <a:hlink>
        <a:srgbClr val="0099CC"/>
      </a:hlink>
      <a:folHlink>
        <a:srgbClr val="9149B6"/>
      </a:folHlink>
    </a:clrScheme>
    <a:fontScheme name="Telerik Fonts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2800" smtClean="0">
            <a:latin typeface="Avenir Roman" charset="0"/>
            <a:ea typeface="Avenir Roman" charset="0"/>
            <a:cs typeface="Avenir Roman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ativeScript" id="{1DD0F66E-17CD-554C-BB62-9F50BFE51727}" vid="{C2684EA3-23DA-714C-9258-6DFDE6413E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NativeScript</Template>
  <TotalTime>10653</TotalTime>
  <Words>184</Words>
  <Application>Microsoft Macintosh PowerPoint</Application>
  <PresentationFormat>Widescreen</PresentationFormat>
  <Paragraphs>62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 Narrow</vt:lpstr>
      <vt:lpstr>Avenir Heavy</vt:lpstr>
      <vt:lpstr>Avenir Light</vt:lpstr>
      <vt:lpstr>Avenir Roman</vt:lpstr>
      <vt:lpstr>Calibri</vt:lpstr>
      <vt:lpstr>Consolas</vt:lpstr>
      <vt:lpstr>Lato</vt:lpstr>
      <vt:lpstr>Open Sans</vt:lpstr>
      <vt:lpstr>Raleway</vt:lpstr>
      <vt:lpstr>Source Sans Pro</vt:lpstr>
      <vt:lpstr>Arial</vt:lpstr>
      <vt:lpstr>NativeScript</vt:lpstr>
      <vt:lpstr>PowerPoint Presentation</vt:lpstr>
      <vt:lpstr>PowerPoint Presentation</vt:lpstr>
      <vt:lpstr>Agenda</vt:lpstr>
      <vt:lpstr>How to be successful building apps with NativeScript</vt:lpstr>
      <vt:lpstr>Options for NativeScript development</vt:lpstr>
      <vt:lpstr>PowerPoint Presentation</vt:lpstr>
      <vt:lpstr>PowerPoint Presentation</vt:lpstr>
      <vt:lpstr>Agenda</vt:lpstr>
      <vt:lpstr>Connecting to backends</vt:lpstr>
      <vt:lpstr>PowerPoint Presentation</vt:lpstr>
      <vt:lpstr>PowerPoint Presentation</vt:lpstr>
      <vt:lpstr>Requirements</vt:lpstr>
      <vt:lpstr>Agenda</vt:lpstr>
      <vt:lpstr>Follow NativeScript!</vt:lpstr>
      <vt:lpstr>Get Started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NativeScript Overview</dc:title>
  <dc:creator>Todd Anglin</dc:creator>
  <cp:lastModifiedBy>TJ VanToll</cp:lastModifiedBy>
  <cp:revision>256</cp:revision>
  <dcterms:created xsi:type="dcterms:W3CDTF">2016-04-07T02:45:18Z</dcterms:created>
  <dcterms:modified xsi:type="dcterms:W3CDTF">2017-11-09T21:10:36Z</dcterms:modified>
</cp:coreProperties>
</file>