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0" r:id="rId14"/>
    <p:sldId id="271" r:id="rId15"/>
    <p:sldId id="272" r:id="rId16"/>
    <p:sldId id="275" r:id="rId17"/>
    <p:sldId id="276"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05A3B1-5FE5-4137-8FE7-2265DA6A094D}"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C25A-47CF-4291-A424-465518F0380A}" type="slidenum">
              <a:rPr lang="en-US" smtClean="0"/>
              <a:t>‹#›</a:t>
            </a:fld>
            <a:endParaRPr lang="en-US"/>
          </a:p>
        </p:txBody>
      </p:sp>
    </p:spTree>
    <p:extLst>
      <p:ext uri="{BB962C8B-B14F-4D97-AF65-F5344CB8AC3E}">
        <p14:creationId xmlns:p14="http://schemas.microsoft.com/office/powerpoint/2010/main" val="662596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05A3B1-5FE5-4137-8FE7-2265DA6A094D}"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AC25A-47CF-4291-A424-465518F0380A}" type="slidenum">
              <a:rPr lang="en-US" smtClean="0"/>
              <a:t>‹#›</a:t>
            </a:fld>
            <a:endParaRPr lang="en-US"/>
          </a:p>
        </p:txBody>
      </p:sp>
    </p:spTree>
    <p:extLst>
      <p:ext uri="{BB962C8B-B14F-4D97-AF65-F5344CB8AC3E}">
        <p14:creationId xmlns:p14="http://schemas.microsoft.com/office/powerpoint/2010/main" val="132714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05A3B1-5FE5-4137-8FE7-2265DA6A094D}"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AC25A-47CF-4291-A424-465518F0380A}" type="slidenum">
              <a:rPr lang="en-US" smtClean="0"/>
              <a:t>‹#›</a:t>
            </a:fld>
            <a:endParaRPr lang="en-US"/>
          </a:p>
        </p:txBody>
      </p:sp>
    </p:spTree>
    <p:extLst>
      <p:ext uri="{BB962C8B-B14F-4D97-AF65-F5344CB8AC3E}">
        <p14:creationId xmlns:p14="http://schemas.microsoft.com/office/powerpoint/2010/main" val="2007044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05A3B1-5FE5-4137-8FE7-2265DA6A094D}"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AC25A-47CF-4291-A424-465518F0380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18449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05A3B1-5FE5-4137-8FE7-2265DA6A094D}"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AC25A-47CF-4291-A424-465518F0380A}" type="slidenum">
              <a:rPr lang="en-US" smtClean="0"/>
              <a:t>‹#›</a:t>
            </a:fld>
            <a:endParaRPr lang="en-US"/>
          </a:p>
        </p:txBody>
      </p:sp>
    </p:spTree>
    <p:extLst>
      <p:ext uri="{BB962C8B-B14F-4D97-AF65-F5344CB8AC3E}">
        <p14:creationId xmlns:p14="http://schemas.microsoft.com/office/powerpoint/2010/main" val="3180993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05A3B1-5FE5-4137-8FE7-2265DA6A094D}"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6AC25A-47CF-4291-A424-465518F0380A}" type="slidenum">
              <a:rPr lang="en-US" smtClean="0"/>
              <a:t>‹#›</a:t>
            </a:fld>
            <a:endParaRPr lang="en-US"/>
          </a:p>
        </p:txBody>
      </p:sp>
    </p:spTree>
    <p:extLst>
      <p:ext uri="{BB962C8B-B14F-4D97-AF65-F5344CB8AC3E}">
        <p14:creationId xmlns:p14="http://schemas.microsoft.com/office/powerpoint/2010/main" val="302304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05A3B1-5FE5-4137-8FE7-2265DA6A094D}"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6AC25A-47CF-4291-A424-465518F0380A}" type="slidenum">
              <a:rPr lang="en-US" smtClean="0"/>
              <a:t>‹#›</a:t>
            </a:fld>
            <a:endParaRPr lang="en-US"/>
          </a:p>
        </p:txBody>
      </p:sp>
    </p:spTree>
    <p:extLst>
      <p:ext uri="{BB962C8B-B14F-4D97-AF65-F5344CB8AC3E}">
        <p14:creationId xmlns:p14="http://schemas.microsoft.com/office/powerpoint/2010/main" val="1523616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5A3B1-5FE5-4137-8FE7-2265DA6A094D}"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C25A-47CF-4291-A424-465518F0380A}" type="slidenum">
              <a:rPr lang="en-US" smtClean="0"/>
              <a:t>‹#›</a:t>
            </a:fld>
            <a:endParaRPr lang="en-US"/>
          </a:p>
        </p:txBody>
      </p:sp>
    </p:spTree>
    <p:extLst>
      <p:ext uri="{BB962C8B-B14F-4D97-AF65-F5344CB8AC3E}">
        <p14:creationId xmlns:p14="http://schemas.microsoft.com/office/powerpoint/2010/main" val="4126979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5A3B1-5FE5-4137-8FE7-2265DA6A094D}"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C25A-47CF-4291-A424-465518F0380A}" type="slidenum">
              <a:rPr lang="en-US" smtClean="0"/>
              <a:t>‹#›</a:t>
            </a:fld>
            <a:endParaRPr lang="en-US"/>
          </a:p>
        </p:txBody>
      </p:sp>
    </p:spTree>
    <p:extLst>
      <p:ext uri="{BB962C8B-B14F-4D97-AF65-F5344CB8AC3E}">
        <p14:creationId xmlns:p14="http://schemas.microsoft.com/office/powerpoint/2010/main" val="752483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5A3B1-5FE5-4137-8FE7-2265DA6A094D}"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C25A-47CF-4291-A424-465518F0380A}" type="slidenum">
              <a:rPr lang="en-US" smtClean="0"/>
              <a:t>‹#›</a:t>
            </a:fld>
            <a:endParaRPr lang="en-US"/>
          </a:p>
        </p:txBody>
      </p:sp>
    </p:spTree>
    <p:extLst>
      <p:ext uri="{BB962C8B-B14F-4D97-AF65-F5344CB8AC3E}">
        <p14:creationId xmlns:p14="http://schemas.microsoft.com/office/powerpoint/2010/main" val="208198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5A3B1-5FE5-4137-8FE7-2265DA6A094D}"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C25A-47CF-4291-A424-465518F0380A}" type="slidenum">
              <a:rPr lang="en-US" smtClean="0"/>
              <a:t>‹#›</a:t>
            </a:fld>
            <a:endParaRPr lang="en-US"/>
          </a:p>
        </p:txBody>
      </p:sp>
    </p:spTree>
    <p:extLst>
      <p:ext uri="{BB962C8B-B14F-4D97-AF65-F5344CB8AC3E}">
        <p14:creationId xmlns:p14="http://schemas.microsoft.com/office/powerpoint/2010/main" val="4078033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05A3B1-5FE5-4137-8FE7-2265DA6A094D}"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C25A-47CF-4291-A424-465518F0380A}" type="slidenum">
              <a:rPr lang="en-US" smtClean="0"/>
              <a:t>‹#›</a:t>
            </a:fld>
            <a:endParaRPr lang="en-US"/>
          </a:p>
        </p:txBody>
      </p:sp>
    </p:spTree>
    <p:extLst>
      <p:ext uri="{BB962C8B-B14F-4D97-AF65-F5344CB8AC3E}">
        <p14:creationId xmlns:p14="http://schemas.microsoft.com/office/powerpoint/2010/main" val="180495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05A3B1-5FE5-4137-8FE7-2265DA6A094D}"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AC25A-47CF-4291-A424-465518F0380A}" type="slidenum">
              <a:rPr lang="en-US" smtClean="0"/>
              <a:t>‹#›</a:t>
            </a:fld>
            <a:endParaRPr lang="en-US"/>
          </a:p>
        </p:txBody>
      </p:sp>
    </p:spTree>
    <p:extLst>
      <p:ext uri="{BB962C8B-B14F-4D97-AF65-F5344CB8AC3E}">
        <p14:creationId xmlns:p14="http://schemas.microsoft.com/office/powerpoint/2010/main" val="2489113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05A3B1-5FE5-4137-8FE7-2265DA6A094D}"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6AC25A-47CF-4291-A424-465518F0380A}" type="slidenum">
              <a:rPr lang="en-US" smtClean="0"/>
              <a:t>‹#›</a:t>
            </a:fld>
            <a:endParaRPr lang="en-US"/>
          </a:p>
        </p:txBody>
      </p:sp>
    </p:spTree>
    <p:extLst>
      <p:ext uri="{BB962C8B-B14F-4D97-AF65-F5344CB8AC3E}">
        <p14:creationId xmlns:p14="http://schemas.microsoft.com/office/powerpoint/2010/main" val="360036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05A3B1-5FE5-4137-8FE7-2265DA6A094D}"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6AC25A-47CF-4291-A424-465518F0380A}" type="slidenum">
              <a:rPr lang="en-US" smtClean="0"/>
              <a:t>‹#›</a:t>
            </a:fld>
            <a:endParaRPr lang="en-US"/>
          </a:p>
        </p:txBody>
      </p:sp>
    </p:spTree>
    <p:extLst>
      <p:ext uri="{BB962C8B-B14F-4D97-AF65-F5344CB8AC3E}">
        <p14:creationId xmlns:p14="http://schemas.microsoft.com/office/powerpoint/2010/main" val="249970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205A3B1-5FE5-4137-8FE7-2265DA6A094D}" type="datetimeFigureOut">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6AC25A-47CF-4291-A424-465518F0380A}" type="slidenum">
              <a:rPr lang="en-US" smtClean="0"/>
              <a:t>‹#›</a:t>
            </a:fld>
            <a:endParaRPr lang="en-US"/>
          </a:p>
        </p:txBody>
      </p:sp>
    </p:spTree>
    <p:extLst>
      <p:ext uri="{BB962C8B-B14F-4D97-AF65-F5344CB8AC3E}">
        <p14:creationId xmlns:p14="http://schemas.microsoft.com/office/powerpoint/2010/main" val="945101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05A3B1-5FE5-4137-8FE7-2265DA6A094D}"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AC25A-47CF-4291-A424-465518F0380A}" type="slidenum">
              <a:rPr lang="en-US" smtClean="0"/>
              <a:t>‹#›</a:t>
            </a:fld>
            <a:endParaRPr lang="en-US"/>
          </a:p>
        </p:txBody>
      </p:sp>
    </p:spTree>
    <p:extLst>
      <p:ext uri="{BB962C8B-B14F-4D97-AF65-F5344CB8AC3E}">
        <p14:creationId xmlns:p14="http://schemas.microsoft.com/office/powerpoint/2010/main" val="1024753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05A3B1-5FE5-4137-8FE7-2265DA6A094D}"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AC25A-47CF-4291-A424-465518F0380A}" type="slidenum">
              <a:rPr lang="en-US" smtClean="0"/>
              <a:t>‹#›</a:t>
            </a:fld>
            <a:endParaRPr lang="en-US"/>
          </a:p>
        </p:txBody>
      </p:sp>
    </p:spTree>
    <p:extLst>
      <p:ext uri="{BB962C8B-B14F-4D97-AF65-F5344CB8AC3E}">
        <p14:creationId xmlns:p14="http://schemas.microsoft.com/office/powerpoint/2010/main" val="398938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205A3B1-5FE5-4137-8FE7-2265DA6A094D}" type="datetimeFigureOut">
              <a:rPr lang="en-US" smtClean="0"/>
              <a:t>3/26/2024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6AC25A-47CF-4291-A424-465518F0380A}" type="slidenum">
              <a:rPr lang="en-US" smtClean="0"/>
              <a:t>‹#›</a:t>
            </a:fld>
            <a:endParaRPr lang="en-US"/>
          </a:p>
        </p:txBody>
      </p:sp>
    </p:spTree>
    <p:extLst>
      <p:ext uri="{BB962C8B-B14F-4D97-AF65-F5344CB8AC3E}">
        <p14:creationId xmlns:p14="http://schemas.microsoft.com/office/powerpoint/2010/main" val="192607855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5D057-505C-7856-0AAD-C068FE454ABC}"/>
              </a:ext>
            </a:extLst>
          </p:cNvPr>
          <p:cNvSpPr>
            <a:spLocks noGrp="1"/>
          </p:cNvSpPr>
          <p:nvPr>
            <p:ph type="ctrTitle"/>
          </p:nvPr>
        </p:nvSpPr>
        <p:spPr/>
        <p:txBody>
          <a:bodyPr/>
          <a:lstStyle/>
          <a:p>
            <a:r>
              <a:rPr lang="en-US" dirty="0">
                <a:latin typeface="Algerian" panose="04020705040A02060702" pitchFamily="82" charset="0"/>
              </a:rPr>
              <a:t>Autobiography OF BRIAN KIBET</a:t>
            </a:r>
            <a:r>
              <a:rPr lang="en-US" dirty="0"/>
              <a:t>   </a:t>
            </a:r>
          </a:p>
        </p:txBody>
      </p:sp>
      <p:sp>
        <p:nvSpPr>
          <p:cNvPr id="3" name="Subtitle 2">
            <a:extLst>
              <a:ext uri="{FF2B5EF4-FFF2-40B4-BE49-F238E27FC236}">
                <a16:creationId xmlns:a16="http://schemas.microsoft.com/office/drawing/2014/main" id="{21AF1824-3C86-2214-CAEA-A5441A0CF900}"/>
              </a:ext>
            </a:extLst>
          </p:cNvPr>
          <p:cNvSpPr>
            <a:spLocks noGrp="1"/>
          </p:cNvSpPr>
          <p:nvPr>
            <p:ph type="subTitle" idx="1"/>
          </p:nvPr>
        </p:nvSpPr>
        <p:spPr/>
        <p:txBody>
          <a:bodyPr/>
          <a:lstStyle/>
          <a:p>
            <a:r>
              <a:rPr lang="en-US" sz="2000" dirty="0">
                <a:latin typeface="Algerian" panose="04020705040A02060702" pitchFamily="82" charset="0"/>
              </a:rPr>
              <a:t> </a:t>
            </a:r>
          </a:p>
        </p:txBody>
      </p:sp>
    </p:spTree>
    <p:extLst>
      <p:ext uri="{BB962C8B-B14F-4D97-AF65-F5344CB8AC3E}">
        <p14:creationId xmlns:p14="http://schemas.microsoft.com/office/powerpoint/2010/main" val="341340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3A21E-D120-7766-2059-9E47BC75D9FD}"/>
              </a:ext>
            </a:extLst>
          </p:cNvPr>
          <p:cNvSpPr>
            <a:spLocks noGrp="1"/>
          </p:cNvSpPr>
          <p:nvPr>
            <p:ph type="title"/>
          </p:nvPr>
        </p:nvSpPr>
        <p:spPr>
          <a:xfrm>
            <a:off x="1451579" y="804520"/>
            <a:ext cx="9603275" cy="839086"/>
          </a:xfrm>
        </p:spPr>
        <p:txBody>
          <a:bodyPr/>
          <a:lstStyle/>
          <a:p>
            <a:r>
              <a:rPr lang="en-US" dirty="0"/>
              <a:t>Social life</a:t>
            </a:r>
          </a:p>
        </p:txBody>
      </p:sp>
      <p:sp>
        <p:nvSpPr>
          <p:cNvPr id="3" name="Content Placeholder 2">
            <a:extLst>
              <a:ext uri="{FF2B5EF4-FFF2-40B4-BE49-F238E27FC236}">
                <a16:creationId xmlns:a16="http://schemas.microsoft.com/office/drawing/2014/main" id="{7442F3FB-9068-8F56-C875-E7570792AAC2}"/>
              </a:ext>
            </a:extLst>
          </p:cNvPr>
          <p:cNvSpPr>
            <a:spLocks noGrp="1"/>
          </p:cNvSpPr>
          <p:nvPr>
            <p:ph idx="1"/>
          </p:nvPr>
        </p:nvSpPr>
        <p:spPr>
          <a:xfrm>
            <a:off x="1451579" y="1898248"/>
            <a:ext cx="9603275" cy="3568097"/>
          </a:xfrm>
        </p:spPr>
        <p:txBody>
          <a:bodyPr>
            <a:noAutofit/>
          </a:bodyPr>
          <a:lstStyle/>
          <a:p>
            <a:pPr marL="0" indent="0">
              <a:buNone/>
            </a:pPr>
            <a:r>
              <a:rPr lang="en-US" dirty="0"/>
              <a:t>Friendships have played a pivotal role in my personal development, profoundly influencing the decisions I've made. They've served as invaluable sources of guidance, encouragement, and wisdom, shaping my life in numerous ways. Here are six key reasons why friendships have positively impacted my choices and contributed to my growth:</a:t>
            </a:r>
          </a:p>
          <a:p>
            <a:r>
              <a:rPr lang="en-US" dirty="0"/>
              <a:t>Emotional Support: Friends offer unwavering emotional support during challenging times.</a:t>
            </a:r>
          </a:p>
          <a:p>
            <a:r>
              <a:rPr lang="en-US" dirty="0"/>
              <a:t>Shared Experiences: Helped instill a profound sense of belonging and purpose in my life.</a:t>
            </a:r>
          </a:p>
          <a:p>
            <a:r>
              <a:rPr lang="en-US" dirty="0"/>
              <a:t>Diverse Perspectives: Through friendships, I'm exposed to a multitude of diverse perspectives and worldviews, expanding my horizons and enriching my decision-making process.</a:t>
            </a:r>
          </a:p>
          <a:p>
            <a:r>
              <a:rPr lang="en-US" dirty="0"/>
              <a:t>Life Lessons: The significance of trust, loyalty, and the profound impact of human connections on our lives.</a:t>
            </a:r>
          </a:p>
        </p:txBody>
      </p:sp>
    </p:spTree>
    <p:extLst>
      <p:ext uri="{BB962C8B-B14F-4D97-AF65-F5344CB8AC3E}">
        <p14:creationId xmlns:p14="http://schemas.microsoft.com/office/powerpoint/2010/main" val="3706079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ACE5-3D02-52F2-0481-FD7358084E48}"/>
              </a:ext>
            </a:extLst>
          </p:cNvPr>
          <p:cNvSpPr>
            <a:spLocks noGrp="1"/>
          </p:cNvSpPr>
          <p:nvPr>
            <p:ph type="title"/>
          </p:nvPr>
        </p:nvSpPr>
        <p:spPr/>
        <p:txBody>
          <a:bodyPr/>
          <a:lstStyle/>
          <a:p>
            <a:r>
              <a:rPr lang="en-US" dirty="0"/>
              <a:t>Challenges and obstacles</a:t>
            </a:r>
          </a:p>
        </p:txBody>
      </p:sp>
      <p:sp>
        <p:nvSpPr>
          <p:cNvPr id="3" name="Content Placeholder 2">
            <a:extLst>
              <a:ext uri="{FF2B5EF4-FFF2-40B4-BE49-F238E27FC236}">
                <a16:creationId xmlns:a16="http://schemas.microsoft.com/office/drawing/2014/main" id="{130D05D0-BD67-8177-45D9-A7BA0AFCD0C5}"/>
              </a:ext>
            </a:extLst>
          </p:cNvPr>
          <p:cNvSpPr>
            <a:spLocks noGrp="1"/>
          </p:cNvSpPr>
          <p:nvPr>
            <p:ph idx="1"/>
          </p:nvPr>
        </p:nvSpPr>
        <p:spPr/>
        <p:txBody>
          <a:bodyPr>
            <a:normAutofit fontScale="85000" lnSpcReduction="20000"/>
          </a:bodyPr>
          <a:lstStyle/>
          <a:p>
            <a:r>
              <a:rPr lang="en-US" dirty="0"/>
              <a:t>Challenges are a part of life, and I've experienced various hurdles that have served as valuable lessons and stepping stones to personal growth.</a:t>
            </a:r>
          </a:p>
          <a:p>
            <a:r>
              <a:rPr lang="en-US" dirty="0"/>
              <a:t>I will discuss three key challenges and how I approached them, emphasizing the importance of resilience, adaptability, and perseverance in overcoming adversity.</a:t>
            </a:r>
          </a:p>
          <a:p>
            <a:r>
              <a:rPr lang="en-US" dirty="0"/>
              <a:t>It highlights my approach to turning obstacles into opportunities, demonstrating the power of a positive mindset and resilience.</a:t>
            </a:r>
          </a:p>
          <a:p>
            <a:r>
              <a:rPr lang="en-US" dirty="0"/>
              <a:t>The lessons learned from these challenges have contributed significantly to my personal growth and have shaped my outlook on life, making me more resilient and adaptable.</a:t>
            </a:r>
          </a:p>
          <a:p>
            <a:r>
              <a:rPr lang="en-US" dirty="0"/>
              <a:t>This slide aims to convey the message that challenges are not roadblocks but opportunities for growth, emphasizing the importance of a determined spirit in the face of adversity.</a:t>
            </a:r>
          </a:p>
        </p:txBody>
      </p:sp>
    </p:spTree>
    <p:extLst>
      <p:ext uri="{BB962C8B-B14F-4D97-AF65-F5344CB8AC3E}">
        <p14:creationId xmlns:p14="http://schemas.microsoft.com/office/powerpoint/2010/main" val="178229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F473-A3F8-62F5-FA45-19A3857378E3}"/>
              </a:ext>
            </a:extLst>
          </p:cNvPr>
          <p:cNvSpPr>
            <a:spLocks noGrp="1"/>
          </p:cNvSpPr>
          <p:nvPr>
            <p:ph type="title"/>
          </p:nvPr>
        </p:nvSpPr>
        <p:spPr/>
        <p:txBody>
          <a:bodyPr/>
          <a:lstStyle/>
          <a:p>
            <a:r>
              <a:rPr lang="en-US" dirty="0"/>
              <a:t>Personal growth and development</a:t>
            </a:r>
          </a:p>
        </p:txBody>
      </p:sp>
      <p:sp>
        <p:nvSpPr>
          <p:cNvPr id="3" name="Content Placeholder 2">
            <a:extLst>
              <a:ext uri="{FF2B5EF4-FFF2-40B4-BE49-F238E27FC236}">
                <a16:creationId xmlns:a16="http://schemas.microsoft.com/office/drawing/2014/main" id="{2B84C7D7-2B50-B0FE-5433-6612C1A4D8A0}"/>
              </a:ext>
            </a:extLst>
          </p:cNvPr>
          <p:cNvSpPr>
            <a:spLocks noGrp="1"/>
          </p:cNvSpPr>
          <p:nvPr>
            <p:ph idx="1"/>
          </p:nvPr>
        </p:nvSpPr>
        <p:spPr>
          <a:xfrm>
            <a:off x="1451579" y="2015732"/>
            <a:ext cx="9958966" cy="4037749"/>
          </a:xfrm>
        </p:spPr>
        <p:txBody>
          <a:bodyPr>
            <a:normAutofit fontScale="85000" lnSpcReduction="10000"/>
          </a:bodyPr>
          <a:lstStyle/>
          <a:p>
            <a:r>
              <a:rPr lang="en-US" dirty="0"/>
              <a:t>Personal growth is an ongoing process, and it has been shaped by education, challenges, relationships, and various life experiences.</a:t>
            </a:r>
          </a:p>
          <a:p>
            <a:r>
              <a:rPr lang="en-US" dirty="0"/>
              <a:t>The impacts of these experiences on my character, decision-making, and future aspirations will be discussed in detail.</a:t>
            </a:r>
          </a:p>
          <a:p>
            <a:r>
              <a:rPr lang="en-US" dirty="0"/>
              <a:t>The focus is on the transformation and evolution that has taken place in my life as a result of the experiences I've shared.</a:t>
            </a:r>
          </a:p>
          <a:p>
            <a:r>
              <a:rPr lang="en-US" dirty="0"/>
              <a:t>The impacts of personal growth are not just internal; they extend to my vision for the future, the goals I've set, and the kind of person I aspire to become.</a:t>
            </a:r>
          </a:p>
          <a:p>
            <a:r>
              <a:rPr lang="en-US" dirty="0"/>
              <a:t>This slide aims to convey the message that personal growth is a journey, and every experience, whether positive or challenging, contributes to the shaping of a better and more resilient self. It highlights the importance of applying these lessons to create a promising future.</a:t>
            </a:r>
          </a:p>
        </p:txBody>
      </p:sp>
    </p:spTree>
    <p:extLst>
      <p:ext uri="{BB962C8B-B14F-4D97-AF65-F5344CB8AC3E}">
        <p14:creationId xmlns:p14="http://schemas.microsoft.com/office/powerpoint/2010/main" val="2182337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4EA4-7E89-02EB-24B8-644169D418B6}"/>
              </a:ext>
            </a:extLst>
          </p:cNvPr>
          <p:cNvSpPr>
            <a:spLocks noGrp="1"/>
          </p:cNvSpPr>
          <p:nvPr>
            <p:ph type="title"/>
          </p:nvPr>
        </p:nvSpPr>
        <p:spPr/>
        <p:txBody>
          <a:bodyPr/>
          <a:lstStyle/>
          <a:p>
            <a:r>
              <a:rPr lang="en-US" dirty="0"/>
              <a:t>Philosophy and beliefs</a:t>
            </a:r>
          </a:p>
        </p:txBody>
      </p:sp>
      <p:sp>
        <p:nvSpPr>
          <p:cNvPr id="3" name="Content Placeholder 2">
            <a:extLst>
              <a:ext uri="{FF2B5EF4-FFF2-40B4-BE49-F238E27FC236}">
                <a16:creationId xmlns:a16="http://schemas.microsoft.com/office/drawing/2014/main" id="{7B86DDF8-D8FE-0F38-2F60-07ED0E727CA4}"/>
              </a:ext>
            </a:extLst>
          </p:cNvPr>
          <p:cNvSpPr>
            <a:spLocks noGrp="1"/>
          </p:cNvSpPr>
          <p:nvPr>
            <p:ph idx="1"/>
          </p:nvPr>
        </p:nvSpPr>
        <p:spPr/>
        <p:txBody>
          <a:bodyPr/>
          <a:lstStyle/>
          <a:p>
            <a:r>
              <a:rPr lang="en-US" dirty="0"/>
              <a:t>I was brought up in a Christian family, the role of faith and Christian values has played an important role  in my upbringing.</a:t>
            </a:r>
          </a:p>
          <a:p>
            <a:r>
              <a:rPr lang="en-US" dirty="0"/>
              <a:t>Additionally, I'll highlight my deep appreciation for African culture, explaining how it has influenced my growth and emphasizing its importance.</a:t>
            </a:r>
          </a:p>
          <a:p>
            <a:r>
              <a:rPr lang="en-US" dirty="0"/>
              <a:t>This section will underline the significance of having a strong value system and belief structure as a foundation for personal growth.</a:t>
            </a:r>
          </a:p>
        </p:txBody>
      </p:sp>
    </p:spTree>
    <p:extLst>
      <p:ext uri="{BB962C8B-B14F-4D97-AF65-F5344CB8AC3E}">
        <p14:creationId xmlns:p14="http://schemas.microsoft.com/office/powerpoint/2010/main" val="331700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4E0D-419E-BA91-7A22-52535258502C}"/>
              </a:ext>
            </a:extLst>
          </p:cNvPr>
          <p:cNvSpPr>
            <a:spLocks noGrp="1"/>
          </p:cNvSpPr>
          <p:nvPr>
            <p:ph type="title"/>
          </p:nvPr>
        </p:nvSpPr>
        <p:spPr/>
        <p:txBody>
          <a:bodyPr/>
          <a:lstStyle/>
          <a:p>
            <a:r>
              <a:rPr lang="en-US" dirty="0"/>
              <a:t>Philosophy and beliefs</a:t>
            </a:r>
          </a:p>
        </p:txBody>
      </p:sp>
      <p:sp>
        <p:nvSpPr>
          <p:cNvPr id="3" name="Content Placeholder 2">
            <a:extLst>
              <a:ext uri="{FF2B5EF4-FFF2-40B4-BE49-F238E27FC236}">
                <a16:creationId xmlns:a16="http://schemas.microsoft.com/office/drawing/2014/main" id="{4D27CC4E-CADD-C0C7-0790-7E22C6A96FD6}"/>
              </a:ext>
            </a:extLst>
          </p:cNvPr>
          <p:cNvSpPr>
            <a:spLocks noGrp="1"/>
          </p:cNvSpPr>
          <p:nvPr>
            <p:ph idx="1"/>
          </p:nvPr>
        </p:nvSpPr>
        <p:spPr/>
        <p:txBody>
          <a:bodyPr>
            <a:normAutofit fontScale="92500" lnSpcReduction="10000"/>
          </a:bodyPr>
          <a:lstStyle/>
          <a:p>
            <a:r>
              <a:rPr lang="en-US" dirty="0"/>
              <a:t>The powerful quotes and philosophies from leaders like Thomas Sankara, Kwame Nkrumah, and Nelson Mandela, has a very big impact on African beliefs and values.</a:t>
            </a:r>
          </a:p>
          <a:p>
            <a:r>
              <a:rPr lang="en-US" dirty="0"/>
              <a:t>These leaders have been a source of inspiration for me, and their wisdom has contributed to my personal growth.</a:t>
            </a:r>
          </a:p>
          <a:p>
            <a:r>
              <a:rPr lang="en-US" dirty="0"/>
              <a:t>The values and principles espoused by these leaders have left a lasting imprint on my character and aspirations.</a:t>
            </a:r>
          </a:p>
          <a:p>
            <a:r>
              <a:rPr lang="en-US" dirty="0"/>
              <a:t>These slides will emphasize the role of faith, culture, and the wisdom of African leaders in shaping my philosophy and belief system, which, in turn, has had a profound impact on my personal growth.</a:t>
            </a:r>
          </a:p>
        </p:txBody>
      </p:sp>
    </p:spTree>
    <p:extLst>
      <p:ext uri="{BB962C8B-B14F-4D97-AF65-F5344CB8AC3E}">
        <p14:creationId xmlns:p14="http://schemas.microsoft.com/office/powerpoint/2010/main" val="3872886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5D29-DFE4-787A-677A-B4EE0FCD5D7F}"/>
              </a:ext>
            </a:extLst>
          </p:cNvPr>
          <p:cNvSpPr>
            <a:spLocks noGrp="1"/>
          </p:cNvSpPr>
          <p:nvPr>
            <p:ph type="title"/>
          </p:nvPr>
        </p:nvSpPr>
        <p:spPr/>
        <p:txBody>
          <a:bodyPr/>
          <a:lstStyle/>
          <a:p>
            <a:r>
              <a:rPr lang="en-US" dirty="0"/>
              <a:t>Mistakes and regrets</a:t>
            </a:r>
          </a:p>
        </p:txBody>
      </p:sp>
      <p:sp>
        <p:nvSpPr>
          <p:cNvPr id="3" name="Content Placeholder 2">
            <a:extLst>
              <a:ext uri="{FF2B5EF4-FFF2-40B4-BE49-F238E27FC236}">
                <a16:creationId xmlns:a16="http://schemas.microsoft.com/office/drawing/2014/main" id="{3D979144-B9B5-FE7E-E7D1-8BCAF308F7C1}"/>
              </a:ext>
            </a:extLst>
          </p:cNvPr>
          <p:cNvSpPr>
            <a:spLocks noGrp="1"/>
          </p:cNvSpPr>
          <p:nvPr>
            <p:ph idx="1"/>
          </p:nvPr>
        </p:nvSpPr>
        <p:spPr/>
        <p:txBody>
          <a:bodyPr>
            <a:normAutofit lnSpcReduction="10000"/>
          </a:bodyPr>
          <a:lstStyle/>
          <a:p>
            <a:r>
              <a:rPr lang="en-US" dirty="0"/>
              <a:t>Mistakes provide a path leading to personal growth, and should be takes as a step to learn.</a:t>
            </a:r>
          </a:p>
          <a:p>
            <a:r>
              <a:rPr lang="en-US" dirty="0"/>
              <a:t>One example could be a decision I made during my education or career that didn't yield the expected results which was to do a subject in </a:t>
            </a:r>
            <a:r>
              <a:rPr lang="en-US" dirty="0" err="1"/>
              <a:t>highschool</a:t>
            </a:r>
            <a:r>
              <a:rPr lang="en-US" dirty="0"/>
              <a:t> that did not align with my interests</a:t>
            </a:r>
          </a:p>
          <a:p>
            <a:r>
              <a:rPr lang="en-US" dirty="0"/>
              <a:t>Mistakes and regrets can be challenging, they are also powerful drivers of growth. They shape our character, resilience, and wisdom. By sharing these experiences, I hope to inspire the audience to view their own imperfections as opportunities for self-improvement.</a:t>
            </a:r>
          </a:p>
        </p:txBody>
      </p:sp>
    </p:spTree>
    <p:extLst>
      <p:ext uri="{BB962C8B-B14F-4D97-AF65-F5344CB8AC3E}">
        <p14:creationId xmlns:p14="http://schemas.microsoft.com/office/powerpoint/2010/main" val="3687777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BADD-0D79-489D-C38C-3AAD3CAD9957}"/>
              </a:ext>
            </a:extLst>
          </p:cNvPr>
          <p:cNvSpPr>
            <a:spLocks noGrp="1"/>
          </p:cNvSpPr>
          <p:nvPr>
            <p:ph type="title"/>
          </p:nvPr>
        </p:nvSpPr>
        <p:spPr/>
        <p:txBody>
          <a:bodyPr/>
          <a:lstStyle/>
          <a:p>
            <a:pPr algn="ctr"/>
            <a:r>
              <a:rPr lang="en-US" dirty="0"/>
              <a:t>future goals</a:t>
            </a:r>
          </a:p>
        </p:txBody>
      </p:sp>
      <p:sp>
        <p:nvSpPr>
          <p:cNvPr id="3" name="Content Placeholder 2">
            <a:extLst>
              <a:ext uri="{FF2B5EF4-FFF2-40B4-BE49-F238E27FC236}">
                <a16:creationId xmlns:a16="http://schemas.microsoft.com/office/drawing/2014/main" id="{197397CE-D773-479C-3EE6-A4C977FE7C1D}"/>
              </a:ext>
            </a:extLst>
          </p:cNvPr>
          <p:cNvSpPr>
            <a:spLocks noGrp="1"/>
          </p:cNvSpPr>
          <p:nvPr>
            <p:ph idx="1"/>
          </p:nvPr>
        </p:nvSpPr>
        <p:spPr/>
        <p:txBody>
          <a:bodyPr>
            <a:normAutofit lnSpcReduction="10000"/>
          </a:bodyPr>
          <a:lstStyle/>
          <a:p>
            <a:r>
              <a:rPr lang="en-US" dirty="0"/>
              <a:t>My current life and aspirations for the future.</a:t>
            </a:r>
          </a:p>
          <a:p>
            <a:endParaRPr lang="en-US" dirty="0"/>
          </a:p>
          <a:p>
            <a:r>
              <a:rPr lang="en-US" dirty="0"/>
              <a:t>I am a student at </a:t>
            </a:r>
            <a:r>
              <a:rPr lang="en-US" dirty="0" err="1"/>
              <a:t>Dedan</a:t>
            </a:r>
            <a:r>
              <a:rPr lang="en-US" dirty="0"/>
              <a:t> Kimathi University, where I'm pursuing my degree. This phase of my life is marked by academic growth and preparing for my future career.</a:t>
            </a:r>
          </a:p>
          <a:p>
            <a:endParaRPr lang="en-US" dirty="0"/>
          </a:p>
          <a:p>
            <a:r>
              <a:rPr lang="en-US" dirty="0"/>
              <a:t>I have ambitions to apply the skills and knowledge I've gained to real-world scenarios, contributing to my community and making a positive impact.</a:t>
            </a:r>
          </a:p>
        </p:txBody>
      </p:sp>
    </p:spTree>
    <p:extLst>
      <p:ext uri="{BB962C8B-B14F-4D97-AF65-F5344CB8AC3E}">
        <p14:creationId xmlns:p14="http://schemas.microsoft.com/office/powerpoint/2010/main" val="562421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B994-140C-87D0-2622-16C6A7F07AEB}"/>
              </a:ext>
            </a:extLst>
          </p:cNvPr>
          <p:cNvSpPr>
            <a:spLocks noGrp="1"/>
          </p:cNvSpPr>
          <p:nvPr>
            <p:ph type="title"/>
          </p:nvPr>
        </p:nvSpPr>
        <p:spPr/>
        <p:txBody>
          <a:bodyPr/>
          <a:lstStyle/>
          <a:p>
            <a:pPr algn="ctr"/>
            <a:r>
              <a:rPr lang="en-US" dirty="0"/>
              <a:t>Future goals</a:t>
            </a:r>
          </a:p>
        </p:txBody>
      </p:sp>
      <p:sp>
        <p:nvSpPr>
          <p:cNvPr id="3" name="Content Placeholder 2">
            <a:extLst>
              <a:ext uri="{FF2B5EF4-FFF2-40B4-BE49-F238E27FC236}">
                <a16:creationId xmlns:a16="http://schemas.microsoft.com/office/drawing/2014/main" id="{00817348-3DCD-6019-A1CB-9EFEE7CD5F52}"/>
              </a:ext>
            </a:extLst>
          </p:cNvPr>
          <p:cNvSpPr>
            <a:spLocks noGrp="1"/>
          </p:cNvSpPr>
          <p:nvPr>
            <p:ph idx="1"/>
          </p:nvPr>
        </p:nvSpPr>
        <p:spPr/>
        <p:txBody>
          <a:bodyPr>
            <a:normAutofit fontScale="92500" lnSpcReduction="10000"/>
          </a:bodyPr>
          <a:lstStyle/>
          <a:p>
            <a:r>
              <a:rPr lang="en-US" dirty="0"/>
              <a:t>I’ll highlight my studies at </a:t>
            </a:r>
            <a:r>
              <a:rPr lang="en-US" dirty="0" err="1"/>
              <a:t>Dedan</a:t>
            </a:r>
            <a:r>
              <a:rPr lang="en-US" dirty="0"/>
              <a:t> Kimathi University, highlighting my commitment to completing my degree and the skills I aim to apply in the real world.</a:t>
            </a:r>
          </a:p>
          <a:p>
            <a:r>
              <a:rPr lang="en-US" dirty="0"/>
              <a:t>The desire to become a renowned figure in my community, actively participating in its development, and giving back is an integral part of my vision.</a:t>
            </a:r>
          </a:p>
          <a:p>
            <a:r>
              <a:rPr lang="en-US" dirty="0"/>
              <a:t>The hope of starting a family and leaving a lasting legacy for future generations is a driving force behind my aspirations.</a:t>
            </a:r>
          </a:p>
          <a:p>
            <a:r>
              <a:rPr lang="en-US" dirty="0"/>
              <a:t>By sharing these aspects of my current life and future goals, I aim to inspire the audience to reflect on their own dreams and plans for the future, underlining the importance of balance and a clear vision in achieving one's aspirations.</a:t>
            </a:r>
          </a:p>
        </p:txBody>
      </p:sp>
    </p:spTree>
    <p:extLst>
      <p:ext uri="{BB962C8B-B14F-4D97-AF65-F5344CB8AC3E}">
        <p14:creationId xmlns:p14="http://schemas.microsoft.com/office/powerpoint/2010/main" val="2223505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50C5-9129-04D2-4A18-4F06259030B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16A77A3-603A-145E-00FF-3EDD63934BBC}"/>
              </a:ext>
            </a:extLst>
          </p:cNvPr>
          <p:cNvSpPr>
            <a:spLocks noGrp="1"/>
          </p:cNvSpPr>
          <p:nvPr>
            <p:ph idx="1"/>
          </p:nvPr>
        </p:nvSpPr>
        <p:spPr/>
        <p:txBody>
          <a:bodyPr>
            <a:normAutofit fontScale="77500" lnSpcReduction="20000"/>
          </a:bodyPr>
          <a:lstStyle/>
          <a:p>
            <a:r>
              <a:rPr lang="en-US" dirty="0"/>
              <a:t>This concluding slide invites the audience to reflect on the journey presented in this autobiography.</a:t>
            </a:r>
          </a:p>
          <a:p>
            <a:r>
              <a:rPr lang="en-US" dirty="0"/>
              <a:t>It summarizes the significant milestones, challenges, influences, and lessons that have shaped the individual's life.</a:t>
            </a:r>
          </a:p>
          <a:p>
            <a:r>
              <a:rPr lang="en-US" dirty="0"/>
              <a:t>The message here is that life is a journey of growth and aspiration, and every experience, whether positive or challenging, contributes to personal development.</a:t>
            </a:r>
          </a:p>
          <a:p>
            <a:r>
              <a:rPr lang="en-US" dirty="0"/>
              <a:t>It encourages the audience to consider their own journeys, the wisdom they've gathered, and the influence of role models and experiences on their lives.</a:t>
            </a:r>
          </a:p>
          <a:p>
            <a:r>
              <a:rPr lang="en-US" dirty="0"/>
              <a:t>The overarching message is one of hope and resilience. Regardless of the circumstances, the power of growth and personal development remains within everyone's reach, waiting to be harnessed as a driving force for a bright and promising future.</a:t>
            </a:r>
          </a:p>
        </p:txBody>
      </p:sp>
    </p:spTree>
    <p:extLst>
      <p:ext uri="{BB962C8B-B14F-4D97-AF65-F5344CB8AC3E}">
        <p14:creationId xmlns:p14="http://schemas.microsoft.com/office/powerpoint/2010/main" val="1451480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48505-1408-9E74-BB50-AE1806F4B5E2}"/>
              </a:ext>
            </a:extLst>
          </p:cNvPr>
          <p:cNvSpPr>
            <a:spLocks noGrp="1"/>
          </p:cNvSpPr>
          <p:nvPr>
            <p:ph type="title"/>
          </p:nvPr>
        </p:nvSpPr>
        <p:spPr>
          <a:xfrm>
            <a:off x="1451579" y="804519"/>
            <a:ext cx="10036787" cy="2726621"/>
          </a:xfrm>
        </p:spPr>
        <p:txBody>
          <a:bodyPr/>
          <a:lstStyle/>
          <a:p>
            <a:r>
              <a:rPr lang="en-US" dirty="0"/>
              <a:t>                         </a:t>
            </a:r>
            <a:r>
              <a:rPr lang="en-US" sz="5400">
                <a:latin typeface="Algerian" panose="04020705040A02060702" pitchFamily="82" charset="0"/>
              </a:rPr>
              <a:t>Thank</a:t>
            </a:r>
            <a:r>
              <a:rPr lang="en-US" sz="5400"/>
              <a:t> </a:t>
            </a:r>
            <a:r>
              <a:rPr lang="en-US" sz="5400">
                <a:latin typeface="Algerian" panose="04020705040A02060702" pitchFamily="82" charset="0"/>
              </a:rPr>
              <a:t>you.</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E943D5A0-DE32-FE2E-5656-E4516648AB6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1856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BECA-3E2F-EA80-DEE2-04A42995B9C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D639974-F623-CB4F-3ABA-16752E20008F}"/>
              </a:ext>
            </a:extLst>
          </p:cNvPr>
          <p:cNvSpPr>
            <a:spLocks noGrp="1"/>
          </p:cNvSpPr>
          <p:nvPr>
            <p:ph idx="1"/>
          </p:nvPr>
        </p:nvSpPr>
        <p:spPr/>
        <p:txBody>
          <a:bodyPr/>
          <a:lstStyle/>
          <a:p>
            <a:r>
              <a:rPr lang="en-US" dirty="0"/>
              <a:t>I am Brian </a:t>
            </a:r>
            <a:r>
              <a:rPr lang="en-US" dirty="0" err="1"/>
              <a:t>Kibet</a:t>
            </a:r>
            <a:r>
              <a:rPr lang="en-US" dirty="0"/>
              <a:t> Murkong </a:t>
            </a:r>
            <a:r>
              <a:rPr lang="en-US" dirty="0" err="1"/>
              <a:t>Tandui</a:t>
            </a:r>
            <a:r>
              <a:rPr lang="en-US" dirty="0"/>
              <a:t>.</a:t>
            </a:r>
          </a:p>
          <a:p>
            <a:r>
              <a:rPr lang="en-US" dirty="0"/>
              <a:t>Today, I will take you through my life's journey, sharing lessons, experiences, and visions that have shaped who I am today.</a:t>
            </a:r>
          </a:p>
        </p:txBody>
      </p:sp>
    </p:spTree>
    <p:extLst>
      <p:ext uri="{BB962C8B-B14F-4D97-AF65-F5344CB8AC3E}">
        <p14:creationId xmlns:p14="http://schemas.microsoft.com/office/powerpoint/2010/main" val="2851687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C267-4B99-E8DD-726F-868D0D1C8172}"/>
              </a:ext>
            </a:extLst>
          </p:cNvPr>
          <p:cNvSpPr>
            <a:spLocks noGrp="1"/>
          </p:cNvSpPr>
          <p:nvPr>
            <p:ph type="title"/>
          </p:nvPr>
        </p:nvSpPr>
        <p:spPr/>
        <p:txBody>
          <a:bodyPr/>
          <a:lstStyle/>
          <a:p>
            <a:r>
              <a:rPr lang="en-US" dirty="0"/>
              <a:t>EARLY LIFE</a:t>
            </a:r>
          </a:p>
        </p:txBody>
      </p:sp>
      <p:sp>
        <p:nvSpPr>
          <p:cNvPr id="3" name="Content Placeholder 2">
            <a:extLst>
              <a:ext uri="{FF2B5EF4-FFF2-40B4-BE49-F238E27FC236}">
                <a16:creationId xmlns:a16="http://schemas.microsoft.com/office/drawing/2014/main" id="{122F8488-7A0C-69F7-52D9-63779B4C26BD}"/>
              </a:ext>
            </a:extLst>
          </p:cNvPr>
          <p:cNvSpPr>
            <a:spLocks noGrp="1"/>
          </p:cNvSpPr>
          <p:nvPr>
            <p:ph idx="1"/>
          </p:nvPr>
        </p:nvSpPr>
        <p:spPr/>
        <p:txBody>
          <a:bodyPr/>
          <a:lstStyle/>
          <a:p>
            <a:r>
              <a:rPr lang="en-US" dirty="0"/>
              <a:t>I was born on August 31, 2001, in Baringo County, Kenya.</a:t>
            </a:r>
          </a:p>
          <a:p>
            <a:r>
              <a:rPr lang="en-US" dirty="0"/>
              <a:t>My parents named me Brian </a:t>
            </a:r>
            <a:r>
              <a:rPr lang="en-US" dirty="0" err="1"/>
              <a:t>Kibet</a:t>
            </a:r>
            <a:r>
              <a:rPr lang="en-US" dirty="0"/>
              <a:t> Murkong.</a:t>
            </a:r>
          </a:p>
          <a:p>
            <a:r>
              <a:rPr lang="en-US" dirty="0"/>
              <a:t>My family roots are deeply embedded in the Kalenjin culture, and my parents and grandparents played a vital role in nurturing my cultural identity.</a:t>
            </a:r>
          </a:p>
          <a:p>
            <a:r>
              <a:rPr lang="en-US" dirty="0"/>
              <a:t> I grew up in the picturesque village of </a:t>
            </a:r>
            <a:r>
              <a:rPr lang="en-US" dirty="0" err="1"/>
              <a:t>Kaplelwo</a:t>
            </a:r>
            <a:r>
              <a:rPr lang="en-US" dirty="0"/>
              <a:t>, nestled at the heart of </a:t>
            </a:r>
            <a:r>
              <a:rPr lang="en-US" dirty="0" err="1"/>
              <a:t>Mogotio</a:t>
            </a:r>
            <a:r>
              <a:rPr lang="en-US" dirty="0"/>
              <a:t> Subcounty in Baringo County, Kenya. This village was characterized by its tranquil and nurturing environment, which provided a wonderful backdrop for my childhood.</a:t>
            </a:r>
          </a:p>
        </p:txBody>
      </p:sp>
    </p:spTree>
    <p:extLst>
      <p:ext uri="{BB962C8B-B14F-4D97-AF65-F5344CB8AC3E}">
        <p14:creationId xmlns:p14="http://schemas.microsoft.com/office/powerpoint/2010/main" val="153361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E616-5E36-46A5-C83A-8844938758C7}"/>
              </a:ext>
            </a:extLst>
          </p:cNvPr>
          <p:cNvSpPr>
            <a:spLocks noGrp="1"/>
          </p:cNvSpPr>
          <p:nvPr>
            <p:ph type="title"/>
          </p:nvPr>
        </p:nvSpPr>
        <p:spPr/>
        <p:txBody>
          <a:bodyPr/>
          <a:lstStyle/>
          <a:p>
            <a:r>
              <a:rPr lang="en-US" dirty="0"/>
              <a:t>EARLY LIFE</a:t>
            </a:r>
          </a:p>
        </p:txBody>
      </p:sp>
      <p:sp>
        <p:nvSpPr>
          <p:cNvPr id="3" name="Content Placeholder 2">
            <a:extLst>
              <a:ext uri="{FF2B5EF4-FFF2-40B4-BE49-F238E27FC236}">
                <a16:creationId xmlns:a16="http://schemas.microsoft.com/office/drawing/2014/main" id="{D93943EB-F085-8B5E-BB6A-BFD1D801CBC7}"/>
              </a:ext>
            </a:extLst>
          </p:cNvPr>
          <p:cNvSpPr>
            <a:spLocks noGrp="1"/>
          </p:cNvSpPr>
          <p:nvPr>
            <p:ph idx="1"/>
          </p:nvPr>
        </p:nvSpPr>
        <p:spPr/>
        <p:txBody>
          <a:bodyPr/>
          <a:lstStyle/>
          <a:p>
            <a:r>
              <a:rPr lang="en-US" dirty="0"/>
              <a:t>I was born into a loving family of four siblings, where I held the position of the second born. My parents were dedicated to raising me in the traditional African way, instilling important values and beliefs.</a:t>
            </a:r>
          </a:p>
          <a:p>
            <a:endParaRPr lang="en-US" dirty="0"/>
          </a:p>
          <a:p>
            <a:r>
              <a:rPr lang="en-US" dirty="0"/>
              <a:t>The village of </a:t>
            </a:r>
            <a:r>
              <a:rPr lang="en-US" dirty="0" err="1"/>
              <a:t>Kaplelwo</a:t>
            </a:r>
            <a:r>
              <a:rPr lang="en-US" dirty="0"/>
              <a:t> not only offered tranquility but also a sense of community, as I grew up with my cousins and relatives. This closeness brought an abundance of love and learning opportunities, making my early years truly special.</a:t>
            </a:r>
          </a:p>
        </p:txBody>
      </p:sp>
    </p:spTree>
    <p:extLst>
      <p:ext uri="{BB962C8B-B14F-4D97-AF65-F5344CB8AC3E}">
        <p14:creationId xmlns:p14="http://schemas.microsoft.com/office/powerpoint/2010/main" val="2794460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9133-5024-275F-8080-30CFB2E3A8A9}"/>
              </a:ext>
            </a:extLst>
          </p:cNvPr>
          <p:cNvSpPr>
            <a:spLocks noGrp="1"/>
          </p:cNvSpPr>
          <p:nvPr>
            <p:ph type="title"/>
          </p:nvPr>
        </p:nvSpPr>
        <p:spPr/>
        <p:txBody>
          <a:bodyPr/>
          <a:lstStyle/>
          <a:p>
            <a:r>
              <a:rPr lang="en-US" dirty="0"/>
              <a:t>Educational Journey</a:t>
            </a:r>
          </a:p>
        </p:txBody>
      </p:sp>
      <p:sp>
        <p:nvSpPr>
          <p:cNvPr id="3" name="Content Placeholder 2">
            <a:extLst>
              <a:ext uri="{FF2B5EF4-FFF2-40B4-BE49-F238E27FC236}">
                <a16:creationId xmlns:a16="http://schemas.microsoft.com/office/drawing/2014/main" id="{DA060BBD-C0FA-5526-1F83-225D2B11B8A2}"/>
              </a:ext>
            </a:extLst>
          </p:cNvPr>
          <p:cNvSpPr>
            <a:spLocks noGrp="1"/>
          </p:cNvSpPr>
          <p:nvPr>
            <p:ph idx="1"/>
          </p:nvPr>
        </p:nvSpPr>
        <p:spPr>
          <a:xfrm>
            <a:off x="1371600" y="1955260"/>
            <a:ext cx="10204315" cy="4098221"/>
          </a:xfrm>
        </p:spPr>
        <p:txBody>
          <a:bodyPr>
            <a:normAutofit/>
          </a:bodyPr>
          <a:lstStyle/>
          <a:p>
            <a:r>
              <a:rPr lang="en-US" dirty="0"/>
              <a:t>I began my formal education in preschool,  in 2005 in St. </a:t>
            </a:r>
            <a:r>
              <a:rPr lang="en-US" dirty="0" err="1"/>
              <a:t>Pauls</a:t>
            </a:r>
            <a:r>
              <a:rPr lang="en-US" dirty="0"/>
              <a:t> Primary school.</a:t>
            </a:r>
          </a:p>
          <a:p>
            <a:pPr marL="0" indent="0">
              <a:buNone/>
            </a:pPr>
            <a:endParaRPr lang="en-US" dirty="0"/>
          </a:p>
          <a:p>
            <a:r>
              <a:rPr lang="en-US" dirty="0"/>
              <a:t>Graduating from preschool in 2007 marked an important achievement in my early education. It was a moment of personal growth and the beginning of my formal schooling.</a:t>
            </a:r>
          </a:p>
          <a:p>
            <a:endParaRPr lang="en-US" dirty="0"/>
          </a:p>
          <a:p>
            <a:r>
              <a:rPr lang="en-US" dirty="0"/>
              <a:t>In 2015, I sat for my KCPE examinations in Little Friends Primary where I achieved 381 out of 500 marks total and got an admission to </a:t>
            </a:r>
            <a:r>
              <a:rPr lang="en-US" dirty="0" err="1"/>
              <a:t>Kabianga</a:t>
            </a:r>
            <a:r>
              <a:rPr lang="en-US" dirty="0"/>
              <a:t> High School.</a:t>
            </a:r>
          </a:p>
        </p:txBody>
      </p:sp>
    </p:spTree>
    <p:extLst>
      <p:ext uri="{BB962C8B-B14F-4D97-AF65-F5344CB8AC3E}">
        <p14:creationId xmlns:p14="http://schemas.microsoft.com/office/powerpoint/2010/main" val="274893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43EB3-60C1-49CA-30CC-02B85B68B7BD}"/>
              </a:ext>
            </a:extLst>
          </p:cNvPr>
          <p:cNvSpPr>
            <a:spLocks noGrp="1"/>
          </p:cNvSpPr>
          <p:nvPr>
            <p:ph type="title"/>
          </p:nvPr>
        </p:nvSpPr>
        <p:spPr/>
        <p:txBody>
          <a:bodyPr/>
          <a:lstStyle/>
          <a:p>
            <a:r>
              <a:rPr lang="en-US" dirty="0"/>
              <a:t>EDUCATIONAL JOURNEY</a:t>
            </a:r>
          </a:p>
        </p:txBody>
      </p:sp>
      <p:sp>
        <p:nvSpPr>
          <p:cNvPr id="3" name="Content Placeholder 2">
            <a:extLst>
              <a:ext uri="{FF2B5EF4-FFF2-40B4-BE49-F238E27FC236}">
                <a16:creationId xmlns:a16="http://schemas.microsoft.com/office/drawing/2014/main" id="{AC98541B-1E99-353B-0B2C-E6AA11E22615}"/>
              </a:ext>
            </a:extLst>
          </p:cNvPr>
          <p:cNvSpPr>
            <a:spLocks noGrp="1"/>
          </p:cNvSpPr>
          <p:nvPr>
            <p:ph idx="1"/>
          </p:nvPr>
        </p:nvSpPr>
        <p:spPr/>
        <p:txBody>
          <a:bodyPr>
            <a:normAutofit fontScale="92500" lnSpcReduction="20000"/>
          </a:bodyPr>
          <a:lstStyle/>
          <a:p>
            <a:r>
              <a:rPr lang="en-US" dirty="0"/>
              <a:t>In 2016, I joined </a:t>
            </a:r>
            <a:r>
              <a:rPr lang="en-US" dirty="0" err="1"/>
              <a:t>Kabianga</a:t>
            </a:r>
            <a:r>
              <a:rPr lang="en-US" dirty="0"/>
              <a:t> High high school. In high school, I continued to excel academically while also immersing myself in extracurricular activities, such as music, games, and leadership roles.</a:t>
            </a:r>
          </a:p>
          <a:p>
            <a:r>
              <a:rPr lang="en-US" dirty="0"/>
              <a:t>I sat for the Kenya Certificate of Secondary Education (KCSE) examination in 2019, emerging with a commendable grade of B.</a:t>
            </a:r>
          </a:p>
          <a:p>
            <a:r>
              <a:rPr lang="en-US" dirty="0"/>
              <a:t>My dedication to academics remained unwavering, and this achievement paved the way for my admission to </a:t>
            </a:r>
            <a:r>
              <a:rPr lang="en-US" dirty="0" err="1"/>
              <a:t>Dedan</a:t>
            </a:r>
            <a:r>
              <a:rPr lang="en-US" dirty="0"/>
              <a:t> Kimathi University of Technology in 2020. Here, I embarked on the journey towards a Bachelor’s degree of Science in Information Technologies, eager to delve deeper into the world of technology and society contributions.</a:t>
            </a:r>
          </a:p>
        </p:txBody>
      </p:sp>
    </p:spTree>
    <p:extLst>
      <p:ext uri="{BB962C8B-B14F-4D97-AF65-F5344CB8AC3E}">
        <p14:creationId xmlns:p14="http://schemas.microsoft.com/office/powerpoint/2010/main" val="3301871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9071-0A2D-52FB-FA9C-9CE2DDB7DA19}"/>
              </a:ext>
            </a:extLst>
          </p:cNvPr>
          <p:cNvSpPr>
            <a:spLocks noGrp="1"/>
          </p:cNvSpPr>
          <p:nvPr>
            <p:ph type="title"/>
          </p:nvPr>
        </p:nvSpPr>
        <p:spPr/>
        <p:txBody>
          <a:bodyPr/>
          <a:lstStyle/>
          <a:p>
            <a:r>
              <a:rPr lang="en-US" dirty="0"/>
              <a:t>Life ACHIEVEMENTS</a:t>
            </a:r>
          </a:p>
        </p:txBody>
      </p:sp>
      <p:sp>
        <p:nvSpPr>
          <p:cNvPr id="3" name="Content Placeholder 2">
            <a:extLst>
              <a:ext uri="{FF2B5EF4-FFF2-40B4-BE49-F238E27FC236}">
                <a16:creationId xmlns:a16="http://schemas.microsoft.com/office/drawing/2014/main" id="{4D1C0420-289E-00E6-1A32-ABBCB1233746}"/>
              </a:ext>
            </a:extLst>
          </p:cNvPr>
          <p:cNvSpPr>
            <a:spLocks noGrp="1"/>
          </p:cNvSpPr>
          <p:nvPr>
            <p:ph idx="1"/>
          </p:nvPr>
        </p:nvSpPr>
        <p:spPr/>
        <p:txBody>
          <a:bodyPr>
            <a:normAutofit/>
          </a:bodyPr>
          <a:lstStyle/>
          <a:p>
            <a:r>
              <a:rPr lang="en-US" sz="2200" dirty="0"/>
              <a:t>It all began with my unwavering commitment to education, starting from my early preschool days and continuing to my current journey at </a:t>
            </a:r>
            <a:r>
              <a:rPr lang="en-US" sz="2200" dirty="0" err="1"/>
              <a:t>Dedan</a:t>
            </a:r>
            <a:r>
              <a:rPr lang="en-US" sz="2200" dirty="0"/>
              <a:t> Kimathi University.</a:t>
            </a:r>
          </a:p>
          <a:p>
            <a:r>
              <a:rPr lang="en-US" sz="2200" dirty="0"/>
              <a:t>The decision to embrace </a:t>
            </a:r>
            <a:r>
              <a:rPr lang="en-US" sz="2200" dirty="0" err="1"/>
              <a:t>InformatIonTechnology</a:t>
            </a:r>
            <a:r>
              <a:rPr lang="en-US" sz="2200" dirty="0"/>
              <a:t> at </a:t>
            </a:r>
            <a:r>
              <a:rPr lang="en-US" sz="2200" dirty="0" err="1"/>
              <a:t>Dedan</a:t>
            </a:r>
            <a:r>
              <a:rPr lang="en-US" sz="2200" dirty="0"/>
              <a:t> Kimathi University signifies my dedication to a rewarding and meaningful career.</a:t>
            </a:r>
          </a:p>
          <a:p>
            <a:r>
              <a:rPr lang="en-US" sz="2200" dirty="0"/>
              <a:t>I'll share my experiences with the time-honored initiation rites of the Kalenjin culture, a pivotal step in marking my transition into adulthood.</a:t>
            </a:r>
          </a:p>
        </p:txBody>
      </p:sp>
    </p:spTree>
    <p:extLst>
      <p:ext uri="{BB962C8B-B14F-4D97-AF65-F5344CB8AC3E}">
        <p14:creationId xmlns:p14="http://schemas.microsoft.com/office/powerpoint/2010/main" val="143833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65B5-4902-07E0-B97D-747882C2C8E7}"/>
              </a:ext>
            </a:extLst>
          </p:cNvPr>
          <p:cNvSpPr>
            <a:spLocks noGrp="1"/>
          </p:cNvSpPr>
          <p:nvPr>
            <p:ph type="title"/>
          </p:nvPr>
        </p:nvSpPr>
        <p:spPr/>
        <p:txBody>
          <a:bodyPr/>
          <a:lstStyle/>
          <a:p>
            <a:r>
              <a:rPr lang="en-US" dirty="0"/>
              <a:t>Career and work</a:t>
            </a:r>
          </a:p>
        </p:txBody>
      </p:sp>
      <p:sp>
        <p:nvSpPr>
          <p:cNvPr id="3" name="Content Placeholder 2">
            <a:extLst>
              <a:ext uri="{FF2B5EF4-FFF2-40B4-BE49-F238E27FC236}">
                <a16:creationId xmlns:a16="http://schemas.microsoft.com/office/drawing/2014/main" id="{AB8B09D1-E47B-0776-9DDE-053E6BEB21AC}"/>
              </a:ext>
            </a:extLst>
          </p:cNvPr>
          <p:cNvSpPr>
            <a:spLocks noGrp="1"/>
          </p:cNvSpPr>
          <p:nvPr>
            <p:ph idx="1"/>
          </p:nvPr>
        </p:nvSpPr>
        <p:spPr/>
        <p:txBody>
          <a:bodyPr>
            <a:normAutofit/>
          </a:bodyPr>
          <a:lstStyle/>
          <a:p>
            <a:r>
              <a:rPr lang="en-US" dirty="0"/>
              <a:t>I also had the privilege of serving as a clerk for the Independent Electoral and Boundaries Commission (IEBC) during the 2022 general election, which allowed me to contribute to the democratic process.</a:t>
            </a:r>
          </a:p>
          <a:p>
            <a:r>
              <a:rPr lang="en-US" dirty="0"/>
              <a:t>The significance of civic engagement and public service in shaping my career and character cannot be overstated.</a:t>
            </a:r>
          </a:p>
          <a:p>
            <a:r>
              <a:rPr lang="en-US" dirty="0"/>
              <a:t>Through these experiences, I've gleaned valuable lessons that have significantly contributed to my personal growth and have a profound impact on my vision for the future.</a:t>
            </a:r>
          </a:p>
        </p:txBody>
      </p:sp>
    </p:spTree>
    <p:extLst>
      <p:ext uri="{BB962C8B-B14F-4D97-AF65-F5344CB8AC3E}">
        <p14:creationId xmlns:p14="http://schemas.microsoft.com/office/powerpoint/2010/main" val="3227694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0CC9A-B628-938D-05BD-B4505A90FFF1}"/>
              </a:ext>
            </a:extLst>
          </p:cNvPr>
          <p:cNvSpPr>
            <a:spLocks noGrp="1"/>
          </p:cNvSpPr>
          <p:nvPr>
            <p:ph type="title"/>
          </p:nvPr>
        </p:nvSpPr>
        <p:spPr/>
        <p:txBody>
          <a:bodyPr/>
          <a:lstStyle/>
          <a:p>
            <a:r>
              <a:rPr lang="en-US" dirty="0"/>
              <a:t>Hobbies and interest</a:t>
            </a:r>
          </a:p>
        </p:txBody>
      </p:sp>
      <p:sp>
        <p:nvSpPr>
          <p:cNvPr id="3" name="Content Placeholder 2">
            <a:extLst>
              <a:ext uri="{FF2B5EF4-FFF2-40B4-BE49-F238E27FC236}">
                <a16:creationId xmlns:a16="http://schemas.microsoft.com/office/drawing/2014/main" id="{CF16BD94-31E0-4C5E-B921-C0757C0CF464}"/>
              </a:ext>
            </a:extLst>
          </p:cNvPr>
          <p:cNvSpPr>
            <a:spLocks noGrp="1"/>
          </p:cNvSpPr>
          <p:nvPr>
            <p:ph idx="1"/>
          </p:nvPr>
        </p:nvSpPr>
        <p:spPr/>
        <p:txBody>
          <a:bodyPr>
            <a:normAutofit/>
          </a:bodyPr>
          <a:lstStyle/>
          <a:p>
            <a:r>
              <a:rPr lang="en-US" dirty="0"/>
              <a:t>Playing Basketball</a:t>
            </a:r>
          </a:p>
          <a:p>
            <a:r>
              <a:rPr lang="en-US" dirty="0"/>
              <a:t>Reading Articles</a:t>
            </a:r>
          </a:p>
          <a:p>
            <a:r>
              <a:rPr lang="en-US" dirty="0"/>
              <a:t>Taking view of natural </a:t>
            </a:r>
            <a:r>
              <a:rPr lang="en-US" dirty="0" err="1"/>
              <a:t>scenaries</a:t>
            </a:r>
            <a:r>
              <a:rPr lang="en-US" dirty="0"/>
              <a:t>.</a:t>
            </a:r>
          </a:p>
          <a:p>
            <a:r>
              <a:rPr lang="en-US" dirty="0"/>
              <a:t>Playing Football</a:t>
            </a:r>
          </a:p>
        </p:txBody>
      </p:sp>
    </p:spTree>
    <p:extLst>
      <p:ext uri="{BB962C8B-B14F-4D97-AF65-F5344CB8AC3E}">
        <p14:creationId xmlns:p14="http://schemas.microsoft.com/office/powerpoint/2010/main" val="383363076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114</TotalTime>
  <Words>1624</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Algerian</vt:lpstr>
      <vt:lpstr>Arial</vt:lpstr>
      <vt:lpstr>Tw Cen MT</vt:lpstr>
      <vt:lpstr>Droplet</vt:lpstr>
      <vt:lpstr>Autobiography OF BRIAN KIBET   </vt:lpstr>
      <vt:lpstr>INTRODUCTION</vt:lpstr>
      <vt:lpstr>EARLY LIFE</vt:lpstr>
      <vt:lpstr>EARLY LIFE</vt:lpstr>
      <vt:lpstr>Educational Journey</vt:lpstr>
      <vt:lpstr>EDUCATIONAL JOURNEY</vt:lpstr>
      <vt:lpstr>Life ACHIEVEMENTS</vt:lpstr>
      <vt:lpstr>Career and work</vt:lpstr>
      <vt:lpstr>Hobbies and interest</vt:lpstr>
      <vt:lpstr>Social life</vt:lpstr>
      <vt:lpstr>Challenges and obstacles</vt:lpstr>
      <vt:lpstr>Personal growth and development</vt:lpstr>
      <vt:lpstr>Philosophy and beliefs</vt:lpstr>
      <vt:lpstr>Philosophy and beliefs</vt:lpstr>
      <vt:lpstr>Mistakes and regrets</vt:lpstr>
      <vt:lpstr>future goals</vt:lpstr>
      <vt:lpstr>Future goals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Autobiography</dc:title>
  <dc:creator>Caleb Rop</dc:creator>
  <cp:lastModifiedBy>Brian Murkong</cp:lastModifiedBy>
  <cp:revision>5</cp:revision>
  <dcterms:created xsi:type="dcterms:W3CDTF">2023-10-11T06:25:43Z</dcterms:created>
  <dcterms:modified xsi:type="dcterms:W3CDTF">2024-03-26T13:14:48Z</dcterms:modified>
</cp:coreProperties>
</file>