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77" r:id="rId9"/>
    <p:sldId id="281" r:id="rId10"/>
    <p:sldId id="262" r:id="rId11"/>
    <p:sldId id="267" r:id="rId12"/>
    <p:sldId id="268" r:id="rId13"/>
    <p:sldId id="269" r:id="rId14"/>
    <p:sldId id="264" r:id="rId15"/>
    <p:sldId id="263" r:id="rId16"/>
    <p:sldId id="265" r:id="rId17"/>
    <p:sldId id="282" r:id="rId18"/>
    <p:sldId id="266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jpe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1.png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food-presentation-ppt-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70"/>
            <a:ext cx="12193905" cy="685673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082030" y="1316990"/>
            <a:ext cx="5478145" cy="26498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rial Black" panose="020B0A04020102020204" pitchFamily="34" charset="0"/>
                <a:sym typeface="+mn-ea"/>
              </a:rPr>
              <a:t> </a:t>
            </a:r>
            <a:r>
              <a:rPr lang="en-US" sz="8800" dirty="0">
                <a:solidFill>
                  <a:schemeClr val="bg1"/>
                </a:solidFill>
                <a:latin typeface="Arial Black" panose="020B0A04020102020204" pitchFamily="34" charset="0"/>
                <a:sym typeface="+mn-ea"/>
              </a:rPr>
              <a:t>Project</a:t>
            </a:r>
            <a:endParaRPr lang="en-US" sz="7200" dirty="0">
              <a:solidFill>
                <a:schemeClr val="bg1"/>
              </a:solidFill>
              <a:latin typeface="Arial Black" panose="020B0A04020102020204" pitchFamily="34" charset="0"/>
              <a:sym typeface="+mn-ea"/>
            </a:endParaRPr>
          </a:p>
          <a:p>
            <a:br>
              <a:rPr lang="en-US" dirty="0">
                <a:latin typeface="Franklin Gothic Demi" panose="020B0703020102020204" pitchFamily="34" charset="0"/>
                <a:sym typeface="+mn-ea"/>
              </a:rPr>
            </a:br>
            <a:r>
              <a:rPr lang="en-US" sz="4800" dirty="0">
                <a:solidFill>
                  <a:schemeClr val="accent1">
                    <a:lumMod val="40000"/>
                    <a:lumOff val="60000"/>
                  </a:schemeClr>
                </a:solidFill>
                <a:latin typeface="Franklin Gothic Demi" panose="020B0703020102020204" pitchFamily="34" charset="0"/>
                <a:sym typeface="+mn-ea"/>
              </a:rPr>
              <a:t>  </a:t>
            </a:r>
            <a:r>
              <a:rPr lang="en-US" sz="6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+mn-ea"/>
              </a:rPr>
              <a:t>Foodie.com</a:t>
            </a:r>
            <a:endParaRPr lang="en-US" dirty="0">
              <a:solidFill>
                <a:schemeClr val="accent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TECHNOLOGIES USED IN THE FRONTEND:</a:t>
            </a:r>
            <a:endParaRPr lang="en-IN" sz="36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93060"/>
            <a:ext cx="10515600" cy="3284220"/>
          </a:xfrm>
        </p:spPr>
        <p:txBody>
          <a:bodyPr/>
          <a:lstStyle/>
          <a:p>
            <a:pPr marL="241300" indent="-228600" algn="l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1300" algn="l"/>
              </a:tabLst>
            </a:pPr>
            <a:r>
              <a:rPr spc="95" dirty="0">
                <a:latin typeface="Calibri" panose="020F0502020204030204" charset="0"/>
                <a:cs typeface="Calibri" panose="020F0502020204030204" charset="0"/>
                <a:sym typeface="+mn-ea"/>
              </a:rPr>
              <a:t>A</a:t>
            </a:r>
            <a:r>
              <a:rPr lang="en-IN" spc="95" dirty="0">
                <a:latin typeface="Calibri" panose="020F0502020204030204" charset="0"/>
                <a:cs typeface="Calibri" panose="020F0502020204030204" charset="0"/>
                <a:sym typeface="+mn-ea"/>
              </a:rPr>
              <a:t>NGULAR</a:t>
            </a:r>
            <a:endParaRPr spc="95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12700" indent="0" algn="l">
              <a:lnSpc>
                <a:spcPct val="100000"/>
              </a:lnSpc>
              <a:spcBef>
                <a:spcPts val="775"/>
              </a:spcBef>
              <a:buFont typeface="Arial MT"/>
              <a:buNone/>
              <a:tabLst>
                <a:tab pos="241300" algn="l"/>
              </a:tabLst>
            </a:pPr>
            <a:endParaRPr spc="95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12700" indent="0" algn="l">
              <a:lnSpc>
                <a:spcPct val="100000"/>
              </a:lnSpc>
              <a:spcBef>
                <a:spcPts val="775"/>
              </a:spcBef>
              <a:buFont typeface="Arial MT"/>
              <a:buNone/>
              <a:tabLst>
                <a:tab pos="241300" algn="l"/>
              </a:tabLst>
            </a:pPr>
            <a:endParaRPr dirty="0">
              <a:latin typeface="Calibri" panose="020F0502020204030204" charset="0"/>
              <a:cs typeface="Calibri" panose="020F0502020204030204" charset="0"/>
            </a:endParaRPr>
          </a:p>
          <a:p>
            <a:pPr marL="241300" indent="-228600" algn="l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pc="105" dirty="0">
                <a:latin typeface="Calibri" panose="020F0502020204030204" charset="0"/>
                <a:cs typeface="Calibri" panose="020F0502020204030204" charset="0"/>
                <a:sym typeface="+mn-ea"/>
              </a:rPr>
              <a:t>HTML</a:t>
            </a:r>
            <a:r>
              <a:rPr spc="-22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pc="80" dirty="0">
                <a:latin typeface="Calibri" panose="020F0502020204030204" charset="0"/>
                <a:cs typeface="Calibri" panose="020F0502020204030204" charset="0"/>
                <a:sym typeface="+mn-ea"/>
              </a:rPr>
              <a:t>&amp;</a:t>
            </a:r>
            <a:r>
              <a:rPr spc="-17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pc="114" dirty="0">
                <a:latin typeface="Calibri" panose="020F0502020204030204" charset="0"/>
                <a:cs typeface="Calibri" panose="020F0502020204030204" charset="0"/>
                <a:sym typeface="+mn-ea"/>
              </a:rPr>
              <a:t>CSS</a:t>
            </a:r>
            <a:endParaRPr dirty="0">
              <a:latin typeface="Calibri" panose="020F0502020204030204" charset="0"/>
              <a:cs typeface="Calibri" panose="020F0502020204030204" charset="0"/>
            </a:endParaRPr>
          </a:p>
          <a:p>
            <a:pPr algn="l">
              <a:lnSpc>
                <a:spcPct val="100000"/>
              </a:lnSpc>
              <a:buFont typeface="Arial MT"/>
              <a:tabLst>
                <a:tab pos="241300" algn="l"/>
              </a:tabLst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7898" y="2586591"/>
            <a:ext cx="1143334" cy="11227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513" y="4119059"/>
            <a:ext cx="1936472" cy="11875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9080" y="486410"/>
            <a:ext cx="4643120" cy="1204595"/>
          </a:xfrm>
        </p:spPr>
        <p:txBody>
          <a:bodyPr/>
          <a:lstStyle/>
          <a:p>
            <a:r>
              <a:rPr b="1" spc="-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IN" b="1" spc="-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NGULAR :</a:t>
            </a:r>
            <a:endParaRPr lang="en-IN" b="1" spc="-2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0165"/>
            <a:ext cx="2199005" cy="21590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926080" y="2026285"/>
            <a:ext cx="8879205" cy="3739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i="1" spc="60" dirty="0">
                <a:latin typeface="Calibri" panose="020F0502020204030204" charset="0"/>
                <a:cs typeface="Calibri" panose="020F0502020204030204" charset="0"/>
                <a:sym typeface="+mn-ea"/>
              </a:rPr>
              <a:t>Angular is a development platform, built on TypeScript. </a:t>
            </a:r>
            <a:endParaRPr sz="2200" i="1" spc="60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12065" marR="5080" indent="0">
              <a:lnSpc>
                <a:spcPct val="100000"/>
              </a:lnSpc>
              <a:spcBef>
                <a:spcPts val="100"/>
              </a:spcBef>
              <a:buFont typeface="Arial MT"/>
              <a:buNone/>
              <a:tabLst>
                <a:tab pos="299085" algn="l"/>
                <a:tab pos="299720" algn="l"/>
              </a:tabLst>
            </a:pPr>
            <a:endParaRPr sz="2200" i="1" spc="60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i="1" spc="60" dirty="0">
                <a:latin typeface="Calibri" panose="020F0502020204030204" charset="0"/>
                <a:cs typeface="Calibri" panose="020F0502020204030204" charset="0"/>
                <a:sym typeface="+mn-ea"/>
              </a:rPr>
              <a:t>A component-based framework for building scalable web applications.</a:t>
            </a:r>
            <a:endParaRPr sz="2200" i="1" spc="60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endParaRPr sz="2200" i="1" dirty="0">
              <a:latin typeface="Calibri" panose="020F0502020204030204" charset="0"/>
              <a:cs typeface="Calibri" panose="020F0502020204030204" charset="0"/>
            </a:endParaRPr>
          </a:p>
          <a:p>
            <a:pPr marL="299085" marR="298450" indent="-28702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i="1" dirty="0">
                <a:latin typeface="Calibri" panose="020F0502020204030204" charset="0"/>
                <a:cs typeface="Calibri" panose="020F0502020204030204" charset="0"/>
                <a:sym typeface="+mn-ea"/>
              </a:rPr>
              <a:t>	</a:t>
            </a:r>
            <a:r>
              <a:rPr sz="2200" i="1" spc="-80" dirty="0">
                <a:latin typeface="Calibri" panose="020F0502020204030204" charset="0"/>
                <a:cs typeface="Calibri" panose="020F0502020204030204" charset="0"/>
                <a:sym typeface="+mn-ea"/>
              </a:rPr>
              <a:t>Its</a:t>
            </a:r>
            <a:r>
              <a:rPr sz="2200" i="1" spc="-11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i="1" spc="35" dirty="0">
                <a:latin typeface="Calibri" panose="020F0502020204030204" charset="0"/>
                <a:cs typeface="Calibri" panose="020F0502020204030204" charset="0"/>
                <a:sym typeface="+mn-ea"/>
              </a:rPr>
              <a:t>primary</a:t>
            </a:r>
            <a:r>
              <a:rPr sz="2200" i="1" spc="-114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i="1" spc="80" dirty="0">
                <a:latin typeface="Calibri" panose="020F0502020204030204" charset="0"/>
                <a:cs typeface="Calibri" panose="020F0502020204030204" charset="0"/>
                <a:sym typeface="+mn-ea"/>
              </a:rPr>
              <a:t>purp</a:t>
            </a:r>
            <a:r>
              <a:rPr sz="2200" i="1" spc="60" dirty="0">
                <a:latin typeface="Calibri" panose="020F0502020204030204" charset="0"/>
                <a:cs typeface="Calibri" panose="020F0502020204030204" charset="0"/>
                <a:sym typeface="+mn-ea"/>
              </a:rPr>
              <a:t>o</a:t>
            </a:r>
            <a:r>
              <a:rPr sz="2200" i="1" spc="55" dirty="0">
                <a:latin typeface="Calibri" panose="020F0502020204030204" charset="0"/>
                <a:cs typeface="Calibri" panose="020F0502020204030204" charset="0"/>
                <a:sym typeface="+mn-ea"/>
              </a:rPr>
              <a:t>s</a:t>
            </a:r>
            <a:r>
              <a:rPr sz="2200" i="1" spc="80" dirty="0">
                <a:latin typeface="Calibri" panose="020F0502020204030204" charset="0"/>
                <a:cs typeface="Calibri" panose="020F0502020204030204" charset="0"/>
                <a:sym typeface="+mn-ea"/>
              </a:rPr>
              <a:t>e</a:t>
            </a:r>
            <a:r>
              <a:rPr sz="2200" i="1" spc="-13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i="1" spc="35" dirty="0">
                <a:latin typeface="Calibri" panose="020F0502020204030204" charset="0"/>
                <a:cs typeface="Calibri" panose="020F0502020204030204" charset="0"/>
                <a:sym typeface="+mn-ea"/>
              </a:rPr>
              <a:t>i</a:t>
            </a:r>
            <a:r>
              <a:rPr sz="2200" i="1" spc="-5" dirty="0">
                <a:latin typeface="Calibri" panose="020F0502020204030204" charset="0"/>
                <a:cs typeface="Calibri" panose="020F0502020204030204" charset="0"/>
                <a:sym typeface="+mn-ea"/>
              </a:rPr>
              <a:t>s</a:t>
            </a:r>
            <a:r>
              <a:rPr sz="2200" i="1" spc="-114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i="1" spc="45" dirty="0">
                <a:latin typeface="Calibri" panose="020F0502020204030204" charset="0"/>
                <a:cs typeface="Calibri" panose="020F0502020204030204" charset="0"/>
                <a:sym typeface="+mn-ea"/>
              </a:rPr>
              <a:t>to</a:t>
            </a:r>
            <a:r>
              <a:rPr sz="2200" i="1" spc="-114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i="1" spc="110" dirty="0">
                <a:latin typeface="Calibri" panose="020F0502020204030204" charset="0"/>
                <a:cs typeface="Calibri" panose="020F0502020204030204" charset="0"/>
                <a:sym typeface="+mn-ea"/>
              </a:rPr>
              <a:t>d</a:t>
            </a:r>
            <a:r>
              <a:rPr sz="2200" i="1" spc="114" dirty="0">
                <a:latin typeface="Calibri" panose="020F0502020204030204" charset="0"/>
                <a:cs typeface="Calibri" panose="020F0502020204030204" charset="0"/>
                <a:sym typeface="+mn-ea"/>
              </a:rPr>
              <a:t>e</a:t>
            </a:r>
            <a:r>
              <a:rPr sz="2200" i="1" spc="50" dirty="0">
                <a:latin typeface="Calibri" panose="020F0502020204030204" charset="0"/>
                <a:cs typeface="Calibri" panose="020F0502020204030204" charset="0"/>
                <a:sym typeface="+mn-ea"/>
              </a:rPr>
              <a:t>vel</a:t>
            </a:r>
            <a:r>
              <a:rPr sz="2200" i="1" spc="70" dirty="0">
                <a:latin typeface="Calibri" panose="020F0502020204030204" charset="0"/>
                <a:cs typeface="Calibri" panose="020F0502020204030204" charset="0"/>
                <a:sym typeface="+mn-ea"/>
              </a:rPr>
              <a:t>o</a:t>
            </a:r>
            <a:r>
              <a:rPr sz="2200" i="1" spc="145" dirty="0">
                <a:latin typeface="Calibri" panose="020F0502020204030204" charset="0"/>
                <a:cs typeface="Calibri" panose="020F0502020204030204" charset="0"/>
                <a:sym typeface="+mn-ea"/>
              </a:rPr>
              <a:t>p</a:t>
            </a:r>
            <a:r>
              <a:rPr sz="2200" i="1" spc="-14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IN" sz="2200" i="1" spc="-145" dirty="0">
                <a:latin typeface="Calibri" panose="020F0502020204030204" charset="0"/>
                <a:cs typeface="Calibri" panose="020F0502020204030204" charset="0"/>
                <a:sym typeface="+mn-ea"/>
              </a:rPr>
              <a:t>S</a:t>
            </a:r>
            <a:r>
              <a:rPr sz="2200" i="1" spc="15" dirty="0">
                <a:latin typeface="Calibri" panose="020F0502020204030204" charset="0"/>
                <a:cs typeface="Calibri" panose="020F0502020204030204" charset="0"/>
                <a:sym typeface="+mn-ea"/>
              </a:rPr>
              <a:t>i</a:t>
            </a:r>
            <a:r>
              <a:rPr sz="2200" i="1" spc="65" dirty="0">
                <a:latin typeface="Calibri" panose="020F0502020204030204" charset="0"/>
                <a:cs typeface="Calibri" panose="020F0502020204030204" charset="0"/>
                <a:sym typeface="+mn-ea"/>
              </a:rPr>
              <a:t>ngl</a:t>
            </a:r>
            <a:r>
              <a:rPr sz="2200" i="1" spc="100" dirty="0">
                <a:latin typeface="Calibri" panose="020F0502020204030204" charset="0"/>
                <a:cs typeface="Calibri" panose="020F0502020204030204" charset="0"/>
                <a:sym typeface="+mn-ea"/>
              </a:rPr>
              <a:t>e</a:t>
            </a:r>
            <a:r>
              <a:rPr sz="2200" i="1" spc="-80" dirty="0">
                <a:latin typeface="Calibri" panose="020F0502020204030204" charset="0"/>
                <a:cs typeface="Calibri" panose="020F0502020204030204" charset="0"/>
                <a:sym typeface="+mn-ea"/>
              </a:rPr>
              <a:t>-</a:t>
            </a:r>
            <a:r>
              <a:rPr lang="en-IN" sz="2200" i="1" spc="-80" dirty="0">
                <a:latin typeface="Calibri" panose="020F0502020204030204" charset="0"/>
                <a:cs typeface="Calibri" panose="020F0502020204030204" charset="0"/>
                <a:sym typeface="+mn-ea"/>
              </a:rPr>
              <a:t>P</a:t>
            </a:r>
            <a:r>
              <a:rPr sz="2200" i="1" spc="100" dirty="0">
                <a:latin typeface="Calibri" panose="020F0502020204030204" charset="0"/>
                <a:cs typeface="Calibri" panose="020F0502020204030204" charset="0"/>
                <a:sym typeface="+mn-ea"/>
              </a:rPr>
              <a:t>ag</a:t>
            </a:r>
            <a:r>
              <a:rPr sz="2200" i="1" spc="55" dirty="0">
                <a:latin typeface="Calibri" panose="020F0502020204030204" charset="0"/>
                <a:cs typeface="Calibri" panose="020F0502020204030204" charset="0"/>
                <a:sym typeface="+mn-ea"/>
              </a:rPr>
              <a:t>e </a:t>
            </a:r>
            <a:r>
              <a:rPr lang="en-IN" sz="2200" i="1" spc="55" dirty="0">
                <a:latin typeface="Calibri" panose="020F0502020204030204" charset="0"/>
                <a:cs typeface="Calibri" panose="020F0502020204030204" charset="0"/>
                <a:sym typeface="+mn-ea"/>
              </a:rPr>
              <a:t>A</a:t>
            </a:r>
            <a:r>
              <a:rPr sz="2200" i="1" spc="40" dirty="0">
                <a:latin typeface="Calibri" panose="020F0502020204030204" charset="0"/>
                <a:cs typeface="Calibri" panose="020F0502020204030204" charset="0"/>
                <a:sym typeface="+mn-ea"/>
              </a:rPr>
              <a:t>pplications</a:t>
            </a:r>
            <a:r>
              <a:rPr lang="en-IN" sz="2200" i="1" spc="40" dirty="0">
                <a:latin typeface="Calibri" panose="020F0502020204030204" charset="0"/>
                <a:cs typeface="Calibri" panose="020F0502020204030204" charset="0"/>
                <a:sym typeface="+mn-ea"/>
              </a:rPr>
              <a:t>(SPA’s)</a:t>
            </a:r>
            <a:r>
              <a:rPr sz="2200" i="1" spc="40" dirty="0">
                <a:latin typeface="Calibri" panose="020F0502020204030204" charset="0"/>
                <a:cs typeface="Calibri" panose="020F0502020204030204" charset="0"/>
                <a:sym typeface="+mn-ea"/>
              </a:rPr>
              <a:t>.</a:t>
            </a:r>
            <a:endParaRPr sz="2200" i="1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200" i="1" dirty="0">
              <a:latin typeface="Calibri" panose="020F0502020204030204" charset="0"/>
              <a:cs typeface="Calibri" panose="020F0502020204030204" charset="0"/>
            </a:endParaRPr>
          </a:p>
          <a:p>
            <a:pPr marL="299085" marR="29273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i="1" spc="60" dirty="0">
                <a:latin typeface="Calibri" panose="020F0502020204030204" charset="0"/>
                <a:cs typeface="Calibri" panose="020F0502020204030204" charset="0"/>
                <a:sym typeface="+mn-ea"/>
              </a:rPr>
              <a:t>Angular</a:t>
            </a:r>
            <a:r>
              <a:rPr sz="2200" i="1" spc="-11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i="1" spc="15" dirty="0">
                <a:latin typeface="Calibri" panose="020F0502020204030204" charset="0"/>
                <a:cs typeface="Calibri" panose="020F0502020204030204" charset="0"/>
                <a:sym typeface="+mn-ea"/>
              </a:rPr>
              <a:t>is</a:t>
            </a:r>
            <a:r>
              <a:rPr sz="2200" i="1" spc="-114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i="1" spc="25" dirty="0">
                <a:latin typeface="Calibri" panose="020F0502020204030204" charset="0"/>
                <a:cs typeface="Calibri" panose="020F0502020204030204" charset="0"/>
                <a:sym typeface="+mn-ea"/>
              </a:rPr>
              <a:t>cross-platform</a:t>
            </a:r>
            <a:r>
              <a:rPr sz="2200" i="1" spc="-14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i="1" spc="65" dirty="0">
                <a:latin typeface="Calibri" panose="020F0502020204030204" charset="0"/>
                <a:cs typeface="Calibri" panose="020F0502020204030204" charset="0"/>
                <a:sym typeface="+mn-ea"/>
              </a:rPr>
              <a:t>and</a:t>
            </a:r>
            <a:r>
              <a:rPr sz="2200" i="1" spc="-11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i="1" spc="70" dirty="0">
                <a:latin typeface="Calibri" panose="020F0502020204030204" charset="0"/>
                <a:cs typeface="Calibri" panose="020F0502020204030204" charset="0"/>
                <a:sym typeface="+mn-ea"/>
              </a:rPr>
              <a:t>compatible</a:t>
            </a:r>
            <a:r>
              <a:rPr sz="2200" i="1" spc="-14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i="1" spc="10" dirty="0">
                <a:latin typeface="Calibri" panose="020F0502020204030204" charset="0"/>
                <a:cs typeface="Calibri" panose="020F0502020204030204" charset="0"/>
                <a:sym typeface="+mn-ea"/>
              </a:rPr>
              <a:t>with </a:t>
            </a:r>
            <a:r>
              <a:rPr sz="2200" i="1" spc="-55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i="1" spc="50" dirty="0">
                <a:latin typeface="Calibri" panose="020F0502020204030204" charset="0"/>
                <a:cs typeface="Calibri" panose="020F0502020204030204" charset="0"/>
                <a:sym typeface="+mn-ea"/>
              </a:rPr>
              <a:t>multiple</a:t>
            </a:r>
            <a:r>
              <a:rPr sz="2200" i="1" spc="-13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i="1" spc="25" dirty="0">
                <a:latin typeface="Calibri" panose="020F0502020204030204" charset="0"/>
                <a:cs typeface="Calibri" panose="020F0502020204030204" charset="0"/>
                <a:sym typeface="+mn-ea"/>
              </a:rPr>
              <a:t>browsers.</a:t>
            </a:r>
            <a:endParaRPr sz="2200" i="1" dirty="0">
              <a:latin typeface="Calibri" panose="020F0502020204030204" charset="0"/>
              <a:cs typeface="Calibri" panose="020F0502020204030204" charset="0"/>
            </a:endParaRPr>
          </a:p>
          <a:p>
            <a:endParaRPr lang="en-US" sz="2200" i="1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4360" y="365125"/>
            <a:ext cx="8219440" cy="1325880"/>
          </a:xfrm>
        </p:spPr>
        <p:txBody>
          <a:bodyPr/>
          <a:lstStyle/>
          <a:p>
            <a:r>
              <a:rPr lang="en-IN" sz="4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HTML &amp; CSS:</a:t>
            </a:r>
            <a:endParaRPr lang="en-IN" alt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5720" y="2191385"/>
            <a:ext cx="10038080" cy="3985895"/>
          </a:xfrm>
        </p:spPr>
        <p:txBody>
          <a:bodyPr/>
          <a:lstStyle/>
          <a:p>
            <a:r>
              <a:rPr lang="en-US" sz="2200" i="1" dirty="0"/>
              <a:t>HTML </a:t>
            </a:r>
            <a:r>
              <a:rPr lang="en-US" sz="2200" i="1" dirty="0" smtClean="0"/>
              <a:t>(Hypertext </a:t>
            </a:r>
            <a:r>
              <a:rPr lang="en-US" sz="2200" i="1" dirty="0"/>
              <a:t>Markup Language) is the code that is used to structure a web page and its content.</a:t>
            </a:r>
            <a:endParaRPr lang="en-US" sz="2200" i="1" dirty="0"/>
          </a:p>
          <a:p>
            <a:endParaRPr lang="en-US" sz="2200" i="1" dirty="0"/>
          </a:p>
          <a:p>
            <a:r>
              <a:rPr lang="en-US" sz="2200" i="1" dirty="0"/>
              <a:t>HTML is necessary to build, manage or improve websites</a:t>
            </a:r>
            <a:r>
              <a:rPr lang="en-IN" altLang="en-US" sz="2200" i="1" dirty="0"/>
              <a:t>.</a:t>
            </a:r>
            <a:endParaRPr lang="en-IN" altLang="en-US" sz="2200" i="1" dirty="0"/>
          </a:p>
          <a:p>
            <a:endParaRPr lang="en-IN" altLang="en-US" sz="2200" i="1" dirty="0"/>
          </a:p>
          <a:p>
            <a:r>
              <a:rPr lang="en-US" sz="2200" i="1" dirty="0"/>
              <a:t>CSS is a computer language for laying out and structuring web pages (HTML or XML)</a:t>
            </a:r>
            <a:r>
              <a:rPr lang="en-IN" altLang="en-US" sz="2200" i="1" dirty="0"/>
              <a:t>.</a:t>
            </a:r>
            <a:endParaRPr lang="en-IN" altLang="en-US" sz="2200" i="1" dirty="0"/>
          </a:p>
          <a:p>
            <a:endParaRPr lang="en-IN" altLang="en-US" sz="2200" i="1" dirty="0"/>
          </a:p>
          <a:p>
            <a:r>
              <a:rPr lang="en-US" sz="2200" i="1" dirty="0"/>
              <a:t>CSS is used to define styles for your web pages, including the design, layout and variations in display for different devices and screen sizes. </a:t>
            </a:r>
            <a:endParaRPr lang="en-US" sz="2200" i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345" y="106045"/>
            <a:ext cx="2804160" cy="17195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7045"/>
            <a:ext cx="8940165" cy="1497965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FUNCTIONALITIES </a:t>
            </a:r>
            <a:r>
              <a:rPr lang="en-IN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 IN THE BACKEND SPRINGBOOT PROJECT:</a:t>
            </a:r>
            <a:endParaRPr lang="en-IN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420" y="1985010"/>
            <a:ext cx="10515600" cy="4351338"/>
          </a:xfrm>
        </p:spPr>
        <p:txBody>
          <a:bodyPr/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1300" algn="l"/>
              </a:tabLst>
            </a:pPr>
            <a:endParaRPr lang="en-US" spc="1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27050" indent="-514350">
              <a:lnSpc>
                <a:spcPct val="100000"/>
              </a:lnSpc>
              <a:spcBef>
                <a:spcPts val="775"/>
              </a:spcBef>
              <a:buFont typeface="Arial MT"/>
              <a:buAutoNum type="arabicPeriod"/>
              <a:tabLst>
                <a:tab pos="241300" algn="l"/>
              </a:tabLst>
            </a:pPr>
            <a:r>
              <a:rPr lang="en-IN" altLang="en-US" spc="1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Eureka Server</a:t>
            </a:r>
            <a:endParaRPr lang="en-IN" altLang="en-US" spc="1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27050" indent="-514350">
              <a:lnSpc>
                <a:spcPct val="100000"/>
              </a:lnSpc>
              <a:spcBef>
                <a:spcPts val="775"/>
              </a:spcBef>
              <a:buFont typeface="Arial MT"/>
              <a:buAutoNum type="arabicPeriod"/>
              <a:tabLst>
                <a:tab pos="241300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0">
              <a:lnSpc>
                <a:spcPct val="100000"/>
              </a:lnSpc>
              <a:spcBef>
                <a:spcPts val="675"/>
              </a:spcBef>
              <a:buFont typeface="Arial MT"/>
              <a:buNone/>
              <a:tabLst>
                <a:tab pos="241300" algn="l"/>
              </a:tabLst>
            </a:pPr>
            <a:r>
              <a:rPr lang="en-IN" altLang="en-US" spc="4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  API Gateway</a:t>
            </a:r>
            <a:endParaRPr lang="en-US" spc="3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2700" indent="0">
              <a:lnSpc>
                <a:spcPct val="100000"/>
              </a:lnSpc>
              <a:spcBef>
                <a:spcPts val="675"/>
              </a:spcBef>
              <a:buFont typeface="Arial MT"/>
              <a:buNone/>
              <a:tabLst>
                <a:tab pos="241300" algn="l"/>
              </a:tabLst>
            </a:pPr>
            <a:endParaRPr lang="en-US" spc="12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2700" indent="0">
              <a:lnSpc>
                <a:spcPct val="100000"/>
              </a:lnSpc>
              <a:spcBef>
                <a:spcPts val="675"/>
              </a:spcBef>
              <a:buFont typeface="Arial MT"/>
              <a:buNone/>
              <a:tabLst>
                <a:tab pos="241300" algn="l"/>
              </a:tabLst>
            </a:pPr>
            <a:r>
              <a:rPr lang="en-IN" altLang="en-US" spc="1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 </a:t>
            </a:r>
            <a:r>
              <a:rPr lang="en-US" spc="1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</a:t>
            </a:r>
            <a:r>
              <a:rPr lang="en-US" spc="28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spc="-24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pc="3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</a:t>
            </a:r>
            <a:r>
              <a:rPr lang="en-US" spc="-21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pc="8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Authe</a:t>
            </a:r>
            <a:r>
              <a:rPr lang="en-US" spc="8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spc="3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tic</a:t>
            </a:r>
            <a:r>
              <a:rPr lang="en-US" spc="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spc="6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tion</a:t>
            </a:r>
            <a:endParaRPr lang="en-US" spc="6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27050" indent="-514350">
              <a:lnSpc>
                <a:spcPct val="100000"/>
              </a:lnSpc>
              <a:spcBef>
                <a:spcPts val="660"/>
              </a:spcBef>
              <a:buFont typeface="Arial MT"/>
              <a:buAutoNum type="arabicPeriod"/>
              <a:tabLst>
                <a:tab pos="241300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0">
              <a:lnSpc>
                <a:spcPct val="100000"/>
              </a:lnSpc>
              <a:spcBef>
                <a:spcPts val="660"/>
              </a:spcBef>
              <a:buFont typeface="Arial MT"/>
              <a:buNone/>
              <a:tabLst>
                <a:tab pos="241300" algn="l"/>
              </a:tabLst>
            </a:pPr>
            <a:r>
              <a:rPr lang="en-IN" altLang="en-US" spc="8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4. </a:t>
            </a:r>
            <a:r>
              <a:rPr lang="en-US" spc="8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Feign</a:t>
            </a:r>
            <a:r>
              <a:rPr lang="en-US" spc="-19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pc="9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Client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4" name="Picture 3" descr="Api gatewa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8440" y="3298825"/>
            <a:ext cx="862965" cy="862965"/>
          </a:xfrm>
          <a:prstGeom prst="rect">
            <a:avLst/>
          </a:prstGeom>
        </p:spPr>
      </p:pic>
      <p:pic>
        <p:nvPicPr>
          <p:cNvPr id="5" name="Picture 4" descr="Eurek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165" y="2193925"/>
            <a:ext cx="1830705" cy="895985"/>
          </a:xfrm>
          <a:prstGeom prst="rect">
            <a:avLst/>
          </a:prstGeom>
        </p:spPr>
      </p:pic>
      <p:pic>
        <p:nvPicPr>
          <p:cNvPr id="6" name="Picture 5" descr="jw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440" y="4429125"/>
            <a:ext cx="770890" cy="712470"/>
          </a:xfrm>
          <a:prstGeom prst="rect">
            <a:avLst/>
          </a:prstGeom>
        </p:spPr>
      </p:pic>
      <p:pic>
        <p:nvPicPr>
          <p:cNvPr id="1792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98440" y="5426075"/>
            <a:ext cx="2067560" cy="7099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urek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263525"/>
            <a:ext cx="3029585" cy="151447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048000" y="514985"/>
            <a:ext cx="2906395" cy="8369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EUREKA :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119755" y="1777365"/>
            <a:ext cx="8390890" cy="42094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i="1" dirty="0">
                <a:latin typeface="Calibri" panose="020F0502020204030204" charset="0"/>
                <a:cs typeface="Calibri" panose="020F0502020204030204" charset="0"/>
                <a:sym typeface="+mn-ea"/>
              </a:rPr>
              <a:t>Eureka Server is also known as </a:t>
            </a:r>
            <a:r>
              <a:rPr lang="en-IN" sz="2000" b="1" i="1" dirty="0">
                <a:latin typeface="Calibri" panose="020F0502020204030204" charset="0"/>
                <a:cs typeface="Calibri" panose="020F0502020204030204" charset="0"/>
                <a:sym typeface="+mn-ea"/>
              </a:rPr>
              <a:t>Discovery Server</a:t>
            </a:r>
            <a:r>
              <a:rPr lang="en-IN" sz="2000" i="1" dirty="0">
                <a:latin typeface="Calibri" panose="020F0502020204030204" charset="0"/>
                <a:cs typeface="Calibri" panose="020F0502020204030204" charset="0"/>
                <a:sym typeface="+mn-ea"/>
              </a:rPr>
              <a:t>.</a:t>
            </a:r>
            <a:endParaRPr lang="en-IN" sz="2000" i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i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i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Eureka server acts as a Registry where all the microservices are registered.</a:t>
            </a:r>
            <a:endParaRPr lang="en-IN" sz="2000" i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IN" sz="2000" i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i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The registered services can be discovered by other registered microservices for effective communication between them.</a:t>
            </a:r>
            <a:endParaRPr lang="en-IN" sz="2000" i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i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5560" y="517525"/>
            <a:ext cx="7325995" cy="1061720"/>
          </a:xfrm>
        </p:spPr>
        <p:txBody>
          <a:bodyPr/>
          <a:lstStyle/>
          <a:p>
            <a:r>
              <a:rPr lang="en-IN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API GATEWAY SERVICE:</a:t>
            </a:r>
            <a:endParaRPr lang="en-IN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5175" y="2048510"/>
            <a:ext cx="9318625" cy="4128770"/>
          </a:xfrm>
        </p:spPr>
        <p:txBody>
          <a:bodyPr/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2000" i="1" spc="65" dirty="0">
                <a:latin typeface="Calibri" panose="020F0502020204030204" charset="0"/>
                <a:cs typeface="Calibri" panose="020F0502020204030204" charset="0"/>
                <a:sym typeface="+mn-ea"/>
              </a:rPr>
              <a:t>An API Gateway is a server that is the single entry point into the system. </a:t>
            </a:r>
            <a:endParaRPr lang="en-US" sz="2000" i="1" spc="65" dirty="0" smtClean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endParaRPr lang="en-US" sz="2000" i="1" spc="65" dirty="0" smtClean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2000" i="1" spc="65" dirty="0" smtClean="0">
                <a:latin typeface="Calibri" panose="020F0502020204030204" charset="0"/>
                <a:cs typeface="Calibri" panose="020F0502020204030204" charset="0"/>
                <a:sym typeface="+mn-ea"/>
              </a:rPr>
              <a:t>W</a:t>
            </a:r>
            <a:r>
              <a:rPr lang="en-US" sz="2000" i="1" spc="80" dirty="0" smtClean="0">
                <a:latin typeface="Calibri" panose="020F0502020204030204" charset="0"/>
                <a:cs typeface="Calibri" panose="020F0502020204030204" charset="0"/>
                <a:sym typeface="+mn-ea"/>
              </a:rPr>
              <a:t>e</a:t>
            </a:r>
            <a:r>
              <a:rPr lang="en-US" sz="2000" i="1" spc="-120" dirty="0" smtClean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000" i="1" spc="35" dirty="0">
                <a:latin typeface="Calibri" panose="020F0502020204030204" charset="0"/>
                <a:cs typeface="Calibri" panose="020F0502020204030204" charset="0"/>
                <a:sym typeface="+mn-ea"/>
              </a:rPr>
              <a:t>h</a:t>
            </a:r>
            <a:r>
              <a:rPr lang="en-US" sz="2000" i="1" spc="-5" dirty="0">
                <a:latin typeface="Calibri" panose="020F0502020204030204" charset="0"/>
                <a:cs typeface="Calibri" panose="020F0502020204030204" charset="0"/>
                <a:sym typeface="+mn-ea"/>
              </a:rPr>
              <a:t>a</a:t>
            </a:r>
            <a:r>
              <a:rPr lang="en-US" sz="2000" i="1" spc="-10" dirty="0">
                <a:latin typeface="Calibri" panose="020F0502020204030204" charset="0"/>
                <a:cs typeface="Calibri" panose="020F0502020204030204" charset="0"/>
                <a:sym typeface="+mn-ea"/>
              </a:rPr>
              <a:t>v</a:t>
            </a:r>
            <a:r>
              <a:rPr lang="en-US" sz="2000" i="1" spc="80" dirty="0">
                <a:latin typeface="Calibri" panose="020F0502020204030204" charset="0"/>
                <a:cs typeface="Calibri" panose="020F0502020204030204" charset="0"/>
                <a:sym typeface="+mn-ea"/>
              </a:rPr>
              <a:t>e</a:t>
            </a:r>
            <a:r>
              <a:rPr lang="en-US" sz="2000" i="1" spc="-12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000" i="1" spc="60" dirty="0">
                <a:latin typeface="Calibri" panose="020F0502020204030204" charset="0"/>
                <a:cs typeface="Calibri" panose="020F0502020204030204" charset="0"/>
                <a:sym typeface="+mn-ea"/>
              </a:rPr>
              <a:t>use</a:t>
            </a:r>
            <a:r>
              <a:rPr lang="en-US" sz="2000" i="1" spc="70" dirty="0">
                <a:latin typeface="Calibri" panose="020F0502020204030204" charset="0"/>
                <a:cs typeface="Calibri" panose="020F0502020204030204" charset="0"/>
                <a:sym typeface="+mn-ea"/>
              </a:rPr>
              <a:t>d</a:t>
            </a:r>
            <a:r>
              <a:rPr lang="en-US" sz="2000" i="1" spc="-12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000" i="1" spc="60" dirty="0">
                <a:latin typeface="Calibri" panose="020F0502020204030204" charset="0"/>
                <a:cs typeface="Calibri" panose="020F0502020204030204" charset="0"/>
                <a:sym typeface="+mn-ea"/>
              </a:rPr>
              <a:t>Spring</a:t>
            </a:r>
            <a:r>
              <a:rPr lang="en-US" sz="2000" i="1" spc="-12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000" i="1" spc="105" dirty="0">
                <a:latin typeface="Calibri" panose="020F0502020204030204" charset="0"/>
                <a:cs typeface="Calibri" panose="020F0502020204030204" charset="0"/>
                <a:sym typeface="+mn-ea"/>
              </a:rPr>
              <a:t>Cloud</a:t>
            </a:r>
            <a:r>
              <a:rPr lang="en-US" sz="2000" i="1" spc="-45" dirty="0">
                <a:latin typeface="Calibri" panose="020F0502020204030204" charset="0"/>
                <a:cs typeface="Calibri" panose="020F0502020204030204" charset="0"/>
                <a:sym typeface="+mn-ea"/>
              </a:rPr>
              <a:t>’</a:t>
            </a:r>
            <a:r>
              <a:rPr lang="en-US" sz="2000" i="1" spc="-5" dirty="0">
                <a:latin typeface="Calibri" panose="020F0502020204030204" charset="0"/>
                <a:cs typeface="Calibri" panose="020F0502020204030204" charset="0"/>
                <a:sym typeface="+mn-ea"/>
              </a:rPr>
              <a:t>s</a:t>
            </a:r>
            <a:r>
              <a:rPr lang="en-US" sz="2000" i="1" spc="-15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000" i="1" dirty="0">
                <a:latin typeface="Calibri" panose="020F0502020204030204" charset="0"/>
                <a:cs typeface="Calibri" panose="020F0502020204030204" charset="0"/>
                <a:sym typeface="+mn-ea"/>
              </a:rPr>
              <a:t>API  </a:t>
            </a:r>
            <a:r>
              <a:rPr lang="en-US" sz="2000" i="1" spc="35" dirty="0">
                <a:latin typeface="Calibri" panose="020F0502020204030204" charset="0"/>
                <a:cs typeface="Calibri" panose="020F0502020204030204" charset="0"/>
                <a:sym typeface="+mn-ea"/>
              </a:rPr>
              <a:t>Gateway</a:t>
            </a:r>
            <a:r>
              <a:rPr lang="en-US" sz="2000" i="1" spc="-14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000" i="1" spc="20" dirty="0">
                <a:latin typeface="Calibri" panose="020F0502020204030204" charset="0"/>
                <a:cs typeface="Calibri" panose="020F0502020204030204" charset="0"/>
                <a:sym typeface="+mn-ea"/>
              </a:rPr>
              <a:t>Service.</a:t>
            </a:r>
            <a:endParaRPr lang="en-US" sz="2000" i="1" spc="20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12065" marR="5080" indent="0">
              <a:lnSpc>
                <a:spcPct val="100000"/>
              </a:lnSpc>
              <a:spcBef>
                <a:spcPts val="100"/>
              </a:spcBef>
              <a:buFont typeface="Arial MT"/>
              <a:buNone/>
              <a:tabLst>
                <a:tab pos="299085" algn="l"/>
                <a:tab pos="299720" algn="l"/>
              </a:tabLst>
            </a:pPr>
            <a:endParaRPr lang="en-US" sz="2000" i="1" spc="20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IN" altLang="en-US" sz="2000" i="1" dirty="0">
                <a:latin typeface="Calibri" panose="020F0502020204030204" charset="0"/>
                <a:cs typeface="Calibri" panose="020F0502020204030204" charset="0"/>
              </a:rPr>
              <a:t>It is a tool that sits between Client and a collection of Backend Services.</a:t>
            </a:r>
            <a:endParaRPr lang="en-IN" altLang="en-US" sz="2000" i="1" dirty="0">
              <a:latin typeface="Calibri" panose="020F0502020204030204" charset="0"/>
              <a:cs typeface="Calibri" panose="020F0502020204030204" charset="0"/>
            </a:endParaRPr>
          </a:p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endParaRPr lang="en-IN" altLang="en-US" sz="2000" i="1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Api gatewa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520" y="140335"/>
            <a:ext cx="1685290" cy="16852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2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</a:t>
            </a:r>
            <a:r>
              <a:rPr lang="en-US" sz="4000" spc="12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</a:t>
            </a:r>
            <a:r>
              <a:rPr lang="en-US" sz="4000" spc="28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</a:t>
            </a:r>
            <a:r>
              <a:rPr lang="en-US" sz="4000" spc="-45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FOR AUTHENTICATION:</a:t>
            </a:r>
            <a:endParaRPr lang="en-IN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564" y="1828799"/>
            <a:ext cx="9534236" cy="4348163"/>
          </a:xfrm>
        </p:spPr>
        <p:txBody>
          <a:bodyPr/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2200" i="1" spc="-120" dirty="0">
                <a:latin typeface="+mj-lt"/>
                <a:cs typeface="Times New Roman" panose="02020603050405020304" pitchFamily="18" charset="0"/>
              </a:rPr>
              <a:t>It</a:t>
            </a:r>
            <a:r>
              <a:rPr lang="en-US" sz="2200" i="1" spc="-114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i="1" spc="15" dirty="0">
                <a:latin typeface="+mj-lt"/>
                <a:cs typeface="Times New Roman" panose="02020603050405020304" pitchFamily="18" charset="0"/>
              </a:rPr>
              <a:t>is</a:t>
            </a:r>
            <a:r>
              <a:rPr lang="en-US" sz="2200" i="1" spc="-11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i="1" spc="15" dirty="0">
                <a:latin typeface="+mj-lt"/>
                <a:cs typeface="Times New Roman" panose="02020603050405020304" pitchFamily="18" charset="0"/>
              </a:rPr>
              <a:t>a</a:t>
            </a:r>
            <a:r>
              <a:rPr lang="en-US" sz="2200" i="1" spc="-125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i="1" spc="-25" dirty="0">
                <a:latin typeface="+mj-lt"/>
                <a:cs typeface="Times New Roman" panose="02020603050405020304" pitchFamily="18" charset="0"/>
              </a:rPr>
              <a:t>s</a:t>
            </a:r>
            <a:r>
              <a:rPr lang="en-US" sz="2200" i="1" spc="-15" dirty="0">
                <a:latin typeface="+mj-lt"/>
                <a:cs typeface="Times New Roman" panose="02020603050405020304" pitchFamily="18" charset="0"/>
              </a:rPr>
              <a:t>t</a:t>
            </a:r>
            <a:r>
              <a:rPr lang="en-US" sz="2200" i="1" spc="40" dirty="0">
                <a:latin typeface="+mj-lt"/>
                <a:cs typeface="Times New Roman" panose="02020603050405020304" pitchFamily="18" charset="0"/>
              </a:rPr>
              <a:t>anda</a:t>
            </a:r>
            <a:r>
              <a:rPr lang="en-US" sz="2200" i="1" spc="-5" dirty="0">
                <a:latin typeface="+mj-lt"/>
                <a:cs typeface="Times New Roman" panose="02020603050405020304" pitchFamily="18" charset="0"/>
              </a:rPr>
              <a:t>r</a:t>
            </a:r>
            <a:r>
              <a:rPr lang="en-US" sz="2200" i="1" spc="150" dirty="0">
                <a:latin typeface="+mj-lt"/>
                <a:cs typeface="Times New Roman" panose="02020603050405020304" pitchFamily="18" charset="0"/>
              </a:rPr>
              <a:t>d</a:t>
            </a:r>
            <a:r>
              <a:rPr lang="en-US" sz="2200" i="1" spc="-105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i="1" spc="25" dirty="0">
                <a:latin typeface="+mj-lt"/>
                <a:cs typeface="Times New Roman" panose="02020603050405020304" pitchFamily="18" charset="0"/>
              </a:rPr>
              <a:t>for</a:t>
            </a:r>
            <a:r>
              <a:rPr lang="en-US" sz="2200" i="1" spc="-11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i="1" spc="30" dirty="0">
                <a:latin typeface="+mj-lt"/>
                <a:cs typeface="Times New Roman" panose="02020603050405020304" pitchFamily="18" charset="0"/>
              </a:rPr>
              <a:t>t</a:t>
            </a:r>
            <a:r>
              <a:rPr lang="en-US" sz="2200" i="1" spc="60" dirty="0">
                <a:latin typeface="+mj-lt"/>
                <a:cs typeface="Times New Roman" panose="02020603050405020304" pitchFamily="18" charset="0"/>
              </a:rPr>
              <a:t>o</a:t>
            </a:r>
            <a:r>
              <a:rPr lang="en-US" sz="2200" i="1" spc="-25" dirty="0">
                <a:latin typeface="+mj-lt"/>
                <a:cs typeface="Times New Roman" panose="02020603050405020304" pitchFamily="18" charset="0"/>
              </a:rPr>
              <a:t>k</a:t>
            </a:r>
            <a:r>
              <a:rPr lang="en-US" sz="2200" i="1" spc="60" dirty="0">
                <a:latin typeface="+mj-lt"/>
                <a:cs typeface="Times New Roman" panose="02020603050405020304" pitchFamily="18" charset="0"/>
              </a:rPr>
              <a:t>e</a:t>
            </a:r>
            <a:r>
              <a:rPr lang="en-US" sz="2200" i="1" spc="70" dirty="0">
                <a:latin typeface="+mj-lt"/>
                <a:cs typeface="Times New Roman" panose="02020603050405020304" pitchFamily="18" charset="0"/>
              </a:rPr>
              <a:t>n</a:t>
            </a:r>
            <a:r>
              <a:rPr lang="en-US" sz="2200" i="1" spc="-80" dirty="0">
                <a:latin typeface="+mj-lt"/>
                <a:cs typeface="Times New Roman" panose="02020603050405020304" pitchFamily="18" charset="0"/>
              </a:rPr>
              <a:t>-</a:t>
            </a:r>
            <a:r>
              <a:rPr lang="en-US" sz="2200" i="1" spc="50" dirty="0">
                <a:latin typeface="+mj-lt"/>
                <a:cs typeface="Times New Roman" panose="02020603050405020304" pitchFamily="18" charset="0"/>
              </a:rPr>
              <a:t>bas</a:t>
            </a:r>
            <a:r>
              <a:rPr lang="en-US" sz="2200" i="1" spc="114" dirty="0">
                <a:latin typeface="+mj-lt"/>
                <a:cs typeface="Times New Roman" panose="02020603050405020304" pitchFamily="18" charset="0"/>
              </a:rPr>
              <a:t>ed</a:t>
            </a:r>
            <a:r>
              <a:rPr lang="en-US" sz="2200" i="1" spc="-125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i="1" spc="20" dirty="0">
                <a:latin typeface="+mj-lt"/>
                <a:cs typeface="Times New Roman" panose="02020603050405020304" pitchFamily="18" charset="0"/>
              </a:rPr>
              <a:t>authent</a:t>
            </a:r>
            <a:r>
              <a:rPr lang="en-US" sz="2200" i="1" spc="15" dirty="0">
                <a:latin typeface="+mj-lt"/>
                <a:cs typeface="Times New Roman" panose="02020603050405020304" pitchFamily="18" charset="0"/>
              </a:rPr>
              <a:t>i</a:t>
            </a:r>
            <a:r>
              <a:rPr lang="en-US" sz="2200" i="1" spc="40" dirty="0">
                <a:latin typeface="+mj-lt"/>
                <a:cs typeface="Times New Roman" panose="02020603050405020304" pitchFamily="18" charset="0"/>
              </a:rPr>
              <a:t>c</a:t>
            </a:r>
            <a:r>
              <a:rPr lang="en-US" sz="2200" i="1" spc="30" dirty="0">
                <a:latin typeface="+mj-lt"/>
                <a:cs typeface="Times New Roman" panose="02020603050405020304" pitchFamily="18" charset="0"/>
              </a:rPr>
              <a:t>a</a:t>
            </a:r>
            <a:r>
              <a:rPr lang="en-US" sz="2200" i="1" dirty="0">
                <a:latin typeface="+mj-lt"/>
                <a:cs typeface="Times New Roman" panose="02020603050405020304" pitchFamily="18" charset="0"/>
              </a:rPr>
              <a:t>t</a:t>
            </a:r>
            <a:r>
              <a:rPr lang="en-US" sz="2200" i="1" spc="5" dirty="0">
                <a:latin typeface="+mj-lt"/>
                <a:cs typeface="Times New Roman" panose="02020603050405020304" pitchFamily="18" charset="0"/>
              </a:rPr>
              <a:t>i</a:t>
            </a:r>
            <a:r>
              <a:rPr lang="en-US" sz="2200" i="1" spc="25" dirty="0">
                <a:latin typeface="+mj-lt"/>
                <a:cs typeface="Times New Roman" panose="02020603050405020304" pitchFamily="18" charset="0"/>
              </a:rPr>
              <a:t>on.</a:t>
            </a:r>
            <a:endParaRPr lang="en-US" sz="2200" i="1" dirty="0"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lang="en-US" sz="2200" i="1" dirty="0">
              <a:latin typeface="+mj-lt"/>
              <a:cs typeface="Times New Roman" panose="02020603050405020304" pitchFamily="18" charset="0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2200" i="1" spc="-120" dirty="0">
                <a:latin typeface="+mj-lt"/>
                <a:cs typeface="Times New Roman" panose="02020603050405020304" pitchFamily="18" charset="0"/>
              </a:rPr>
              <a:t>It</a:t>
            </a:r>
            <a:r>
              <a:rPr lang="en-US" sz="2200" i="1" spc="-114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i="1" spc="25" dirty="0">
                <a:latin typeface="+mj-lt"/>
                <a:cs typeface="Times New Roman" panose="02020603050405020304" pitchFamily="18" charset="0"/>
              </a:rPr>
              <a:t>uses</a:t>
            </a:r>
            <a:r>
              <a:rPr lang="en-US" sz="2200" i="1" spc="-114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i="1" spc="30" dirty="0">
                <a:latin typeface="+mj-lt"/>
                <a:cs typeface="Times New Roman" panose="02020603050405020304" pitchFamily="18" charset="0"/>
              </a:rPr>
              <a:t>the</a:t>
            </a:r>
            <a:r>
              <a:rPr lang="en-US" sz="2200" i="1" spc="-114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i="1" spc="160" dirty="0">
                <a:latin typeface="+mj-lt"/>
                <a:cs typeface="Times New Roman" panose="02020603050405020304" pitchFamily="18" charset="0"/>
              </a:rPr>
              <a:t>HMAC</a:t>
            </a:r>
            <a:r>
              <a:rPr lang="en-US" sz="2200" i="1" spc="-11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i="1" spc="50" dirty="0">
                <a:latin typeface="+mj-lt"/>
                <a:cs typeface="Times New Roman" panose="02020603050405020304" pitchFamily="18" charset="0"/>
              </a:rPr>
              <a:t>SHA-256</a:t>
            </a:r>
            <a:r>
              <a:rPr lang="en-US" sz="2200" i="1" spc="-105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i="1" spc="60" dirty="0">
                <a:latin typeface="+mj-lt"/>
                <a:cs typeface="Times New Roman" panose="02020603050405020304" pitchFamily="18" charset="0"/>
              </a:rPr>
              <a:t>signing</a:t>
            </a:r>
            <a:r>
              <a:rPr lang="en-US" sz="2200" i="1" spc="-12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i="1" spc="45" dirty="0">
                <a:latin typeface="+mj-lt"/>
                <a:cs typeface="Times New Roman" panose="02020603050405020304" pitchFamily="18" charset="0"/>
              </a:rPr>
              <a:t>algorithm</a:t>
            </a:r>
            <a:r>
              <a:rPr lang="en-US" sz="2200" i="1" spc="-125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i="1" spc="-80" dirty="0">
                <a:latin typeface="+mj-lt"/>
                <a:cs typeface="Times New Roman" panose="02020603050405020304" pitchFamily="18" charset="0"/>
              </a:rPr>
              <a:t>.</a:t>
            </a:r>
            <a:endParaRPr lang="en-US" sz="2200" i="1" dirty="0"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lang="en-US" sz="2200" i="1" dirty="0">
              <a:latin typeface="+mj-lt"/>
              <a:cs typeface="Times New Roman" panose="02020603050405020304" pitchFamily="18" charset="0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2200" i="1" spc="70" dirty="0">
                <a:latin typeface="+mj-lt"/>
                <a:cs typeface="Times New Roman" panose="02020603050405020304" pitchFamily="18" charset="0"/>
              </a:rPr>
              <a:t>We</a:t>
            </a:r>
            <a:r>
              <a:rPr lang="en-US" sz="2200" i="1" spc="-13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i="1" spc="25" dirty="0">
                <a:latin typeface="+mj-lt"/>
                <a:cs typeface="Times New Roman" panose="02020603050405020304" pitchFamily="18" charset="0"/>
              </a:rPr>
              <a:t>have</a:t>
            </a:r>
            <a:r>
              <a:rPr lang="en-US" sz="2200" i="1" spc="-114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i="1" spc="70" dirty="0">
                <a:latin typeface="+mj-lt"/>
                <a:cs typeface="Times New Roman" panose="02020603050405020304" pitchFamily="18" charset="0"/>
              </a:rPr>
              <a:t>implemented</a:t>
            </a:r>
            <a:r>
              <a:rPr lang="en-US" sz="2200" i="1" spc="-16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i="1" spc="75" dirty="0">
                <a:latin typeface="+mj-lt"/>
                <a:cs typeface="Times New Roman" panose="02020603050405020304" pitchFamily="18" charset="0"/>
              </a:rPr>
              <a:t>JWT</a:t>
            </a:r>
            <a:r>
              <a:rPr lang="en-US" sz="2200" i="1" spc="-15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i="1" spc="25" dirty="0">
                <a:latin typeface="+mj-lt"/>
                <a:cs typeface="Times New Roman" panose="02020603050405020304" pitchFamily="18" charset="0"/>
              </a:rPr>
              <a:t>for</a:t>
            </a:r>
            <a:r>
              <a:rPr lang="en-US" sz="2200" i="1" spc="-114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i="1" spc="25" dirty="0">
                <a:latin typeface="+mj-lt"/>
                <a:cs typeface="Times New Roman" panose="02020603050405020304" pitchFamily="18" charset="0"/>
              </a:rPr>
              <a:t>authentication</a:t>
            </a:r>
            <a:r>
              <a:rPr lang="en-US" sz="2200" i="1" spc="-114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i="1" spc="40" dirty="0">
                <a:latin typeface="+mj-lt"/>
                <a:cs typeface="Times New Roman" panose="02020603050405020304" pitchFamily="18" charset="0"/>
              </a:rPr>
              <a:t>of </a:t>
            </a:r>
            <a:r>
              <a:rPr lang="en-US" sz="2200" i="1" spc="-545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i="1" spc="25" dirty="0">
                <a:latin typeface="+mj-lt"/>
                <a:cs typeface="Times New Roman" panose="02020603050405020304" pitchFamily="18" charset="0"/>
              </a:rPr>
              <a:t>user</a:t>
            </a:r>
            <a:r>
              <a:rPr lang="en-US" sz="2200" i="1" spc="-12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i="1" spc="40" dirty="0">
                <a:latin typeface="+mj-lt"/>
                <a:cs typeface="Times New Roman" panose="02020603050405020304" pitchFamily="18" charset="0"/>
              </a:rPr>
              <a:t>in</a:t>
            </a:r>
            <a:r>
              <a:rPr lang="en-US" sz="2200" i="1" spc="-11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i="1" spc="50" dirty="0">
                <a:latin typeface="+mj-lt"/>
                <a:cs typeface="Times New Roman" panose="02020603050405020304" pitchFamily="18" charset="0"/>
              </a:rPr>
              <a:t>our</a:t>
            </a:r>
            <a:r>
              <a:rPr lang="en-US" sz="2200" i="1" spc="-105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i="1" spc="25" dirty="0">
                <a:latin typeface="+mj-lt"/>
                <a:cs typeface="Times New Roman" panose="02020603050405020304" pitchFamily="18" charset="0"/>
              </a:rPr>
              <a:t>project.</a:t>
            </a:r>
            <a:endParaRPr lang="en-US" sz="2200" i="1" dirty="0">
              <a:latin typeface="+mj-lt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 descr="jw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145" y="365125"/>
            <a:ext cx="1121811" cy="103679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497840"/>
            <a:ext cx="5730875" cy="77724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FEIGN CLIENT:</a:t>
            </a:r>
            <a:endParaRPr lang="en-IN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7645" y="1754505"/>
            <a:ext cx="8606155" cy="4422775"/>
          </a:xfrm>
        </p:spPr>
        <p:txBody>
          <a:bodyPr/>
          <a:lstStyle/>
          <a:p>
            <a:pPr marL="299085" marR="10033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2000" i="1" spc="35" dirty="0">
                <a:latin typeface="Calibri" panose="020F0502020204030204" charset="0"/>
                <a:cs typeface="Calibri" panose="020F0502020204030204" charset="0"/>
                <a:sym typeface="+mn-ea"/>
              </a:rPr>
              <a:t>Synchronous </a:t>
            </a:r>
            <a:r>
              <a:rPr lang="en-US" sz="2000" i="1" spc="50" dirty="0">
                <a:latin typeface="Calibri" panose="020F0502020204030204" charset="0"/>
                <a:cs typeface="Calibri" panose="020F0502020204030204" charset="0"/>
                <a:sym typeface="+mn-ea"/>
              </a:rPr>
              <a:t>communication </a:t>
            </a:r>
            <a:r>
              <a:rPr lang="en-US" sz="2000" i="1" spc="60" dirty="0">
                <a:latin typeface="Calibri" panose="020F0502020204030204" charset="0"/>
                <a:cs typeface="Calibri" panose="020F0502020204030204" charset="0"/>
                <a:sym typeface="+mn-ea"/>
              </a:rPr>
              <a:t>between </a:t>
            </a:r>
            <a:r>
              <a:rPr lang="en-US" sz="2000" i="1" spc="6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000" i="1" spc="35" dirty="0">
                <a:latin typeface="Calibri" panose="020F0502020204030204" charset="0"/>
                <a:cs typeface="Calibri" panose="020F0502020204030204" charset="0"/>
                <a:sym typeface="+mn-ea"/>
              </a:rPr>
              <a:t>microservices</a:t>
            </a:r>
            <a:r>
              <a:rPr lang="en-US" sz="2000" i="1" spc="-14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000" i="1" spc="15" dirty="0">
                <a:latin typeface="Calibri" panose="020F0502020204030204" charset="0"/>
                <a:cs typeface="Calibri" panose="020F0502020204030204" charset="0"/>
                <a:sym typeface="+mn-ea"/>
              </a:rPr>
              <a:t>is</a:t>
            </a:r>
            <a:r>
              <a:rPr lang="en-US" sz="2000" i="1" spc="-11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000" i="1" spc="70" dirty="0">
                <a:latin typeface="Calibri" panose="020F0502020204030204" charset="0"/>
                <a:cs typeface="Calibri" panose="020F0502020204030204" charset="0"/>
                <a:sym typeface="+mn-ea"/>
              </a:rPr>
              <a:t>possible</a:t>
            </a:r>
            <a:r>
              <a:rPr lang="en-US" sz="2000" i="1" spc="-15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000" i="1" spc="60" dirty="0">
                <a:latin typeface="Calibri" panose="020F0502020204030204" charset="0"/>
                <a:cs typeface="Calibri" panose="020F0502020204030204" charset="0"/>
                <a:sym typeface="+mn-ea"/>
              </a:rPr>
              <a:t>by</a:t>
            </a:r>
            <a:r>
              <a:rPr lang="en-US" sz="2000" i="1" spc="-10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000" i="1" spc="50" dirty="0">
                <a:latin typeface="Calibri" panose="020F0502020204030204" charset="0"/>
                <a:cs typeface="Calibri" panose="020F0502020204030204" charset="0"/>
                <a:sym typeface="+mn-ea"/>
              </a:rPr>
              <a:t>using</a:t>
            </a:r>
            <a:r>
              <a:rPr lang="en-US" sz="2000" i="1" spc="-114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000" i="1" spc="55" dirty="0">
                <a:latin typeface="Calibri" panose="020F0502020204030204" charset="0"/>
                <a:cs typeface="Calibri" panose="020F0502020204030204" charset="0"/>
                <a:sym typeface="+mn-ea"/>
              </a:rPr>
              <a:t>Feign</a:t>
            </a:r>
            <a:r>
              <a:rPr lang="en-US" sz="2000" i="1" spc="-114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000" i="1" spc="40" dirty="0">
                <a:latin typeface="Calibri" panose="020F0502020204030204" charset="0"/>
                <a:cs typeface="Calibri" panose="020F0502020204030204" charset="0"/>
                <a:sym typeface="+mn-ea"/>
              </a:rPr>
              <a:t>Client.</a:t>
            </a:r>
            <a:endParaRPr lang="en-US" sz="2000" i="1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lang="en-US" sz="2000" i="1" dirty="0">
              <a:latin typeface="Calibri" panose="020F0502020204030204" charset="0"/>
              <a:cs typeface="Calibri" panose="020F0502020204030204" charset="0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2000" i="1" spc="-85" dirty="0">
                <a:latin typeface="Calibri" panose="020F0502020204030204" charset="0"/>
                <a:cs typeface="Calibri" panose="020F0502020204030204" charset="0"/>
                <a:sym typeface="+mn-ea"/>
              </a:rPr>
              <a:t>In</a:t>
            </a:r>
            <a:r>
              <a:rPr lang="en-US" sz="2000" i="1" spc="-114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000" i="1" spc="-30" dirty="0">
                <a:latin typeface="Calibri" panose="020F0502020204030204" charset="0"/>
                <a:cs typeface="Calibri" panose="020F0502020204030204" charset="0"/>
                <a:sym typeface="+mn-ea"/>
              </a:rPr>
              <a:t>t</a:t>
            </a:r>
            <a:r>
              <a:rPr lang="en-US" sz="2000" i="1" spc="35" dirty="0">
                <a:latin typeface="Calibri" panose="020F0502020204030204" charset="0"/>
                <a:cs typeface="Calibri" panose="020F0502020204030204" charset="0"/>
                <a:sym typeface="+mn-ea"/>
              </a:rPr>
              <a:t>hi</a:t>
            </a:r>
            <a:r>
              <a:rPr lang="en-US" sz="2000" i="1" spc="-5" dirty="0">
                <a:latin typeface="Calibri" panose="020F0502020204030204" charset="0"/>
                <a:cs typeface="Calibri" panose="020F0502020204030204" charset="0"/>
                <a:sym typeface="+mn-ea"/>
              </a:rPr>
              <a:t>s</a:t>
            </a:r>
            <a:r>
              <a:rPr lang="en-US" sz="2000" i="1" spc="-114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000" i="1" spc="95" dirty="0">
                <a:latin typeface="Calibri" panose="020F0502020204030204" charset="0"/>
                <a:cs typeface="Calibri" panose="020F0502020204030204" charset="0"/>
                <a:sym typeface="+mn-ea"/>
              </a:rPr>
              <a:t>app</a:t>
            </a:r>
            <a:r>
              <a:rPr lang="en-US" sz="2000" i="1" spc="-45" dirty="0">
                <a:latin typeface="Calibri" panose="020F0502020204030204" charset="0"/>
                <a:cs typeface="Calibri" panose="020F0502020204030204" charset="0"/>
                <a:sym typeface="+mn-ea"/>
              </a:rPr>
              <a:t>r</a:t>
            </a:r>
            <a:r>
              <a:rPr lang="en-US" sz="2000" i="1" spc="60" dirty="0">
                <a:latin typeface="Calibri" panose="020F0502020204030204" charset="0"/>
                <a:cs typeface="Calibri" panose="020F0502020204030204" charset="0"/>
                <a:sym typeface="+mn-ea"/>
              </a:rPr>
              <a:t>oach</a:t>
            </a:r>
            <a:r>
              <a:rPr lang="en-US" sz="2000" i="1" spc="-114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000" i="1" spc="-30" dirty="0">
                <a:latin typeface="Calibri" panose="020F0502020204030204" charset="0"/>
                <a:cs typeface="Calibri" panose="020F0502020204030204" charset="0"/>
                <a:sym typeface="+mn-ea"/>
              </a:rPr>
              <a:t>t</a:t>
            </a:r>
            <a:r>
              <a:rPr lang="en-US" sz="2000" i="1" spc="35" dirty="0">
                <a:latin typeface="Calibri" panose="020F0502020204030204" charset="0"/>
                <a:cs typeface="Calibri" panose="020F0502020204030204" charset="0"/>
                <a:sym typeface="+mn-ea"/>
              </a:rPr>
              <a:t>h</a:t>
            </a:r>
            <a:r>
              <a:rPr lang="en-US" sz="2000" i="1" spc="80" dirty="0">
                <a:latin typeface="Calibri" panose="020F0502020204030204" charset="0"/>
                <a:cs typeface="Calibri" panose="020F0502020204030204" charset="0"/>
                <a:sym typeface="+mn-ea"/>
              </a:rPr>
              <a:t>e</a:t>
            </a:r>
            <a:r>
              <a:rPr lang="en-US" sz="2000" i="1" spc="-114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000" i="1" spc="40" dirty="0">
                <a:latin typeface="Calibri" panose="020F0502020204030204" charset="0"/>
                <a:cs typeface="Calibri" panose="020F0502020204030204" charset="0"/>
                <a:sym typeface="+mn-ea"/>
              </a:rPr>
              <a:t>calli</a:t>
            </a:r>
            <a:r>
              <a:rPr lang="en-US" sz="2000" i="1" spc="85" dirty="0">
                <a:latin typeface="Calibri" panose="020F0502020204030204" charset="0"/>
                <a:cs typeface="Calibri" panose="020F0502020204030204" charset="0"/>
                <a:sym typeface="+mn-ea"/>
              </a:rPr>
              <a:t>n</a:t>
            </a:r>
            <a:r>
              <a:rPr lang="en-US" sz="2000" i="1" spc="90" dirty="0">
                <a:latin typeface="Calibri" panose="020F0502020204030204" charset="0"/>
                <a:cs typeface="Calibri" panose="020F0502020204030204" charset="0"/>
                <a:sym typeface="+mn-ea"/>
              </a:rPr>
              <a:t>g</a:t>
            </a:r>
            <a:r>
              <a:rPr lang="en-US" sz="2000" i="1" spc="-12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000" i="1" spc="35" dirty="0">
                <a:latin typeface="Calibri" panose="020F0502020204030204" charset="0"/>
                <a:cs typeface="Calibri" panose="020F0502020204030204" charset="0"/>
                <a:sym typeface="+mn-ea"/>
              </a:rPr>
              <a:t>s</a:t>
            </a:r>
            <a:r>
              <a:rPr lang="en-US" sz="2000" i="1" spc="45" dirty="0">
                <a:latin typeface="Calibri" panose="020F0502020204030204" charset="0"/>
                <a:cs typeface="Calibri" panose="020F0502020204030204" charset="0"/>
                <a:sym typeface="+mn-ea"/>
              </a:rPr>
              <a:t>e</a:t>
            </a:r>
            <a:r>
              <a:rPr lang="en-US" sz="2000" i="1" spc="30" dirty="0">
                <a:latin typeface="Calibri" panose="020F0502020204030204" charset="0"/>
                <a:cs typeface="Calibri" panose="020F0502020204030204" charset="0"/>
                <a:sym typeface="+mn-ea"/>
              </a:rPr>
              <a:t>rvice</a:t>
            </a:r>
            <a:r>
              <a:rPr lang="en-US" sz="2000" i="1" spc="-14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000" i="1" spc="25" dirty="0">
                <a:latin typeface="Calibri" panose="020F0502020204030204" charset="0"/>
                <a:cs typeface="Calibri" panose="020F0502020204030204" charset="0"/>
                <a:sym typeface="+mn-ea"/>
              </a:rPr>
              <a:t>w</a:t>
            </a:r>
            <a:r>
              <a:rPr lang="en-US" sz="2000" i="1" spc="15" dirty="0">
                <a:latin typeface="Calibri" panose="020F0502020204030204" charset="0"/>
                <a:cs typeface="Calibri" panose="020F0502020204030204" charset="0"/>
                <a:sym typeface="+mn-ea"/>
              </a:rPr>
              <a:t>i</a:t>
            </a:r>
            <a:r>
              <a:rPr lang="en-US" sz="2000" i="1" spc="40" dirty="0">
                <a:latin typeface="Calibri" panose="020F0502020204030204" charset="0"/>
                <a:cs typeface="Calibri" panose="020F0502020204030204" charset="0"/>
                <a:sym typeface="+mn-ea"/>
              </a:rPr>
              <a:t>ll</a:t>
            </a:r>
            <a:r>
              <a:rPr lang="en-US" sz="2000" i="1" spc="-12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000" i="1" spc="20" dirty="0">
                <a:latin typeface="Calibri" panose="020F0502020204030204" charset="0"/>
                <a:cs typeface="Calibri" panose="020F0502020204030204" charset="0"/>
                <a:sym typeface="+mn-ea"/>
              </a:rPr>
              <a:t>wa</a:t>
            </a:r>
            <a:r>
              <a:rPr lang="en-US" sz="2000" i="1" spc="5" dirty="0">
                <a:latin typeface="Calibri" panose="020F0502020204030204" charset="0"/>
                <a:cs typeface="Calibri" panose="020F0502020204030204" charset="0"/>
                <a:sym typeface="+mn-ea"/>
              </a:rPr>
              <a:t>i</a:t>
            </a:r>
            <a:r>
              <a:rPr lang="en-US" sz="2000" i="1" spc="-35" dirty="0">
                <a:latin typeface="Calibri" panose="020F0502020204030204" charset="0"/>
                <a:cs typeface="Calibri" panose="020F0502020204030204" charset="0"/>
                <a:sym typeface="+mn-ea"/>
              </a:rPr>
              <a:t>t</a:t>
            </a:r>
            <a:r>
              <a:rPr lang="en-US" sz="2000" i="1" spc="-12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000" i="1" spc="20" dirty="0">
                <a:latin typeface="Calibri" panose="020F0502020204030204" charset="0"/>
                <a:cs typeface="Calibri" panose="020F0502020204030204" charset="0"/>
                <a:sym typeface="+mn-ea"/>
              </a:rPr>
              <a:t>unt</a:t>
            </a:r>
            <a:r>
              <a:rPr lang="en-US" sz="2000" i="1" spc="15" dirty="0">
                <a:latin typeface="Calibri" panose="020F0502020204030204" charset="0"/>
                <a:cs typeface="Calibri" panose="020F0502020204030204" charset="0"/>
                <a:sym typeface="+mn-ea"/>
              </a:rPr>
              <a:t>i</a:t>
            </a:r>
            <a:r>
              <a:rPr lang="en-US" sz="2000" i="1" spc="40" dirty="0">
                <a:latin typeface="Calibri" panose="020F0502020204030204" charset="0"/>
                <a:cs typeface="Calibri" panose="020F0502020204030204" charset="0"/>
                <a:sym typeface="+mn-ea"/>
              </a:rPr>
              <a:t>l</a:t>
            </a:r>
            <a:r>
              <a:rPr lang="en-IN" altLang="en-US" sz="2000" i="1" spc="4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000" i="1" spc="30" dirty="0">
                <a:latin typeface="Calibri" panose="020F0502020204030204" charset="0"/>
                <a:cs typeface="Calibri" panose="020F0502020204030204" charset="0"/>
                <a:sym typeface="+mn-ea"/>
              </a:rPr>
              <a:t>the</a:t>
            </a:r>
            <a:r>
              <a:rPr lang="en-US" sz="2000" i="1" spc="-12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000" i="1" spc="40" dirty="0">
                <a:latin typeface="Calibri" panose="020F0502020204030204" charset="0"/>
                <a:cs typeface="Calibri" panose="020F0502020204030204" charset="0"/>
                <a:sym typeface="+mn-ea"/>
              </a:rPr>
              <a:t>caller</a:t>
            </a:r>
            <a:r>
              <a:rPr lang="en-US" sz="2000" i="1" spc="-12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000" i="1" spc="20" dirty="0">
                <a:latin typeface="Calibri" panose="020F0502020204030204" charset="0"/>
                <a:cs typeface="Calibri" panose="020F0502020204030204" charset="0"/>
                <a:sym typeface="+mn-ea"/>
              </a:rPr>
              <a:t>servi</a:t>
            </a:r>
            <a:r>
              <a:rPr lang="en-US" sz="2000" i="1" spc="75" dirty="0">
                <a:latin typeface="Calibri" panose="020F0502020204030204" charset="0"/>
                <a:cs typeface="Calibri" panose="020F0502020204030204" charset="0"/>
                <a:sym typeface="+mn-ea"/>
              </a:rPr>
              <a:t>ce</a:t>
            </a:r>
            <a:r>
              <a:rPr lang="en-US" sz="2000" i="1" spc="-14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000" i="1" spc="-40" dirty="0">
                <a:latin typeface="Calibri" panose="020F0502020204030204" charset="0"/>
                <a:cs typeface="Calibri" panose="020F0502020204030204" charset="0"/>
                <a:sym typeface="+mn-ea"/>
              </a:rPr>
              <a:t>r</a:t>
            </a:r>
            <a:r>
              <a:rPr lang="en-US" sz="2000" i="1" spc="75" dirty="0">
                <a:latin typeface="Calibri" panose="020F0502020204030204" charset="0"/>
                <a:cs typeface="Calibri" panose="020F0502020204030204" charset="0"/>
                <a:sym typeface="+mn-ea"/>
              </a:rPr>
              <a:t>espond</a:t>
            </a:r>
            <a:r>
              <a:rPr lang="en-US" sz="2000" i="1" spc="70" dirty="0">
                <a:latin typeface="Calibri" panose="020F0502020204030204" charset="0"/>
                <a:cs typeface="Calibri" panose="020F0502020204030204" charset="0"/>
                <a:sym typeface="+mn-ea"/>
              </a:rPr>
              <a:t>s</a:t>
            </a:r>
            <a:r>
              <a:rPr lang="en-US" sz="2000" i="1" spc="-80" dirty="0">
                <a:latin typeface="Calibri" panose="020F0502020204030204" charset="0"/>
                <a:cs typeface="Calibri" panose="020F0502020204030204" charset="0"/>
                <a:sym typeface="+mn-ea"/>
              </a:rPr>
              <a:t>.</a:t>
            </a:r>
            <a:endParaRPr lang="en-US" sz="2000" i="1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000" i="1" dirty="0">
              <a:latin typeface="Calibri" panose="020F0502020204030204" charset="0"/>
              <a:cs typeface="Calibri" panose="020F0502020204030204" charset="0"/>
            </a:endParaRPr>
          </a:p>
          <a:p>
            <a:pPr marL="299085" marR="18542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2000" i="1" spc="-85" dirty="0">
                <a:latin typeface="Calibri" panose="020F0502020204030204" charset="0"/>
                <a:cs typeface="Calibri" panose="020F0502020204030204" charset="0"/>
                <a:sym typeface="+mn-ea"/>
              </a:rPr>
              <a:t>In</a:t>
            </a:r>
            <a:r>
              <a:rPr lang="en-US" sz="2000" i="1" spc="-114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000" i="1" spc="-5" dirty="0">
                <a:latin typeface="Calibri" panose="020F0502020204030204" charset="0"/>
                <a:cs typeface="Calibri" panose="020F0502020204030204" charset="0"/>
                <a:sym typeface="+mn-ea"/>
              </a:rPr>
              <a:t>S</a:t>
            </a:r>
            <a:r>
              <a:rPr lang="en-US" sz="2000" i="1" spc="30" dirty="0">
                <a:latin typeface="Calibri" panose="020F0502020204030204" charset="0"/>
                <a:cs typeface="Calibri" panose="020F0502020204030204" charset="0"/>
                <a:sym typeface="+mn-ea"/>
              </a:rPr>
              <a:t>ync</a:t>
            </a:r>
            <a:r>
              <a:rPr lang="en-US" sz="2000" i="1" spc="25" dirty="0">
                <a:latin typeface="Calibri" panose="020F0502020204030204" charset="0"/>
                <a:cs typeface="Calibri" panose="020F0502020204030204" charset="0"/>
                <a:sym typeface="+mn-ea"/>
              </a:rPr>
              <a:t>h</a:t>
            </a:r>
            <a:r>
              <a:rPr lang="en-US" sz="2000" i="1" spc="-45" dirty="0">
                <a:latin typeface="Calibri" panose="020F0502020204030204" charset="0"/>
                <a:cs typeface="Calibri" panose="020F0502020204030204" charset="0"/>
                <a:sym typeface="+mn-ea"/>
              </a:rPr>
              <a:t>r</a:t>
            </a:r>
            <a:r>
              <a:rPr lang="en-US" sz="2000" i="1" spc="95" dirty="0">
                <a:latin typeface="Calibri" panose="020F0502020204030204" charset="0"/>
                <a:cs typeface="Calibri" panose="020F0502020204030204" charset="0"/>
                <a:sym typeface="+mn-ea"/>
              </a:rPr>
              <a:t>ono</a:t>
            </a:r>
            <a:r>
              <a:rPr lang="en-US" sz="2000" i="1" spc="15" dirty="0">
                <a:latin typeface="Calibri" panose="020F0502020204030204" charset="0"/>
                <a:cs typeface="Calibri" panose="020F0502020204030204" charset="0"/>
                <a:sym typeface="+mn-ea"/>
              </a:rPr>
              <a:t>us</a:t>
            </a:r>
            <a:r>
              <a:rPr lang="en-US" sz="2000" i="1" spc="-11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000" i="1" spc="75" dirty="0">
                <a:latin typeface="Calibri" panose="020F0502020204030204" charset="0"/>
                <a:cs typeface="Calibri" panose="020F0502020204030204" charset="0"/>
                <a:sym typeface="+mn-ea"/>
              </a:rPr>
              <a:t>com</a:t>
            </a:r>
            <a:r>
              <a:rPr lang="en-US" sz="2000" i="1" spc="95" dirty="0">
                <a:latin typeface="Calibri" panose="020F0502020204030204" charset="0"/>
                <a:cs typeface="Calibri" panose="020F0502020204030204" charset="0"/>
                <a:sym typeface="+mn-ea"/>
              </a:rPr>
              <a:t>m</a:t>
            </a:r>
            <a:r>
              <a:rPr lang="en-US" sz="2000" i="1" spc="35" dirty="0">
                <a:latin typeface="Calibri" panose="020F0502020204030204" charset="0"/>
                <a:cs typeface="Calibri" panose="020F0502020204030204" charset="0"/>
                <a:sym typeface="+mn-ea"/>
              </a:rPr>
              <a:t>unic</a:t>
            </a:r>
            <a:r>
              <a:rPr lang="en-US" sz="2000" i="1" spc="30" dirty="0">
                <a:latin typeface="Calibri" panose="020F0502020204030204" charset="0"/>
                <a:cs typeface="Calibri" panose="020F0502020204030204" charset="0"/>
                <a:sym typeface="+mn-ea"/>
              </a:rPr>
              <a:t>a</a:t>
            </a:r>
            <a:r>
              <a:rPr lang="en-US" sz="2000" i="1" dirty="0">
                <a:latin typeface="Calibri" panose="020F0502020204030204" charset="0"/>
                <a:cs typeface="Calibri" panose="020F0502020204030204" charset="0"/>
                <a:sym typeface="+mn-ea"/>
              </a:rPr>
              <a:t>t</a:t>
            </a:r>
            <a:r>
              <a:rPr lang="en-US" sz="2000" i="1" spc="5" dirty="0">
                <a:latin typeface="Calibri" panose="020F0502020204030204" charset="0"/>
                <a:cs typeface="Calibri" panose="020F0502020204030204" charset="0"/>
                <a:sym typeface="+mn-ea"/>
              </a:rPr>
              <a:t>i</a:t>
            </a:r>
            <a:r>
              <a:rPr lang="en-US" sz="2000" i="1" spc="80" dirty="0">
                <a:latin typeface="Calibri" panose="020F0502020204030204" charset="0"/>
                <a:cs typeface="Calibri" panose="020F0502020204030204" charset="0"/>
                <a:sym typeface="+mn-ea"/>
              </a:rPr>
              <a:t>on</a:t>
            </a:r>
            <a:r>
              <a:rPr lang="en-US" sz="2000" i="1" spc="-10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000" i="1" spc="-80" dirty="0">
                <a:latin typeface="Calibri" panose="020F0502020204030204" charset="0"/>
                <a:cs typeface="Calibri" panose="020F0502020204030204" charset="0"/>
                <a:sym typeface="+mn-ea"/>
              </a:rPr>
              <a:t>,</a:t>
            </a:r>
            <a:r>
              <a:rPr lang="en-US" sz="2000" i="1" spc="-18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000" i="1" spc="15" dirty="0">
                <a:latin typeface="Calibri" panose="020F0502020204030204" charset="0"/>
                <a:cs typeface="Calibri" panose="020F0502020204030204" charset="0"/>
                <a:sym typeface="+mn-ea"/>
              </a:rPr>
              <a:t>a</a:t>
            </a:r>
            <a:r>
              <a:rPr lang="en-US" sz="2000" i="1" spc="-114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000" i="1" spc="40" dirty="0">
                <a:latin typeface="Calibri" panose="020F0502020204030204" charset="0"/>
                <a:cs typeface="Calibri" panose="020F0502020204030204" charset="0"/>
                <a:sym typeface="+mn-ea"/>
              </a:rPr>
              <a:t>chain</a:t>
            </a:r>
            <a:r>
              <a:rPr lang="en-US" sz="2000" i="1" spc="-11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000" i="1" spc="30" dirty="0">
                <a:latin typeface="Calibri" panose="020F0502020204030204" charset="0"/>
                <a:cs typeface="Calibri" panose="020F0502020204030204" charset="0"/>
                <a:sym typeface="+mn-ea"/>
              </a:rPr>
              <a:t>of  requests</a:t>
            </a:r>
            <a:r>
              <a:rPr lang="en-US" sz="2000" i="1" spc="-12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000" i="1" spc="15" dirty="0">
                <a:latin typeface="Calibri" panose="020F0502020204030204" charset="0"/>
                <a:cs typeface="Calibri" panose="020F0502020204030204" charset="0"/>
                <a:sym typeface="+mn-ea"/>
              </a:rPr>
              <a:t>is</a:t>
            </a:r>
            <a:r>
              <a:rPr lang="en-US" sz="2000" i="1" spc="-11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000" i="1" spc="40" dirty="0">
                <a:latin typeface="Calibri" panose="020F0502020204030204" charset="0"/>
                <a:cs typeface="Calibri" panose="020F0502020204030204" charset="0"/>
                <a:sym typeface="+mn-ea"/>
              </a:rPr>
              <a:t>created</a:t>
            </a:r>
            <a:r>
              <a:rPr lang="en-US" sz="2000" i="1" spc="-12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000" i="1" spc="60" dirty="0">
                <a:latin typeface="Calibri" panose="020F0502020204030204" charset="0"/>
                <a:cs typeface="Calibri" panose="020F0502020204030204" charset="0"/>
                <a:sym typeface="+mn-ea"/>
              </a:rPr>
              <a:t>between</a:t>
            </a:r>
            <a:r>
              <a:rPr lang="en-US" sz="2000" i="1" spc="-12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000" i="1" spc="30" dirty="0">
                <a:latin typeface="Calibri" panose="020F0502020204030204" charset="0"/>
                <a:cs typeface="Calibri" panose="020F0502020204030204" charset="0"/>
                <a:sym typeface="+mn-ea"/>
              </a:rPr>
              <a:t>the</a:t>
            </a:r>
            <a:r>
              <a:rPr lang="en-US" sz="2000" i="1" spc="-11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000" i="1" spc="35" dirty="0">
                <a:latin typeface="Calibri" panose="020F0502020204030204" charset="0"/>
                <a:cs typeface="Calibri" panose="020F0502020204030204" charset="0"/>
                <a:sym typeface="+mn-ea"/>
              </a:rPr>
              <a:t>microservices </a:t>
            </a:r>
            <a:r>
              <a:rPr lang="en-US" sz="2000" i="1" spc="-55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000" i="1" spc="35" dirty="0">
                <a:latin typeface="Calibri" panose="020F0502020204030204" charset="0"/>
                <a:cs typeface="Calibri" panose="020F0502020204030204" charset="0"/>
                <a:sym typeface="+mn-ea"/>
              </a:rPr>
              <a:t>while</a:t>
            </a:r>
            <a:r>
              <a:rPr lang="en-US" sz="2000" i="1" spc="-13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000" i="1" spc="40" dirty="0">
                <a:latin typeface="Calibri" panose="020F0502020204030204" charset="0"/>
                <a:cs typeface="Calibri" panose="020F0502020204030204" charset="0"/>
                <a:sym typeface="+mn-ea"/>
              </a:rPr>
              <a:t>serving</a:t>
            </a:r>
            <a:r>
              <a:rPr lang="en-US" sz="2000" i="1" spc="-13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000" i="1" spc="30" dirty="0">
                <a:latin typeface="Calibri" panose="020F0502020204030204" charset="0"/>
                <a:cs typeface="Calibri" panose="020F0502020204030204" charset="0"/>
                <a:sym typeface="+mn-ea"/>
              </a:rPr>
              <a:t>the</a:t>
            </a:r>
            <a:r>
              <a:rPr lang="en-US" sz="2000" i="1" spc="-11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000" i="1" spc="40" dirty="0">
                <a:latin typeface="Calibri" panose="020F0502020204030204" charset="0"/>
                <a:cs typeface="Calibri" panose="020F0502020204030204" charset="0"/>
                <a:sym typeface="+mn-ea"/>
              </a:rPr>
              <a:t>client</a:t>
            </a:r>
            <a:r>
              <a:rPr lang="en-US" sz="2000" i="1" spc="-13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000" i="1" spc="25" dirty="0">
                <a:latin typeface="Calibri" panose="020F0502020204030204" charset="0"/>
                <a:cs typeface="Calibri" panose="020F0502020204030204" charset="0"/>
                <a:sym typeface="+mn-ea"/>
              </a:rPr>
              <a:t>request.</a:t>
            </a:r>
            <a:endParaRPr lang="en-US" sz="2000" i="1" dirty="0">
              <a:latin typeface="Calibri" panose="020F0502020204030204" charset="0"/>
              <a:cs typeface="Calibri" panose="020F0502020204030204" charset="0"/>
            </a:endParaRPr>
          </a:p>
          <a:p>
            <a:endParaRPr lang="en-US" sz="2000" i="1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792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8760" y="198120"/>
            <a:ext cx="2967355" cy="12687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725" y="934085"/>
            <a:ext cx="9744075" cy="756920"/>
          </a:xfrm>
        </p:spPr>
        <p:txBody>
          <a:bodyPr/>
          <a:lstStyle/>
          <a:p>
            <a:r>
              <a:rPr lang="en-IN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DATABASES USED :</a:t>
            </a:r>
            <a:endParaRPr lang="en-IN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570480" y="2346960"/>
            <a:ext cx="5130800" cy="209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35" dirty="0">
                <a:latin typeface="Calibri" panose="020F0502020204030204" charset="0"/>
                <a:cs typeface="Calibri" panose="020F0502020204030204" charset="0"/>
                <a:sym typeface="+mn-ea"/>
              </a:rPr>
              <a:t>MySQL</a:t>
            </a:r>
            <a:endParaRPr sz="2800" spc="135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1300" algn="l"/>
              </a:tabLst>
            </a:pPr>
            <a:endParaRPr sz="2800" spc="135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12700" indent="0">
              <a:lnSpc>
                <a:spcPct val="100000"/>
              </a:lnSpc>
              <a:spcBef>
                <a:spcPts val="775"/>
              </a:spcBef>
              <a:buFont typeface="Arial MT"/>
              <a:buNone/>
              <a:tabLst>
                <a:tab pos="241300" algn="l"/>
              </a:tabLst>
            </a:pPr>
            <a:endParaRPr sz="2800" dirty="0">
              <a:latin typeface="Calibri" panose="020F0502020204030204" charset="0"/>
              <a:cs typeface="Calibri" panose="020F0502020204030204" charset="0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80" dirty="0">
                <a:latin typeface="Calibri" panose="020F0502020204030204" charset="0"/>
                <a:cs typeface="Calibri" panose="020F0502020204030204" charset="0"/>
                <a:sym typeface="+mn-ea"/>
              </a:rPr>
              <a:t>MongoDB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5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003800" y="1910715"/>
            <a:ext cx="2956560" cy="115443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800" y="3614420"/>
            <a:ext cx="2605405" cy="11557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7725" y="628650"/>
            <a:ext cx="7966075" cy="1062355"/>
          </a:xfrm>
        </p:spPr>
        <p:txBody>
          <a:bodyPr/>
          <a:lstStyle/>
          <a:p>
            <a:r>
              <a:rPr lang="en-IN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MYSQL: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2525" y="2049145"/>
            <a:ext cx="8931275" cy="4128135"/>
          </a:xfrm>
        </p:spPr>
        <p:txBody>
          <a:bodyPr>
            <a:normAutofit/>
          </a:bodyPr>
          <a:lstStyle/>
          <a:p>
            <a:pPr marL="12700" marR="467360">
              <a:lnSpc>
                <a:spcPct val="100000"/>
              </a:lnSpc>
              <a:spcBef>
                <a:spcPts val="100"/>
              </a:spcBef>
            </a:pPr>
            <a:r>
              <a:rPr sz="2200" i="1" spc="85" dirty="0">
                <a:latin typeface="Calibri" panose="020F0502020204030204" charset="0"/>
                <a:cs typeface="Calibri" panose="020F0502020204030204" charset="0"/>
                <a:sym typeface="+mn-ea"/>
              </a:rPr>
              <a:t>MySQL </a:t>
            </a:r>
            <a:r>
              <a:rPr sz="2200" i="1" spc="15" dirty="0">
                <a:latin typeface="Calibri" panose="020F0502020204030204" charset="0"/>
                <a:cs typeface="Calibri" panose="020F0502020204030204" charset="0"/>
                <a:sym typeface="+mn-ea"/>
              </a:rPr>
              <a:t>is </a:t>
            </a:r>
            <a:r>
              <a:rPr sz="2200" i="1" spc="25" dirty="0">
                <a:latin typeface="Calibri" panose="020F0502020204030204" charset="0"/>
                <a:cs typeface="Calibri" panose="020F0502020204030204" charset="0"/>
                <a:sym typeface="+mn-ea"/>
              </a:rPr>
              <a:t>an </a:t>
            </a:r>
            <a:r>
              <a:rPr sz="2200" i="1" spc="50" dirty="0">
                <a:latin typeface="Calibri" panose="020F0502020204030204" charset="0"/>
                <a:cs typeface="Calibri" panose="020F0502020204030204" charset="0"/>
                <a:sym typeface="+mn-ea"/>
              </a:rPr>
              <a:t>open-source </a:t>
            </a:r>
            <a:r>
              <a:rPr sz="2200" i="1" spc="25" dirty="0">
                <a:latin typeface="Calibri" panose="020F0502020204030204" charset="0"/>
                <a:cs typeface="Calibri" panose="020F0502020204030204" charset="0"/>
                <a:sym typeface="+mn-ea"/>
              </a:rPr>
              <a:t>Relational </a:t>
            </a:r>
            <a:r>
              <a:rPr sz="2200" i="1" spc="3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i="1" spc="85" dirty="0">
                <a:latin typeface="Calibri" panose="020F0502020204030204" charset="0"/>
                <a:cs typeface="Calibri" panose="020F0502020204030204" charset="0"/>
                <a:sym typeface="+mn-ea"/>
              </a:rPr>
              <a:t>D</a:t>
            </a:r>
            <a:r>
              <a:rPr sz="2200" i="1" spc="55" dirty="0">
                <a:latin typeface="Calibri" panose="020F0502020204030204" charset="0"/>
                <a:cs typeface="Calibri" panose="020F0502020204030204" charset="0"/>
                <a:sym typeface="+mn-ea"/>
              </a:rPr>
              <a:t>a</a:t>
            </a:r>
            <a:r>
              <a:rPr sz="2200" i="1" spc="40" dirty="0">
                <a:latin typeface="Calibri" panose="020F0502020204030204" charset="0"/>
                <a:cs typeface="Calibri" panose="020F0502020204030204" charset="0"/>
                <a:sym typeface="+mn-ea"/>
              </a:rPr>
              <a:t>ta</a:t>
            </a:r>
            <a:r>
              <a:rPr sz="2200" i="1" spc="55" dirty="0">
                <a:latin typeface="Calibri" panose="020F0502020204030204" charset="0"/>
                <a:cs typeface="Calibri" panose="020F0502020204030204" charset="0"/>
                <a:sym typeface="+mn-ea"/>
              </a:rPr>
              <a:t>b</a:t>
            </a:r>
            <a:r>
              <a:rPr sz="2200" i="1" spc="25" dirty="0">
                <a:latin typeface="Calibri" panose="020F0502020204030204" charset="0"/>
                <a:cs typeface="Calibri" panose="020F0502020204030204" charset="0"/>
                <a:sym typeface="+mn-ea"/>
              </a:rPr>
              <a:t>as</a:t>
            </a:r>
            <a:r>
              <a:rPr sz="2200" i="1" spc="30" dirty="0">
                <a:latin typeface="Calibri" panose="020F0502020204030204" charset="0"/>
                <a:cs typeface="Calibri" panose="020F0502020204030204" charset="0"/>
                <a:sym typeface="+mn-ea"/>
              </a:rPr>
              <a:t>e</a:t>
            </a:r>
            <a:r>
              <a:rPr sz="2200" i="1" spc="-13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i="1" spc="65" dirty="0">
                <a:latin typeface="Calibri" panose="020F0502020204030204" charset="0"/>
                <a:cs typeface="Calibri" panose="020F0502020204030204" charset="0"/>
                <a:sym typeface="+mn-ea"/>
              </a:rPr>
              <a:t>Managemen</a:t>
            </a:r>
            <a:r>
              <a:rPr sz="2200" i="1" spc="35" dirty="0">
                <a:latin typeface="Calibri" panose="020F0502020204030204" charset="0"/>
                <a:cs typeface="Calibri" panose="020F0502020204030204" charset="0"/>
                <a:sym typeface="+mn-ea"/>
              </a:rPr>
              <a:t>t</a:t>
            </a:r>
            <a:r>
              <a:rPr sz="2200" i="1" spc="-11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i="1" spc="-10" dirty="0">
                <a:latin typeface="Calibri" panose="020F0502020204030204" charset="0"/>
                <a:cs typeface="Calibri" panose="020F0502020204030204" charset="0"/>
                <a:sym typeface="+mn-ea"/>
              </a:rPr>
              <a:t>S</a:t>
            </a:r>
            <a:r>
              <a:rPr sz="2200" i="1" spc="-25" dirty="0">
                <a:latin typeface="Calibri" panose="020F0502020204030204" charset="0"/>
                <a:cs typeface="Calibri" panose="020F0502020204030204" charset="0"/>
                <a:sym typeface="+mn-ea"/>
              </a:rPr>
              <a:t>ys</a:t>
            </a:r>
            <a:r>
              <a:rPr sz="2200" i="1" spc="-10" dirty="0">
                <a:latin typeface="Calibri" panose="020F0502020204030204" charset="0"/>
                <a:cs typeface="Calibri" panose="020F0502020204030204" charset="0"/>
                <a:sym typeface="+mn-ea"/>
              </a:rPr>
              <a:t>t</a:t>
            </a:r>
            <a:r>
              <a:rPr sz="2200" i="1" spc="75" dirty="0">
                <a:latin typeface="Calibri" panose="020F0502020204030204" charset="0"/>
                <a:cs typeface="Calibri" panose="020F0502020204030204" charset="0"/>
                <a:sym typeface="+mn-ea"/>
              </a:rPr>
              <a:t>em</a:t>
            </a:r>
            <a:r>
              <a:rPr sz="2200" i="1" spc="-13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i="1" spc="-15" dirty="0">
                <a:latin typeface="Calibri" panose="020F0502020204030204" charset="0"/>
                <a:cs typeface="Calibri" panose="020F0502020204030204" charset="0"/>
                <a:sym typeface="+mn-ea"/>
              </a:rPr>
              <a:t>(RD</a:t>
            </a:r>
            <a:r>
              <a:rPr sz="2200" i="1" spc="10" dirty="0">
                <a:latin typeface="Calibri" panose="020F0502020204030204" charset="0"/>
                <a:cs typeface="Calibri" panose="020F0502020204030204" charset="0"/>
                <a:sym typeface="+mn-ea"/>
              </a:rPr>
              <a:t>BMS).</a:t>
            </a:r>
            <a:endParaRPr sz="2200" i="1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 i="1" dirty="0">
              <a:latin typeface="Calibri" panose="020F0502020204030204" charset="0"/>
              <a:cs typeface="Calibri" panose="020F0502020204030204" charset="0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i="1" spc="-120" dirty="0">
                <a:latin typeface="Calibri" panose="020F0502020204030204" charset="0"/>
                <a:cs typeface="Calibri" panose="020F0502020204030204" charset="0"/>
                <a:sym typeface="+mn-ea"/>
              </a:rPr>
              <a:t>It</a:t>
            </a:r>
            <a:r>
              <a:rPr sz="2200" i="1" spc="-114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i="1" spc="15" dirty="0">
                <a:latin typeface="Calibri" panose="020F0502020204030204" charset="0"/>
                <a:cs typeface="Calibri" panose="020F0502020204030204" charset="0"/>
                <a:sym typeface="+mn-ea"/>
              </a:rPr>
              <a:t>is</a:t>
            </a:r>
            <a:r>
              <a:rPr sz="2200" i="1" spc="-11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i="1" spc="80" dirty="0">
                <a:latin typeface="Calibri" panose="020F0502020204030204" charset="0"/>
                <a:cs typeface="Calibri" panose="020F0502020204030204" charset="0"/>
                <a:sym typeface="+mn-ea"/>
              </a:rPr>
              <a:t>one</a:t>
            </a:r>
            <a:r>
              <a:rPr sz="2200" i="1" spc="-114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i="1" spc="40" dirty="0">
                <a:latin typeface="Calibri" panose="020F0502020204030204" charset="0"/>
                <a:cs typeface="Calibri" panose="020F0502020204030204" charset="0"/>
                <a:sym typeface="+mn-ea"/>
              </a:rPr>
              <a:t>of</a:t>
            </a:r>
            <a:r>
              <a:rPr sz="2200" i="1" spc="-8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i="1" spc="30" dirty="0">
                <a:latin typeface="Calibri" panose="020F0502020204030204" charset="0"/>
                <a:cs typeface="Calibri" panose="020F0502020204030204" charset="0"/>
                <a:sym typeface="+mn-ea"/>
              </a:rPr>
              <a:t>the</a:t>
            </a:r>
            <a:r>
              <a:rPr sz="2200" i="1" spc="-10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i="1" spc="65" dirty="0">
                <a:latin typeface="Calibri" panose="020F0502020204030204" charset="0"/>
                <a:cs typeface="Calibri" panose="020F0502020204030204" charset="0"/>
                <a:sym typeface="+mn-ea"/>
              </a:rPr>
              <a:t>m</a:t>
            </a:r>
            <a:r>
              <a:rPr sz="2200" i="1" spc="60" dirty="0">
                <a:latin typeface="Calibri" panose="020F0502020204030204" charset="0"/>
                <a:cs typeface="Calibri" panose="020F0502020204030204" charset="0"/>
                <a:sym typeface="+mn-ea"/>
              </a:rPr>
              <a:t>o</a:t>
            </a:r>
            <a:r>
              <a:rPr sz="2200" i="1" spc="55" dirty="0">
                <a:latin typeface="Calibri" panose="020F0502020204030204" charset="0"/>
                <a:cs typeface="Calibri" panose="020F0502020204030204" charset="0"/>
                <a:sym typeface="+mn-ea"/>
              </a:rPr>
              <a:t>s</a:t>
            </a:r>
            <a:r>
              <a:rPr sz="2200" i="1" spc="-35" dirty="0">
                <a:latin typeface="Calibri" panose="020F0502020204030204" charset="0"/>
                <a:cs typeface="Calibri" panose="020F0502020204030204" charset="0"/>
                <a:sym typeface="+mn-ea"/>
              </a:rPr>
              <a:t>t</a:t>
            </a:r>
            <a:r>
              <a:rPr sz="2200" i="1" spc="-114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i="1" spc="70" dirty="0">
                <a:latin typeface="Calibri" panose="020F0502020204030204" charset="0"/>
                <a:cs typeface="Calibri" panose="020F0502020204030204" charset="0"/>
                <a:sym typeface="+mn-ea"/>
              </a:rPr>
              <a:t>popular</a:t>
            </a:r>
            <a:r>
              <a:rPr sz="2200" i="1" spc="-12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i="1" spc="95" dirty="0">
                <a:latin typeface="Calibri" panose="020F0502020204030204" charset="0"/>
                <a:cs typeface="Calibri" panose="020F0502020204030204" charset="0"/>
                <a:sym typeface="+mn-ea"/>
              </a:rPr>
              <a:t>open</a:t>
            </a:r>
            <a:r>
              <a:rPr sz="2200" i="1" spc="-114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i="1" spc="40" dirty="0">
                <a:latin typeface="Calibri" panose="020F0502020204030204" charset="0"/>
                <a:cs typeface="Calibri" panose="020F0502020204030204" charset="0"/>
                <a:sym typeface="+mn-ea"/>
              </a:rPr>
              <a:t>sou</a:t>
            </a:r>
            <a:r>
              <a:rPr sz="2200" i="1" spc="-5" dirty="0">
                <a:latin typeface="Calibri" panose="020F0502020204030204" charset="0"/>
                <a:cs typeface="Calibri" panose="020F0502020204030204" charset="0"/>
                <a:sym typeface="+mn-ea"/>
              </a:rPr>
              <a:t>r</a:t>
            </a:r>
            <a:r>
              <a:rPr sz="2200" i="1" spc="75" dirty="0">
                <a:latin typeface="Calibri" panose="020F0502020204030204" charset="0"/>
                <a:cs typeface="Calibri" panose="020F0502020204030204" charset="0"/>
                <a:sym typeface="+mn-ea"/>
              </a:rPr>
              <a:t>ce</a:t>
            </a:r>
            <a:r>
              <a:rPr lang="en-IN" sz="2200" i="1" spc="7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i="1" spc="75" dirty="0">
                <a:latin typeface="Calibri" panose="020F0502020204030204" charset="0"/>
                <a:cs typeface="Calibri" panose="020F0502020204030204" charset="0"/>
                <a:sym typeface="+mn-ea"/>
              </a:rPr>
              <a:t>RDBMS</a:t>
            </a:r>
            <a:r>
              <a:rPr lang="en-IN" sz="2200" i="1" spc="75" dirty="0">
                <a:latin typeface="Calibri" panose="020F0502020204030204" charset="0"/>
                <a:cs typeface="Calibri" panose="020F0502020204030204" charset="0"/>
                <a:sym typeface="+mn-ea"/>
              </a:rPr>
              <a:t>.</a:t>
            </a:r>
            <a:endParaRPr lang="en-IN" sz="2200" i="1" spc="75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endParaRPr lang="en-IN" sz="2200" i="1" spc="75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IN" sz="2200" i="1" spc="75" dirty="0">
                <a:latin typeface="Calibri" panose="020F0502020204030204" charset="0"/>
                <a:cs typeface="Calibri" panose="020F0502020204030204" charset="0"/>
                <a:sym typeface="+mn-ea"/>
              </a:rPr>
              <a:t>A Relational Database stores Data in seperate tables rather than putting all the data in one big store room.</a:t>
            </a:r>
            <a:endParaRPr sz="2200" i="1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 i="1" dirty="0">
              <a:latin typeface="Calibri" panose="020F0502020204030204" charset="0"/>
              <a:cs typeface="Calibri" panose="020F0502020204030204" charset="0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i="1" spc="-120" dirty="0">
                <a:latin typeface="Calibri" panose="020F0502020204030204" charset="0"/>
                <a:cs typeface="Calibri" panose="020F0502020204030204" charset="0"/>
                <a:sym typeface="+mn-ea"/>
              </a:rPr>
              <a:t>It</a:t>
            </a:r>
            <a:r>
              <a:rPr sz="2200" i="1" spc="-114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i="1" spc="15" dirty="0">
                <a:latin typeface="Calibri" panose="020F0502020204030204" charset="0"/>
                <a:cs typeface="Calibri" panose="020F0502020204030204" charset="0"/>
                <a:sym typeface="+mn-ea"/>
              </a:rPr>
              <a:t>is</a:t>
            </a:r>
            <a:r>
              <a:rPr sz="2200" i="1" spc="-11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i="1" spc="110" dirty="0">
                <a:latin typeface="Calibri" panose="020F0502020204030204" charset="0"/>
                <a:cs typeface="Calibri" panose="020F0502020204030204" charset="0"/>
                <a:sym typeface="+mn-ea"/>
              </a:rPr>
              <a:t>d</a:t>
            </a:r>
            <a:r>
              <a:rPr sz="2200" i="1" spc="114" dirty="0">
                <a:latin typeface="Calibri" panose="020F0502020204030204" charset="0"/>
                <a:cs typeface="Calibri" panose="020F0502020204030204" charset="0"/>
                <a:sym typeface="+mn-ea"/>
              </a:rPr>
              <a:t>e</a:t>
            </a:r>
            <a:r>
              <a:rPr sz="2200" i="1" spc="50" dirty="0">
                <a:latin typeface="Calibri" panose="020F0502020204030204" charset="0"/>
                <a:cs typeface="Calibri" panose="020F0502020204030204" charset="0"/>
                <a:sym typeface="+mn-ea"/>
              </a:rPr>
              <a:t>vel</a:t>
            </a:r>
            <a:r>
              <a:rPr sz="2200" i="1" spc="70" dirty="0">
                <a:latin typeface="Calibri" panose="020F0502020204030204" charset="0"/>
                <a:cs typeface="Calibri" panose="020F0502020204030204" charset="0"/>
                <a:sym typeface="+mn-ea"/>
              </a:rPr>
              <a:t>o</a:t>
            </a:r>
            <a:r>
              <a:rPr sz="2200" i="1" spc="125" dirty="0">
                <a:latin typeface="Calibri" panose="020F0502020204030204" charset="0"/>
                <a:cs typeface="Calibri" panose="020F0502020204030204" charset="0"/>
                <a:sym typeface="+mn-ea"/>
              </a:rPr>
              <a:t>pe</a:t>
            </a:r>
            <a:r>
              <a:rPr sz="2200" i="1" spc="114" dirty="0">
                <a:latin typeface="Calibri" panose="020F0502020204030204" charset="0"/>
                <a:cs typeface="Calibri" panose="020F0502020204030204" charset="0"/>
                <a:sym typeface="+mn-ea"/>
              </a:rPr>
              <a:t>d</a:t>
            </a:r>
            <a:r>
              <a:rPr sz="2200" i="1" spc="-80" dirty="0">
                <a:latin typeface="Calibri" panose="020F0502020204030204" charset="0"/>
                <a:cs typeface="Calibri" panose="020F0502020204030204" charset="0"/>
                <a:sym typeface="+mn-ea"/>
              </a:rPr>
              <a:t>,</a:t>
            </a:r>
            <a:r>
              <a:rPr sz="2200" i="1" spc="-204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i="1" spc="125" dirty="0">
                <a:latin typeface="Calibri" panose="020F0502020204030204" charset="0"/>
                <a:cs typeface="Calibri" panose="020F0502020204030204" charset="0"/>
                <a:sym typeface="+mn-ea"/>
              </a:rPr>
              <a:t>d</a:t>
            </a:r>
            <a:r>
              <a:rPr sz="2200" i="1" spc="60" dirty="0">
                <a:latin typeface="Calibri" panose="020F0502020204030204" charset="0"/>
                <a:cs typeface="Calibri" panose="020F0502020204030204" charset="0"/>
                <a:sym typeface="+mn-ea"/>
              </a:rPr>
              <a:t>i</a:t>
            </a:r>
            <a:r>
              <a:rPr sz="2200" i="1" spc="-25" dirty="0">
                <a:latin typeface="Calibri" panose="020F0502020204030204" charset="0"/>
                <a:cs typeface="Calibri" panose="020F0502020204030204" charset="0"/>
                <a:sym typeface="+mn-ea"/>
              </a:rPr>
              <a:t>s</a:t>
            </a:r>
            <a:r>
              <a:rPr sz="2200" i="1" spc="-15" dirty="0">
                <a:latin typeface="Calibri" panose="020F0502020204030204" charset="0"/>
                <a:cs typeface="Calibri" panose="020F0502020204030204" charset="0"/>
                <a:sym typeface="+mn-ea"/>
              </a:rPr>
              <a:t>t</a:t>
            </a:r>
            <a:r>
              <a:rPr sz="2200" i="1" spc="15" dirty="0">
                <a:latin typeface="Calibri" panose="020F0502020204030204" charset="0"/>
                <a:cs typeface="Calibri" panose="020F0502020204030204" charset="0"/>
                <a:sym typeface="+mn-ea"/>
              </a:rPr>
              <a:t>ri</a:t>
            </a:r>
            <a:r>
              <a:rPr sz="2200" i="1" spc="55" dirty="0">
                <a:latin typeface="Calibri" panose="020F0502020204030204" charset="0"/>
                <a:cs typeface="Calibri" panose="020F0502020204030204" charset="0"/>
                <a:sym typeface="+mn-ea"/>
              </a:rPr>
              <a:t>bu</a:t>
            </a:r>
            <a:r>
              <a:rPr sz="2200" i="1" spc="40" dirty="0">
                <a:latin typeface="Calibri" panose="020F0502020204030204" charset="0"/>
                <a:cs typeface="Calibri" panose="020F0502020204030204" charset="0"/>
                <a:sym typeface="+mn-ea"/>
              </a:rPr>
              <a:t>t</a:t>
            </a:r>
            <a:r>
              <a:rPr sz="2200" i="1" spc="110" dirty="0">
                <a:latin typeface="Calibri" panose="020F0502020204030204" charset="0"/>
                <a:cs typeface="Calibri" panose="020F0502020204030204" charset="0"/>
                <a:sym typeface="+mn-ea"/>
              </a:rPr>
              <a:t>e</a:t>
            </a:r>
            <a:r>
              <a:rPr sz="2200" i="1" spc="120" dirty="0">
                <a:latin typeface="Calibri" panose="020F0502020204030204" charset="0"/>
                <a:cs typeface="Calibri" panose="020F0502020204030204" charset="0"/>
                <a:sym typeface="+mn-ea"/>
              </a:rPr>
              <a:t>d</a:t>
            </a:r>
            <a:r>
              <a:rPr sz="2200" i="1" spc="-80" dirty="0">
                <a:latin typeface="Calibri" panose="020F0502020204030204" charset="0"/>
                <a:cs typeface="Calibri" panose="020F0502020204030204" charset="0"/>
                <a:sym typeface="+mn-ea"/>
              </a:rPr>
              <a:t>,</a:t>
            </a:r>
            <a:r>
              <a:rPr sz="2200" i="1" spc="-19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i="1" spc="60" dirty="0">
                <a:latin typeface="Calibri" panose="020F0502020204030204" charset="0"/>
                <a:cs typeface="Calibri" panose="020F0502020204030204" charset="0"/>
                <a:sym typeface="+mn-ea"/>
              </a:rPr>
              <a:t>an</a:t>
            </a:r>
            <a:r>
              <a:rPr sz="2200" i="1" spc="70" dirty="0">
                <a:latin typeface="Calibri" panose="020F0502020204030204" charset="0"/>
                <a:cs typeface="Calibri" panose="020F0502020204030204" charset="0"/>
                <a:sym typeface="+mn-ea"/>
              </a:rPr>
              <a:t>d</a:t>
            </a:r>
            <a:r>
              <a:rPr sz="2200" i="1" spc="-11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i="1" spc="80" dirty="0">
                <a:latin typeface="Calibri" panose="020F0502020204030204" charset="0"/>
                <a:cs typeface="Calibri" panose="020F0502020204030204" charset="0"/>
                <a:sym typeface="+mn-ea"/>
              </a:rPr>
              <a:t>suppo</a:t>
            </a:r>
            <a:r>
              <a:rPr sz="2200" i="1" spc="25" dirty="0">
                <a:latin typeface="Calibri" panose="020F0502020204030204" charset="0"/>
                <a:cs typeface="Calibri" panose="020F0502020204030204" charset="0"/>
                <a:sym typeface="+mn-ea"/>
              </a:rPr>
              <a:t>r</a:t>
            </a:r>
            <a:r>
              <a:rPr sz="2200" i="1" spc="15" dirty="0">
                <a:latin typeface="Calibri" panose="020F0502020204030204" charset="0"/>
                <a:cs typeface="Calibri" panose="020F0502020204030204" charset="0"/>
                <a:sym typeface="+mn-ea"/>
              </a:rPr>
              <a:t>t</a:t>
            </a:r>
            <a:r>
              <a:rPr sz="2200" i="1" spc="35" dirty="0">
                <a:latin typeface="Calibri" panose="020F0502020204030204" charset="0"/>
                <a:cs typeface="Calibri" panose="020F0502020204030204" charset="0"/>
                <a:sym typeface="+mn-ea"/>
              </a:rPr>
              <a:t>e</a:t>
            </a:r>
            <a:r>
              <a:rPr sz="2200" i="1" spc="105" dirty="0">
                <a:latin typeface="Calibri" panose="020F0502020204030204" charset="0"/>
                <a:cs typeface="Calibri" panose="020F0502020204030204" charset="0"/>
                <a:sym typeface="+mn-ea"/>
              </a:rPr>
              <a:t>d  </a:t>
            </a:r>
            <a:r>
              <a:rPr sz="2200" i="1" spc="60" dirty="0">
                <a:latin typeface="Calibri" panose="020F0502020204030204" charset="0"/>
                <a:cs typeface="Calibri" panose="020F0502020204030204" charset="0"/>
                <a:sym typeface="+mn-ea"/>
              </a:rPr>
              <a:t>by</a:t>
            </a:r>
            <a:r>
              <a:rPr sz="2200" i="1" spc="-12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i="1" spc="70" dirty="0">
                <a:latin typeface="Calibri" panose="020F0502020204030204" charset="0"/>
                <a:cs typeface="Calibri" panose="020F0502020204030204" charset="0"/>
                <a:sym typeface="+mn-ea"/>
              </a:rPr>
              <a:t>Oracle</a:t>
            </a:r>
            <a:r>
              <a:rPr sz="2200" i="1" spc="-13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i="1" spc="50" dirty="0">
                <a:latin typeface="Calibri" panose="020F0502020204030204" charset="0"/>
                <a:cs typeface="Calibri" panose="020F0502020204030204" charset="0"/>
                <a:sym typeface="+mn-ea"/>
              </a:rPr>
              <a:t>Corporation.</a:t>
            </a:r>
            <a:endParaRPr sz="2200" i="1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200" i="1" dirty="0">
              <a:latin typeface="Calibri" panose="020F0502020204030204" charset="0"/>
              <a:cs typeface="Calibri" panose="020F0502020204030204" charset="0"/>
            </a:endParaRPr>
          </a:p>
          <a:p>
            <a:endParaRPr lang="en-US" sz="2200" i="1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5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7805" y="315595"/>
            <a:ext cx="2997200" cy="12966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g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12191365" cy="68580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646680" y="744855"/>
            <a:ext cx="5933440" cy="41636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en-IN" sz="6000" u="sng" dirty="0">
                <a:solidFill>
                  <a:schemeClr val="accent4"/>
                </a:solidFill>
                <a:latin typeface="Gill Sans MT" panose="020B0502020104020203" pitchFamily="34" charset="0"/>
                <a:sym typeface="+mn-ea"/>
              </a:rPr>
              <a:t>TEAM:</a:t>
            </a:r>
            <a:endParaRPr lang="en-US" altLang="en-IN" sz="6000" u="sng" dirty="0">
              <a:solidFill>
                <a:schemeClr val="accent4"/>
              </a:solidFill>
              <a:latin typeface="Gill Sans MT" panose="020B0502020104020203" pitchFamily="34" charset="0"/>
              <a:sym typeface="+mn-ea"/>
            </a:endParaRPr>
          </a:p>
          <a:p>
            <a:r>
              <a:rPr lang="en-US" altLang="en-IN" sz="60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MT" panose="020B0502020104020203" pitchFamily="34" charset="0"/>
                <a:sym typeface="+mn-ea"/>
              </a:rPr>
              <a:t>1.Harshal</a:t>
            </a:r>
            <a:endParaRPr lang="en-US" altLang="en-IN" sz="6000" i="1" dirty="0">
              <a:solidFill>
                <a:schemeClr val="accent6">
                  <a:lumMod val="60000"/>
                  <a:lumOff val="40000"/>
                </a:schemeClr>
              </a:solidFill>
              <a:latin typeface="Gill Sans MT" panose="020B0502020104020203" pitchFamily="34" charset="0"/>
              <a:sym typeface="+mn-ea"/>
            </a:endParaRPr>
          </a:p>
          <a:p>
            <a:r>
              <a:rPr lang="en-US" altLang="en-IN" sz="60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MT" panose="020B0502020104020203" pitchFamily="34" charset="0"/>
                <a:sym typeface="+mn-ea"/>
              </a:rPr>
              <a:t>2.Theeksha </a:t>
            </a:r>
            <a:endParaRPr lang="en-US" altLang="en-IN" sz="6000" i="1" dirty="0">
              <a:solidFill>
                <a:schemeClr val="accent6">
                  <a:lumMod val="60000"/>
                  <a:lumOff val="40000"/>
                </a:schemeClr>
              </a:solidFill>
              <a:latin typeface="Gill Sans MT" panose="020B0502020104020203" pitchFamily="34" charset="0"/>
              <a:sym typeface="+mn-ea"/>
            </a:endParaRPr>
          </a:p>
          <a:p>
            <a:r>
              <a:rPr lang="en-US" altLang="en-IN" sz="60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MT" panose="020B0502020104020203" pitchFamily="34" charset="0"/>
                <a:sym typeface="+mn-ea"/>
              </a:rPr>
              <a:t>3.Murali</a:t>
            </a:r>
            <a:endParaRPr lang="en-IN" sz="6000" i="1" dirty="0">
              <a:solidFill>
                <a:schemeClr val="accent6">
                  <a:lumMod val="60000"/>
                  <a:lumOff val="40000"/>
                </a:schemeClr>
              </a:solidFill>
              <a:latin typeface="Gill Sans MT" panose="020B0502020104020203" pitchFamily="34" charset="0"/>
            </a:endParaRPr>
          </a:p>
          <a:p>
            <a:endParaRPr lang="en-US" sz="6000" i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4445" y="548640"/>
            <a:ext cx="7539355" cy="1142365"/>
          </a:xfrm>
        </p:spPr>
        <p:txBody>
          <a:bodyPr/>
          <a:lstStyle/>
          <a:p>
            <a:r>
              <a:rPr lang="en-IN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MONGODB: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2445" y="1934210"/>
            <a:ext cx="8301355" cy="4422775"/>
          </a:xfrm>
        </p:spPr>
        <p:txBody>
          <a:bodyPr>
            <a:normAutofit fontScale="92500"/>
          </a:bodyPr>
          <a:lstStyle/>
          <a:p>
            <a:pPr marL="299085" marR="20383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i="1" dirty="0">
                <a:latin typeface="Calibri" panose="020F0502020204030204" charset="0"/>
                <a:cs typeface="Calibri" panose="020F0502020204030204" charset="0"/>
                <a:sym typeface="+mn-ea"/>
              </a:rPr>
              <a:t>MongoDB </a:t>
            </a:r>
            <a:r>
              <a:rPr sz="2200" i="1" spc="-5" dirty="0">
                <a:latin typeface="Calibri" panose="020F0502020204030204" charset="0"/>
                <a:cs typeface="Calibri" panose="020F0502020204030204" charset="0"/>
                <a:sym typeface="+mn-ea"/>
              </a:rPr>
              <a:t>is </a:t>
            </a:r>
            <a:r>
              <a:rPr sz="2200" i="1" dirty="0">
                <a:latin typeface="Calibri" panose="020F0502020204030204" charset="0"/>
                <a:cs typeface="Calibri" panose="020F0502020204030204" charset="0"/>
                <a:sym typeface="+mn-ea"/>
              </a:rPr>
              <a:t>an </a:t>
            </a:r>
            <a:r>
              <a:rPr sz="2200" i="1" spc="-5" dirty="0">
                <a:latin typeface="Calibri" panose="020F0502020204030204" charset="0"/>
                <a:cs typeface="Calibri" panose="020F0502020204030204" charset="0"/>
                <a:sym typeface="+mn-ea"/>
              </a:rPr>
              <a:t>object-oriented, </a:t>
            </a:r>
            <a:r>
              <a:rPr sz="2200" i="1" spc="-10" dirty="0">
                <a:latin typeface="Calibri" panose="020F0502020204030204" charset="0"/>
                <a:cs typeface="Calibri" panose="020F0502020204030204" charset="0"/>
                <a:sym typeface="+mn-ea"/>
              </a:rPr>
              <a:t>simple, </a:t>
            </a:r>
            <a:r>
              <a:rPr sz="2200" i="1" spc="-5" dirty="0">
                <a:latin typeface="Calibri" panose="020F0502020204030204" charset="0"/>
                <a:cs typeface="Calibri" panose="020F0502020204030204" charset="0"/>
                <a:sym typeface="+mn-ea"/>
              </a:rPr>
              <a:t>dynamic, </a:t>
            </a:r>
            <a:r>
              <a:rPr sz="2200" i="1" dirty="0">
                <a:latin typeface="Calibri" panose="020F0502020204030204" charset="0"/>
                <a:cs typeface="Calibri" panose="020F0502020204030204" charset="0"/>
                <a:sym typeface="+mn-ea"/>
              </a:rPr>
              <a:t>and </a:t>
            </a:r>
            <a:r>
              <a:rPr sz="2200" i="1" spc="-48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i="1" spc="-5" dirty="0">
                <a:latin typeface="Calibri" panose="020F0502020204030204" charset="0"/>
                <a:cs typeface="Calibri" panose="020F0502020204030204" charset="0"/>
                <a:sym typeface="+mn-ea"/>
              </a:rPr>
              <a:t>scalable</a:t>
            </a:r>
            <a:r>
              <a:rPr sz="2200" i="1" spc="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i="1" spc="-5" dirty="0">
                <a:latin typeface="Calibri" panose="020F0502020204030204" charset="0"/>
                <a:cs typeface="Calibri" panose="020F0502020204030204" charset="0"/>
                <a:sym typeface="+mn-ea"/>
              </a:rPr>
              <a:t>NoSQL</a:t>
            </a:r>
            <a:r>
              <a:rPr sz="2200" i="1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i="1" spc="-5" dirty="0">
                <a:latin typeface="Calibri" panose="020F0502020204030204" charset="0"/>
                <a:cs typeface="Calibri" panose="020F0502020204030204" charset="0"/>
                <a:sym typeface="+mn-ea"/>
              </a:rPr>
              <a:t>database.</a:t>
            </a:r>
            <a:endParaRPr sz="2200" i="1" spc="-5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299085" marR="20383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endParaRPr sz="2200" i="1" spc="-5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299085" marR="20383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IN" sz="2200" i="1" spc="-5" dirty="0">
                <a:latin typeface="Calibri" panose="020F0502020204030204" charset="0"/>
                <a:cs typeface="Calibri" panose="020F0502020204030204" charset="0"/>
                <a:sym typeface="+mn-ea"/>
              </a:rPr>
              <a:t>MongoDB is highly flexible and enables us to combine and store multiple type of data.</a:t>
            </a:r>
            <a:endParaRPr sz="2200" i="1" spc="-5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299085" marR="20383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endParaRPr sz="2200" i="1" spc="-5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299085" marR="20383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IN" sz="2200" i="1" spc="-5" dirty="0">
                <a:latin typeface="Calibri" panose="020F0502020204030204" charset="0"/>
                <a:cs typeface="Calibri" panose="020F0502020204030204" charset="0"/>
                <a:sym typeface="+mn-ea"/>
              </a:rPr>
              <a:t>It is mainly used for the storage of Unstructured and semi-structured data.</a:t>
            </a:r>
            <a:endParaRPr sz="2200" i="1" dirty="0">
              <a:latin typeface="Calibri" panose="020F0502020204030204" charset="0"/>
              <a:cs typeface="Calibri" panose="020F0502020204030204" charset="0"/>
            </a:endParaRPr>
          </a:p>
          <a:p>
            <a:pPr marL="299085" indent="-287020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i="1" spc="-5" dirty="0">
                <a:latin typeface="Calibri" panose="020F0502020204030204" charset="0"/>
                <a:cs typeface="Calibri" panose="020F0502020204030204" charset="0"/>
                <a:sym typeface="+mn-ea"/>
              </a:rPr>
              <a:t>Schema</a:t>
            </a:r>
            <a:r>
              <a:rPr sz="2200" i="1" spc="-1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i="1" spc="-5" dirty="0">
                <a:latin typeface="Calibri" panose="020F0502020204030204" charset="0"/>
                <a:cs typeface="Calibri" panose="020F0502020204030204" charset="0"/>
                <a:sym typeface="+mn-ea"/>
              </a:rPr>
              <a:t>less </a:t>
            </a:r>
            <a:r>
              <a:rPr sz="2200" i="1" dirty="0">
                <a:latin typeface="Calibri" panose="020F0502020204030204" charset="0"/>
                <a:cs typeface="Calibri" panose="020F0502020204030204" charset="0"/>
                <a:sym typeface="+mn-ea"/>
              </a:rPr>
              <a:t>−</a:t>
            </a:r>
            <a:r>
              <a:rPr sz="2200" i="1" spc="-1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i="1" dirty="0">
                <a:latin typeface="Calibri" panose="020F0502020204030204" charset="0"/>
                <a:cs typeface="Calibri" panose="020F0502020204030204" charset="0"/>
                <a:sym typeface="+mn-ea"/>
              </a:rPr>
              <a:t>MongoDB</a:t>
            </a:r>
            <a:r>
              <a:rPr sz="2200" i="1" spc="-3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i="1" spc="-5" dirty="0">
                <a:latin typeface="Calibri" panose="020F0502020204030204" charset="0"/>
                <a:cs typeface="Calibri" panose="020F0502020204030204" charset="0"/>
                <a:sym typeface="+mn-ea"/>
              </a:rPr>
              <a:t>is</a:t>
            </a:r>
            <a:r>
              <a:rPr sz="2200" i="1" spc="-1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i="1" dirty="0">
                <a:latin typeface="Calibri" panose="020F0502020204030204" charset="0"/>
                <a:cs typeface="Calibri" panose="020F0502020204030204" charset="0"/>
                <a:sym typeface="+mn-ea"/>
              </a:rPr>
              <a:t>a</a:t>
            </a:r>
            <a:r>
              <a:rPr sz="2200" i="1" spc="-2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i="1" spc="-5" dirty="0">
                <a:latin typeface="Calibri" panose="020F0502020204030204" charset="0"/>
                <a:cs typeface="Calibri" panose="020F0502020204030204" charset="0"/>
                <a:sym typeface="+mn-ea"/>
              </a:rPr>
              <a:t>document</a:t>
            </a:r>
            <a:r>
              <a:rPr sz="2200" i="1" spc="-1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i="1" spc="-5" dirty="0">
                <a:latin typeface="Calibri" panose="020F0502020204030204" charset="0"/>
                <a:cs typeface="Calibri" panose="020F0502020204030204" charset="0"/>
                <a:sym typeface="+mn-ea"/>
              </a:rPr>
              <a:t>database</a:t>
            </a:r>
            <a:r>
              <a:rPr sz="2200" i="1" spc="-1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i="1" spc="-5" dirty="0">
                <a:latin typeface="Calibri" panose="020F0502020204030204" charset="0"/>
                <a:cs typeface="Calibri" panose="020F0502020204030204" charset="0"/>
                <a:sym typeface="+mn-ea"/>
              </a:rPr>
              <a:t>in</a:t>
            </a:r>
            <a:r>
              <a:rPr lang="en-IN" sz="2200" i="1" spc="-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i="1" spc="-5" dirty="0">
                <a:latin typeface="Calibri" panose="020F0502020204030204" charset="0"/>
                <a:cs typeface="Calibri" panose="020F0502020204030204" charset="0"/>
                <a:sym typeface="+mn-ea"/>
              </a:rPr>
              <a:t>which</a:t>
            </a:r>
            <a:r>
              <a:rPr sz="2200" i="1" dirty="0">
                <a:latin typeface="Calibri" panose="020F0502020204030204" charset="0"/>
                <a:cs typeface="Calibri" panose="020F0502020204030204" charset="0"/>
                <a:sym typeface="+mn-ea"/>
              </a:rPr>
              <a:t> one</a:t>
            </a:r>
            <a:r>
              <a:rPr sz="2200" i="1" spc="-2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i="1" spc="-5" dirty="0">
                <a:latin typeface="Calibri" panose="020F0502020204030204" charset="0"/>
                <a:cs typeface="Calibri" panose="020F0502020204030204" charset="0"/>
                <a:sym typeface="+mn-ea"/>
              </a:rPr>
              <a:t>collection</a:t>
            </a:r>
            <a:r>
              <a:rPr sz="2200" i="1" spc="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i="1" spc="-5" dirty="0">
                <a:latin typeface="Calibri" panose="020F0502020204030204" charset="0"/>
                <a:cs typeface="Calibri" panose="020F0502020204030204" charset="0"/>
                <a:sym typeface="+mn-ea"/>
              </a:rPr>
              <a:t>holds</a:t>
            </a:r>
            <a:r>
              <a:rPr sz="2200" i="1" spc="-1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i="1" spc="-10" dirty="0">
                <a:latin typeface="Calibri" panose="020F0502020204030204" charset="0"/>
                <a:cs typeface="Calibri" panose="020F0502020204030204" charset="0"/>
                <a:sym typeface="+mn-ea"/>
              </a:rPr>
              <a:t>different</a:t>
            </a:r>
            <a:r>
              <a:rPr sz="2200" i="1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i="1" spc="-5" dirty="0">
                <a:latin typeface="Calibri" panose="020F0502020204030204" charset="0"/>
                <a:cs typeface="Calibri" panose="020F0502020204030204" charset="0"/>
                <a:sym typeface="+mn-ea"/>
              </a:rPr>
              <a:t>documents.</a:t>
            </a:r>
            <a:endParaRPr sz="2200" i="1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 i="1" dirty="0">
              <a:latin typeface="Calibri" panose="020F0502020204030204" charset="0"/>
              <a:cs typeface="Calibri" panose="020F0502020204030204" charset="0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i="1" spc="-10" dirty="0">
                <a:latin typeface="Calibri" panose="020F0502020204030204" charset="0"/>
                <a:cs typeface="Calibri" panose="020F0502020204030204" charset="0"/>
                <a:sym typeface="+mn-ea"/>
              </a:rPr>
              <a:t>Number </a:t>
            </a:r>
            <a:r>
              <a:rPr sz="2200" i="1" spc="-20" dirty="0">
                <a:latin typeface="Calibri" panose="020F0502020204030204" charset="0"/>
                <a:cs typeface="Calibri" panose="020F0502020204030204" charset="0"/>
                <a:sym typeface="+mn-ea"/>
              </a:rPr>
              <a:t>of </a:t>
            </a:r>
            <a:r>
              <a:rPr sz="2200" i="1" spc="-5" dirty="0">
                <a:latin typeface="Calibri" panose="020F0502020204030204" charset="0"/>
                <a:cs typeface="Calibri" panose="020F0502020204030204" charset="0"/>
                <a:sym typeface="+mn-ea"/>
              </a:rPr>
              <a:t>fields, content </a:t>
            </a:r>
            <a:r>
              <a:rPr sz="2200" i="1" dirty="0">
                <a:latin typeface="Calibri" panose="020F0502020204030204" charset="0"/>
                <a:cs typeface="Calibri" panose="020F0502020204030204" charset="0"/>
                <a:sym typeface="+mn-ea"/>
              </a:rPr>
              <a:t>and </a:t>
            </a:r>
            <a:r>
              <a:rPr sz="2200" i="1" spc="-5" dirty="0">
                <a:latin typeface="Calibri" panose="020F0502020204030204" charset="0"/>
                <a:cs typeface="Calibri" panose="020F0502020204030204" charset="0"/>
                <a:sym typeface="+mn-ea"/>
              </a:rPr>
              <a:t>size </a:t>
            </a:r>
            <a:r>
              <a:rPr sz="2200" i="1" spc="-20" dirty="0">
                <a:latin typeface="Calibri" panose="020F0502020204030204" charset="0"/>
                <a:cs typeface="Calibri" panose="020F0502020204030204" charset="0"/>
                <a:sym typeface="+mn-ea"/>
              </a:rPr>
              <a:t>of </a:t>
            </a:r>
            <a:r>
              <a:rPr sz="2200" i="1" dirty="0">
                <a:latin typeface="Calibri" panose="020F0502020204030204" charset="0"/>
                <a:cs typeface="Calibri" panose="020F0502020204030204" charset="0"/>
                <a:sym typeface="+mn-ea"/>
              </a:rPr>
              <a:t>the </a:t>
            </a:r>
            <a:r>
              <a:rPr sz="2200" i="1" spc="-5" dirty="0">
                <a:latin typeface="Calibri" panose="020F0502020204030204" charset="0"/>
                <a:cs typeface="Calibri" panose="020F0502020204030204" charset="0"/>
                <a:sym typeface="+mn-ea"/>
              </a:rPr>
              <a:t>document can </a:t>
            </a:r>
            <a:r>
              <a:rPr sz="2200" i="1" spc="-48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i="1" spc="-5" dirty="0">
                <a:latin typeface="Calibri" panose="020F0502020204030204" charset="0"/>
                <a:cs typeface="Calibri" panose="020F0502020204030204" charset="0"/>
                <a:sym typeface="+mn-ea"/>
              </a:rPr>
              <a:t>differ </a:t>
            </a:r>
            <a:r>
              <a:rPr sz="2200" i="1" spc="-10" dirty="0">
                <a:latin typeface="Calibri" panose="020F0502020204030204" charset="0"/>
                <a:cs typeface="Calibri" panose="020F0502020204030204" charset="0"/>
                <a:sym typeface="+mn-ea"/>
              </a:rPr>
              <a:t>from</a:t>
            </a:r>
            <a:r>
              <a:rPr sz="2200" i="1" spc="-1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i="1" dirty="0">
                <a:latin typeface="Calibri" panose="020F0502020204030204" charset="0"/>
                <a:cs typeface="Calibri" panose="020F0502020204030204" charset="0"/>
                <a:sym typeface="+mn-ea"/>
              </a:rPr>
              <a:t>one</a:t>
            </a:r>
            <a:r>
              <a:rPr sz="2200" i="1" spc="-2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i="1" spc="-5" dirty="0">
                <a:latin typeface="Calibri" panose="020F0502020204030204" charset="0"/>
                <a:cs typeface="Calibri" panose="020F0502020204030204" charset="0"/>
                <a:sym typeface="+mn-ea"/>
              </a:rPr>
              <a:t>document</a:t>
            </a:r>
            <a:r>
              <a:rPr sz="2200" i="1" spc="-1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200" i="1" spc="-10" dirty="0">
                <a:latin typeface="Calibri" panose="020F0502020204030204" charset="0"/>
                <a:cs typeface="Calibri" panose="020F0502020204030204" charset="0"/>
                <a:sym typeface="+mn-ea"/>
              </a:rPr>
              <a:t>to</a:t>
            </a:r>
            <a:r>
              <a:rPr sz="2200" i="1" spc="-20" dirty="0">
                <a:latin typeface="Calibri" panose="020F0502020204030204" charset="0"/>
                <a:cs typeface="Calibri" panose="020F0502020204030204" charset="0"/>
                <a:sym typeface="+mn-ea"/>
              </a:rPr>
              <a:t> another.</a:t>
            </a:r>
            <a:endParaRPr sz="2200" i="1" dirty="0">
              <a:latin typeface="Calibri" panose="020F0502020204030204" charset="0"/>
              <a:cs typeface="Calibri" panose="020F0502020204030204" charset="0"/>
            </a:endParaRPr>
          </a:p>
          <a:p>
            <a:endParaRPr lang="en-US" sz="2200" i="1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240" y="261620"/>
            <a:ext cx="2605405" cy="11557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4205" y="577850"/>
            <a:ext cx="8189595" cy="1113155"/>
          </a:xfrm>
        </p:spPr>
        <p:txBody>
          <a:bodyPr/>
          <a:lstStyle/>
          <a:p>
            <a:r>
              <a:rPr lang="en-IN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FUTURE ENHANCEMENTS :</a:t>
            </a:r>
            <a:endParaRPr lang="en-US"/>
          </a:p>
        </p:txBody>
      </p:sp>
      <p:pic>
        <p:nvPicPr>
          <p:cNvPr id="20" name="Picture 19" descr="focu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147320" y="56515"/>
            <a:ext cx="1769110" cy="176911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048000" y="1920240"/>
            <a:ext cx="7302500" cy="3803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55600" marR="46736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200" i="1" spc="10" dirty="0">
                <a:latin typeface="Calibri" panose="020F0502020204030204" charset="0"/>
                <a:cs typeface="Calibri" panose="020F0502020204030204" charset="0"/>
                <a:sym typeface="+mn-ea"/>
              </a:rPr>
              <a:t>In the coming version of this application we are trying to implement the feed back section from the customers</a:t>
            </a:r>
            <a:r>
              <a:rPr sz="2200" i="1" spc="10" dirty="0">
                <a:latin typeface="Calibri" panose="020F0502020204030204" charset="0"/>
                <a:cs typeface="Calibri" panose="020F0502020204030204" charset="0"/>
                <a:sym typeface="+mn-ea"/>
              </a:rPr>
              <a:t>.</a:t>
            </a:r>
            <a:endParaRPr sz="2200" i="1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IN" sz="2200" i="1" spc="75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altLang="en-IN" sz="2200" i="1" spc="75" dirty="0">
                <a:latin typeface="Calibri" panose="020F0502020204030204" charset="0"/>
                <a:cs typeface="Calibri" panose="020F0502020204030204" charset="0"/>
                <a:sym typeface="+mn-ea"/>
              </a:rPr>
              <a:t>We are also planning to improve the cart experience in the future</a:t>
            </a:r>
            <a:r>
              <a:rPr lang="en-IN" sz="2200" i="1" spc="75" dirty="0">
                <a:latin typeface="Calibri" panose="020F0502020204030204" charset="0"/>
                <a:cs typeface="Calibri" panose="020F0502020204030204" charset="0"/>
                <a:sym typeface="+mn-ea"/>
              </a:rPr>
              <a:t>.</a:t>
            </a:r>
            <a:endParaRPr sz="2200" i="1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 i="1" dirty="0">
              <a:latin typeface="Calibri" panose="020F0502020204030204" charset="0"/>
              <a:cs typeface="Calibri" panose="020F0502020204030204" charset="0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2200" i="1" spc="50" dirty="0">
                <a:latin typeface="Calibri" panose="020F0502020204030204" charset="0"/>
                <a:cs typeface="Calibri" panose="020F0502020204030204" charset="0"/>
                <a:sym typeface="+mn-ea"/>
              </a:rPr>
              <a:t>To deliver in a more accurate way we are thinking to implement maps in our application in our updated version</a:t>
            </a:r>
            <a:r>
              <a:rPr sz="2200" i="1" spc="50" dirty="0">
                <a:latin typeface="Calibri" panose="020F0502020204030204" charset="0"/>
                <a:cs typeface="Calibri" panose="020F0502020204030204" charset="0"/>
                <a:sym typeface="+mn-ea"/>
              </a:rPr>
              <a:t>.</a:t>
            </a:r>
            <a:endParaRPr lang="en-US" sz="2200" i="1" spc="50" dirty="0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202310300854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1970" y="381000"/>
            <a:ext cx="8607425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543425" y="543560"/>
            <a:ext cx="2555875" cy="7346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000" b="1">
                <a:solidFill>
                  <a:schemeClr val="accent2">
                    <a:lumMod val="75000"/>
                  </a:schemeClr>
                </a:solidFill>
              </a:rPr>
              <a:t>Privileges:</a:t>
            </a:r>
            <a:endParaRPr lang="en-US" sz="4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735830" y="1831340"/>
            <a:ext cx="6998970" cy="4288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i="1" dirty="0">
                <a:cs typeface="+mn-lt"/>
                <a:sym typeface="+mn-ea"/>
              </a:rPr>
              <a:t>By using an online food ordering system, you give your clients the flexibility to place and convenient time the orders.</a:t>
            </a:r>
            <a:endParaRPr lang="en-IN" sz="2400" i="1" dirty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2400" i="1" dirty="0">
                <a:sym typeface="+mn-ea"/>
              </a:rPr>
              <a:t>These platforms also supports small and Local restaurants to reach a wider customer base. By ordering through these platforms you are also providing a direct support to these restaurants.</a:t>
            </a:r>
            <a:endParaRPr lang="en-IN" sz="2400" i="1" dirty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  <p:sp>
        <p:nvSpPr>
          <p:cNvPr id="11" name="Rectangle: Rounded Corners 3"/>
          <p:cNvSpPr/>
          <p:nvPr/>
        </p:nvSpPr>
        <p:spPr>
          <a:xfrm>
            <a:off x="3670300" y="2381885"/>
            <a:ext cx="2691765" cy="739775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30" dirty="0"/>
          </a:p>
        </p:txBody>
      </p:sp>
      <p:sp>
        <p:nvSpPr>
          <p:cNvPr id="12" name="Text Box 11"/>
          <p:cNvSpPr txBox="1"/>
          <p:nvPr/>
        </p:nvSpPr>
        <p:spPr>
          <a:xfrm>
            <a:off x="3975100" y="2443480"/>
            <a:ext cx="2386965" cy="5969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CONTENT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631565" y="3567430"/>
            <a:ext cx="2012315" cy="27463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/>
              <a:t>1. Introduction</a:t>
            </a:r>
            <a:endParaRPr lang="en-US" sz="2200"/>
          </a:p>
          <a:p>
            <a:endParaRPr lang="en-US" sz="2200"/>
          </a:p>
          <a:p>
            <a:endParaRPr lang="en-US" sz="2200"/>
          </a:p>
          <a:p>
            <a:r>
              <a:rPr lang="en-US" sz="2200"/>
              <a:t>2.Features</a:t>
            </a:r>
            <a:endParaRPr lang="en-US" sz="2200"/>
          </a:p>
          <a:p>
            <a:endParaRPr lang="en-US" sz="2200"/>
          </a:p>
          <a:p>
            <a:endParaRPr lang="en-US" sz="2200"/>
          </a:p>
          <a:p>
            <a:r>
              <a:rPr lang="en-US" sz="2200"/>
              <a:t>3.Technologies</a:t>
            </a:r>
            <a:endParaRPr lang="en-US" sz="2200"/>
          </a:p>
          <a:p>
            <a:endParaRPr lang="en-US" sz="2200"/>
          </a:p>
          <a:p>
            <a:endParaRPr lang="en-US" sz="2200"/>
          </a:p>
        </p:txBody>
      </p:sp>
      <p:sp>
        <p:nvSpPr>
          <p:cNvPr id="14" name="Text Box 13"/>
          <p:cNvSpPr txBox="1"/>
          <p:nvPr/>
        </p:nvSpPr>
        <p:spPr>
          <a:xfrm>
            <a:off x="7602855" y="3444240"/>
            <a:ext cx="3395345" cy="24561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/>
              <a:t>4.Architecture</a:t>
            </a:r>
            <a:endParaRPr lang="en-US" sz="2200"/>
          </a:p>
          <a:p>
            <a:endParaRPr lang="en-US" sz="2200"/>
          </a:p>
          <a:p>
            <a:endParaRPr lang="en-US" sz="2200"/>
          </a:p>
          <a:p>
            <a:r>
              <a:rPr lang="en-US" sz="2200"/>
              <a:t>5.Future Scope</a:t>
            </a:r>
            <a:endParaRPr lang="en-US" sz="2200"/>
          </a:p>
        </p:txBody>
      </p:sp>
      <p:pic>
        <p:nvPicPr>
          <p:cNvPr id="15" name="Picture 14" descr="workflo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685" y="3121660"/>
            <a:ext cx="903605" cy="903605"/>
          </a:xfrm>
          <a:prstGeom prst="rect">
            <a:avLst/>
          </a:prstGeom>
        </p:spPr>
      </p:pic>
      <p:pic>
        <p:nvPicPr>
          <p:cNvPr id="16" name="Picture 15" descr="present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780" y="3218815"/>
            <a:ext cx="998220" cy="998220"/>
          </a:xfrm>
          <a:prstGeom prst="rect">
            <a:avLst/>
          </a:prstGeom>
        </p:spPr>
      </p:pic>
      <p:pic>
        <p:nvPicPr>
          <p:cNvPr id="17" name="Picture 16" descr="setting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395" y="4395470"/>
            <a:ext cx="808355" cy="808355"/>
          </a:xfrm>
          <a:prstGeom prst="rect">
            <a:avLst/>
          </a:prstGeom>
        </p:spPr>
      </p:pic>
      <p:pic>
        <p:nvPicPr>
          <p:cNvPr id="19" name="Picture 18" descr="innovatio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4370" y="5382260"/>
            <a:ext cx="1008380" cy="1008380"/>
          </a:xfrm>
          <a:prstGeom prst="rect">
            <a:avLst/>
          </a:prstGeom>
        </p:spPr>
      </p:pic>
      <p:pic>
        <p:nvPicPr>
          <p:cNvPr id="20" name="Picture 19" descr="focu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9671685" y="4217035"/>
            <a:ext cx="935990" cy="935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esent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780" y="228600"/>
            <a:ext cx="1565275" cy="15652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129155" y="1689735"/>
            <a:ext cx="2963545" cy="5886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200" b="1">
                <a:solidFill>
                  <a:schemeClr val="accent6"/>
                </a:solidFill>
              </a:rPr>
              <a:t>Introduction:</a:t>
            </a:r>
            <a:endParaRPr lang="en-US" sz="3200" b="1">
              <a:solidFill>
                <a:schemeClr val="accent6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129790" y="2472690"/>
            <a:ext cx="9835515" cy="24574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cs typeface="+mn-lt"/>
                <a:sym typeface="+mn-ea"/>
              </a:rPr>
              <a:t>The project </a:t>
            </a:r>
            <a:r>
              <a:rPr lang="en-US" sz="2200" b="1" i="1" dirty="0">
                <a:solidFill>
                  <a:schemeClr val="tx1">
                    <a:lumMod val="95000"/>
                    <a:lumOff val="5000"/>
                  </a:schemeClr>
                </a:solidFill>
                <a:cs typeface="+mn-lt"/>
                <a:sym typeface="+mn-ea"/>
              </a:rPr>
              <a:t>“FoodieApp</a:t>
            </a: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cs typeface="+mn-lt"/>
                <a:sym typeface="+mn-ea"/>
              </a:rPr>
              <a:t>” is a food application with dynamic website inspired by Zomato &amp; Swiggy, The popular food discovery and delivery platform. </a:t>
            </a: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cs typeface="+mn-lt"/>
                <a:sym typeface="+mn-ea"/>
              </a:rPr>
              <a:t>Our website focuses on revolutionizing the way </a:t>
            </a:r>
            <a:r>
              <a:rPr lang="en-US" sz="22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cs typeface="+mn-lt"/>
                <a:sym typeface="+mn-ea"/>
              </a:rPr>
              <a:t>users explore and order food online</a:t>
            </a:r>
            <a:endParaRPr lang="en-US" sz="2200" b="1" i="1" dirty="0">
              <a:solidFill>
                <a:schemeClr val="tx1">
                  <a:lumMod val="95000"/>
                  <a:lumOff val="5000"/>
                </a:schemeClr>
              </a:solidFill>
              <a:effectLst/>
              <a:cs typeface="+mn-lt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i="1"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cs typeface="+mn-lt"/>
                <a:sym typeface="+mn-ea"/>
              </a:rPr>
              <a:t>Our main focus is to provide our customer with healthy, hygienic  and tasty food. Even our moto is “</a:t>
            </a:r>
            <a:r>
              <a:rPr lang="en-US" sz="2200" b="1" i="1" dirty="0">
                <a:solidFill>
                  <a:schemeClr val="tx1">
                    <a:lumMod val="95000"/>
                    <a:lumOff val="5000"/>
                  </a:schemeClr>
                </a:solidFill>
                <a:cs typeface="+mn-lt"/>
                <a:sym typeface="+mn-ea"/>
              </a:rPr>
              <a:t>Your </a:t>
            </a:r>
            <a:r>
              <a:rPr lang="en-IN" sz="2200" b="1" i="1" dirty="0">
                <a:solidFill>
                  <a:schemeClr val="tx1">
                    <a:lumMod val="95000"/>
                    <a:lumOff val="5000"/>
                  </a:schemeClr>
                </a:solidFill>
                <a:cs typeface="+mn-lt"/>
                <a:sym typeface="+mn-ea"/>
              </a:rPr>
              <a:t>t</a:t>
            </a:r>
            <a:r>
              <a:rPr lang="en-IN" sz="2200" b="1" i="1" dirty="0">
                <a:effectLst/>
                <a:cs typeface="+mn-lt"/>
                <a:sym typeface="+mn-ea"/>
              </a:rPr>
              <a:t>asty, hot, and hygienic food is just one click away.</a:t>
            </a: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cs typeface="+mn-lt"/>
                <a:sym typeface="+mn-ea"/>
              </a:rPr>
              <a:t>”</a:t>
            </a:r>
            <a:endParaRPr lang="en-US" sz="2200" i="1" dirty="0">
              <a:solidFill>
                <a:schemeClr val="tx1">
                  <a:lumMod val="95000"/>
                  <a:lumOff val="5000"/>
                </a:schemeClr>
              </a:solidFill>
              <a:cs typeface="+mn-lt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i="1" dirty="0">
              <a:solidFill>
                <a:schemeClr val="tx1">
                  <a:lumMod val="95000"/>
                  <a:lumOff val="5000"/>
                </a:schemeClr>
              </a:solidFill>
              <a:cs typeface="+mn-lt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cs typeface="+mn-lt"/>
                <a:sym typeface="+mn-ea"/>
              </a:rPr>
              <a:t>Our Platform facilitates two types of User i.e. Vendor and Customer.</a:t>
            </a:r>
            <a:endParaRPr lang="en-US" sz="2200" b="0" i="1" dirty="0">
              <a:solidFill>
                <a:schemeClr val="tx1">
                  <a:lumMod val="95000"/>
                  <a:lumOff val="5000"/>
                </a:schemeClr>
              </a:solidFill>
              <a:effectLst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i="1" dirty="0">
              <a:solidFill>
                <a:schemeClr val="tx1">
                  <a:lumMod val="95000"/>
                  <a:lumOff val="5000"/>
                </a:schemeClr>
              </a:solidFill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i="1">
              <a:cs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etting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390" y="187960"/>
            <a:ext cx="1075690" cy="107569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974850" y="614045"/>
            <a:ext cx="17799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  <a:sym typeface="+mn-ea"/>
              </a:rPr>
              <a:t>Features:</a:t>
            </a:r>
            <a:endParaRPr lang="en-US" sz="3200" b="1"/>
          </a:p>
        </p:txBody>
      </p:sp>
      <p:sp>
        <p:nvSpPr>
          <p:cNvPr id="6" name="Text Box 5"/>
          <p:cNvSpPr txBox="1"/>
          <p:nvPr/>
        </p:nvSpPr>
        <p:spPr>
          <a:xfrm>
            <a:off x="1985010" y="1622425"/>
            <a:ext cx="9537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ym typeface="+mn-ea"/>
              </a:rPr>
              <a:t>We have tried to provide most of the essential functionalities to our customers and Vendor. </a:t>
            </a:r>
            <a:endParaRPr lang="en-IN" dirty="0"/>
          </a:p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2298065" y="2614930"/>
            <a:ext cx="7247255" cy="25215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</a:rPr>
              <a:t>Customer can search </a:t>
            </a:r>
            <a:r>
              <a:rPr lang="en-US" altLang="en-IN" dirty="0">
                <a:sym typeface="+mn-ea"/>
              </a:rPr>
              <a:t> Restaurants by Cuisine</a:t>
            </a:r>
            <a:r>
              <a:rPr lang="en-IN" dirty="0">
                <a:sym typeface="+mn-ea"/>
              </a:rPr>
              <a:t> and</a:t>
            </a:r>
            <a:r>
              <a:rPr lang="en-US" altLang="en-IN" dirty="0">
                <a:sym typeface="+mn-ea"/>
              </a:rPr>
              <a:t> Location</a:t>
            </a:r>
            <a:r>
              <a:rPr lang="en-IN" dirty="0">
                <a:sym typeface="+mn-ea"/>
              </a:rPr>
              <a:t>.</a:t>
            </a:r>
            <a:endParaRPr lang="en-IN" dirty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</a:rPr>
              <a:t>Customer can Order multiple Food items from multiple restaurants.</a:t>
            </a:r>
            <a:endParaRPr lang="en-IN" dirty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</a:rPr>
              <a:t>Customer can add items to his </a:t>
            </a:r>
            <a:r>
              <a:rPr lang="en-IN" dirty="0" smtClean="0">
                <a:sym typeface="+mn-ea"/>
              </a:rPr>
              <a:t>Cart</a:t>
            </a:r>
            <a:r>
              <a:rPr lang="en-IN" dirty="0">
                <a:sym typeface="+mn-ea"/>
              </a:rPr>
              <a:t>.</a:t>
            </a: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</a:rPr>
              <a:t>Customer can also view his orders.</a:t>
            </a: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298700" y="5137150"/>
            <a:ext cx="6845300" cy="10058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</a:rPr>
              <a:t>Vendor can Add Restaurants in the database.</a:t>
            </a: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</a:rPr>
              <a:t>Vendor can Add Item/Cuisines In his Restaurant.</a:t>
            </a:r>
            <a:endParaRPr lang="en-IN" dirty="0"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76300" y="2103755"/>
            <a:ext cx="1642745" cy="5111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IN" b="1" i="1" dirty="0">
                <a:sym typeface="+mn-ea"/>
              </a:rPr>
              <a:t>Customer</a:t>
            </a:r>
            <a:r>
              <a:rPr lang="en-US" altLang="en-IN" b="1" i="1" dirty="0">
                <a:sym typeface="+mn-ea"/>
              </a:rPr>
              <a:t>:</a:t>
            </a:r>
            <a:endParaRPr lang="en-US" altLang="en-IN" b="1" i="1" dirty="0"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876300" y="4880610"/>
            <a:ext cx="1422400" cy="4102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en-IN" b="1" i="1" dirty="0">
                <a:sym typeface="+mn-ea"/>
              </a:rPr>
              <a:t>Vendor:</a:t>
            </a:r>
            <a:endParaRPr lang="en-US" altLang="en-IN" b="1" i="1" dirty="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58190" y="3261995"/>
            <a:ext cx="1557020" cy="999490"/>
          </a:xfrm>
          <a:prstGeom prst="ellipse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style>
          <a:lnRef idx="0">
            <a:srgbClr val="FFFFFF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  <a:endParaRPr lang="en-IN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3541395" y="1534795"/>
            <a:ext cx="824865" cy="4813935"/>
          </a:xfrm>
          <a:prstGeom prst="roundRect">
            <a:avLst/>
          </a:prstGeom>
          <a:solidFill>
            <a:schemeClr val="accent2"/>
          </a:solidFill>
        </p:spPr>
        <p:style>
          <a:lnRef idx="0">
            <a:srgbClr val="FFFFFF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API </a:t>
            </a:r>
            <a:endParaRPr lang="en-IN" dirty="0"/>
          </a:p>
          <a:p>
            <a:pPr algn="ctr"/>
            <a:r>
              <a:rPr lang="en-IN" dirty="0"/>
              <a:t>G  </a:t>
            </a:r>
            <a:endParaRPr lang="en-IN" dirty="0"/>
          </a:p>
          <a:p>
            <a:pPr algn="ctr"/>
            <a:r>
              <a:rPr lang="en-IN" dirty="0"/>
              <a:t>A</a:t>
            </a:r>
            <a:endParaRPr lang="en-IN" dirty="0"/>
          </a:p>
          <a:p>
            <a:pPr algn="ctr"/>
            <a:r>
              <a:rPr lang="en-IN" dirty="0"/>
              <a:t>T</a:t>
            </a:r>
            <a:endParaRPr lang="en-IN" dirty="0"/>
          </a:p>
          <a:p>
            <a:pPr algn="ctr"/>
            <a:r>
              <a:rPr lang="en-IN" dirty="0"/>
              <a:t>E</a:t>
            </a:r>
            <a:endParaRPr lang="en-IN" dirty="0"/>
          </a:p>
          <a:p>
            <a:pPr algn="ctr"/>
            <a:r>
              <a:rPr lang="en-IN" dirty="0"/>
              <a:t>W</a:t>
            </a:r>
            <a:endParaRPr lang="en-IN" dirty="0"/>
          </a:p>
          <a:p>
            <a:pPr algn="ctr"/>
            <a:r>
              <a:rPr lang="en-IN" dirty="0"/>
              <a:t>A</a:t>
            </a:r>
            <a:endParaRPr lang="en-IN" dirty="0"/>
          </a:p>
          <a:p>
            <a:pPr algn="ctr"/>
            <a:r>
              <a:rPr lang="en-IN" dirty="0"/>
              <a:t>Y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605020" y="328295"/>
            <a:ext cx="1452245" cy="5962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Eureka Server</a:t>
            </a:r>
            <a:endParaRPr lang="en-IN" sz="1600" dirty="0"/>
          </a:p>
        </p:txBody>
      </p:sp>
      <p:sp>
        <p:nvSpPr>
          <p:cNvPr id="9" name="Rectangle 8"/>
          <p:cNvSpPr/>
          <p:nvPr/>
        </p:nvSpPr>
        <p:spPr>
          <a:xfrm>
            <a:off x="6289675" y="1696720"/>
            <a:ext cx="1452245" cy="53911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User Auth Service</a:t>
            </a:r>
            <a:endParaRPr lang="en-IN" sz="1400" dirty="0"/>
          </a:p>
        </p:txBody>
      </p:sp>
      <p:sp>
        <p:nvSpPr>
          <p:cNvPr id="10" name="Rectangle 9"/>
          <p:cNvSpPr/>
          <p:nvPr/>
        </p:nvSpPr>
        <p:spPr>
          <a:xfrm>
            <a:off x="6305550" y="4038600"/>
            <a:ext cx="1452245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Customer Service</a:t>
            </a:r>
            <a:endParaRPr lang="en-IN" sz="1400" dirty="0"/>
          </a:p>
        </p:txBody>
      </p:sp>
      <p:sp>
        <p:nvSpPr>
          <p:cNvPr id="11" name="Rectangle 10"/>
          <p:cNvSpPr/>
          <p:nvPr/>
        </p:nvSpPr>
        <p:spPr>
          <a:xfrm>
            <a:off x="6303645" y="5109210"/>
            <a:ext cx="1452245" cy="652780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Restaurant Service</a:t>
            </a:r>
            <a:endParaRPr lang="en-IN" sz="1400" dirty="0"/>
          </a:p>
        </p:txBody>
      </p:sp>
      <p:sp>
        <p:nvSpPr>
          <p:cNvPr id="14" name="Rectangle 13"/>
          <p:cNvSpPr/>
          <p:nvPr/>
        </p:nvSpPr>
        <p:spPr>
          <a:xfrm>
            <a:off x="6336665" y="2903855"/>
            <a:ext cx="1446530" cy="4603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Feign Client</a:t>
            </a:r>
            <a:endParaRPr lang="en-IN" sz="1600" dirty="0"/>
          </a:p>
        </p:txBody>
      </p:sp>
      <p:sp>
        <p:nvSpPr>
          <p:cNvPr id="25" name="Cylinder 24"/>
          <p:cNvSpPr/>
          <p:nvPr/>
        </p:nvSpPr>
        <p:spPr>
          <a:xfrm>
            <a:off x="9131300" y="1335405"/>
            <a:ext cx="1329690" cy="1544320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MYSQL</a:t>
            </a:r>
            <a:endParaRPr lang="en-IN" dirty="0"/>
          </a:p>
        </p:txBody>
      </p:sp>
      <p:sp>
        <p:nvSpPr>
          <p:cNvPr id="27" name="Cylinder 26"/>
          <p:cNvSpPr/>
          <p:nvPr/>
        </p:nvSpPr>
        <p:spPr>
          <a:xfrm>
            <a:off x="9166860" y="3895725"/>
            <a:ext cx="1329690" cy="166052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</a:t>
            </a:r>
            <a:endParaRPr lang="en-IN" dirty="0"/>
          </a:p>
          <a:p>
            <a:pPr algn="ctr"/>
            <a:r>
              <a:rPr lang="en-IN" dirty="0"/>
              <a:t>DB</a:t>
            </a:r>
            <a:endParaRPr lang="en-IN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314911" y="3757490"/>
            <a:ext cx="1250315" cy="8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385011" y="2062040"/>
            <a:ext cx="1891665" cy="13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</p:cNvCxnSpPr>
          <p:nvPr/>
        </p:nvCxnSpPr>
        <p:spPr>
          <a:xfrm flipH="1" flipV="1">
            <a:off x="7026611" y="4663000"/>
            <a:ext cx="3175" cy="446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022166" y="2285560"/>
            <a:ext cx="4445" cy="568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441526" y="4256600"/>
            <a:ext cx="1891665" cy="13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407871" y="5701860"/>
            <a:ext cx="1891665" cy="13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741621" y="1966790"/>
            <a:ext cx="1389380" cy="15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6"/>
          </p:cNvCxnSpPr>
          <p:nvPr/>
        </p:nvCxnSpPr>
        <p:spPr>
          <a:xfrm>
            <a:off x="2314911" y="3761935"/>
            <a:ext cx="1203960" cy="896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329516" y="2879920"/>
            <a:ext cx="1200785" cy="889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angle 65"/>
          <p:cNvSpPr/>
          <p:nvPr/>
        </p:nvSpPr>
        <p:spPr>
          <a:xfrm rot="19380000">
            <a:off x="2310430" y="2976631"/>
            <a:ext cx="995075" cy="3435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/login</a:t>
            </a:r>
            <a:endParaRPr lang="en-IN" sz="1200" dirty="0"/>
          </a:p>
        </p:txBody>
      </p:sp>
      <p:sp>
        <p:nvSpPr>
          <p:cNvPr id="43" name="Rectangle 65"/>
          <p:cNvSpPr/>
          <p:nvPr/>
        </p:nvSpPr>
        <p:spPr>
          <a:xfrm>
            <a:off x="2817495" y="3465195"/>
            <a:ext cx="648335" cy="2921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/crud</a:t>
            </a:r>
            <a:endParaRPr lang="en-IN" sz="1200" dirty="0"/>
          </a:p>
        </p:txBody>
      </p:sp>
      <p:sp>
        <p:nvSpPr>
          <p:cNvPr id="44" name="Rectangle 65"/>
          <p:cNvSpPr/>
          <p:nvPr/>
        </p:nvSpPr>
        <p:spPr>
          <a:xfrm rot="2220000">
            <a:off x="2296160" y="4194810"/>
            <a:ext cx="931545" cy="381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/register</a:t>
            </a:r>
            <a:endParaRPr lang="en-IN" sz="1200" dirty="0"/>
          </a:p>
        </p:txBody>
      </p:sp>
      <p:sp>
        <p:nvSpPr>
          <p:cNvPr id="50" name="Text Box 49"/>
          <p:cNvSpPr txBox="1"/>
          <p:nvPr/>
        </p:nvSpPr>
        <p:spPr>
          <a:xfrm>
            <a:off x="574040" y="4542790"/>
            <a:ext cx="2025650" cy="7727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IN" altLang="en-US"/>
              <a:t>Client Requests through controller </a:t>
            </a:r>
            <a:endParaRPr lang="en-IN" altLang="en-US"/>
          </a:p>
        </p:txBody>
      </p:sp>
      <p:cxnSp>
        <p:nvCxnSpPr>
          <p:cNvPr id="53" name="Straight Arrow Connector 52"/>
          <p:cNvCxnSpPr>
            <a:endCxn id="8" idx="2"/>
          </p:cNvCxnSpPr>
          <p:nvPr/>
        </p:nvCxnSpPr>
        <p:spPr>
          <a:xfrm flipH="1" flipV="1">
            <a:off x="5331161" y="924755"/>
            <a:ext cx="26035" cy="460121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336241" y="1824550"/>
            <a:ext cx="967105" cy="1651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5339416" y="4454720"/>
            <a:ext cx="967105" cy="1651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5365451" y="5501200"/>
            <a:ext cx="967105" cy="1651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 Box 60"/>
          <p:cNvSpPr txBox="1"/>
          <p:nvPr/>
        </p:nvSpPr>
        <p:spPr>
          <a:xfrm>
            <a:off x="6177280" y="209550"/>
            <a:ext cx="1767205" cy="8350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en-IN" altLang="en-US">
                <a:sym typeface="+mn-ea"/>
              </a:rPr>
              <a:t>Services get registered on Eureka</a:t>
            </a:r>
            <a:endParaRPr lang="en-IN" altLang="en-US">
              <a:sym typeface="+mn-ea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7741621" y="5345625"/>
            <a:ext cx="1424940" cy="6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7780356" y="4360740"/>
            <a:ext cx="1396365" cy="38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Text Box 85"/>
          <p:cNvSpPr txBox="1"/>
          <p:nvPr/>
        </p:nvSpPr>
        <p:spPr>
          <a:xfrm>
            <a:off x="4493260" y="1598295"/>
            <a:ext cx="785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Login</a:t>
            </a:r>
            <a:endParaRPr lang="en-IN" altLang="en-US"/>
          </a:p>
        </p:txBody>
      </p:sp>
      <p:sp>
        <p:nvSpPr>
          <p:cNvPr id="90" name="Text Box 89"/>
          <p:cNvSpPr txBox="1"/>
          <p:nvPr/>
        </p:nvSpPr>
        <p:spPr>
          <a:xfrm>
            <a:off x="4375150" y="4978400"/>
            <a:ext cx="946785" cy="737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/>
              <a:t>search/add</a:t>
            </a:r>
            <a:endParaRPr lang="en-IN" altLang="en-US"/>
          </a:p>
        </p:txBody>
      </p:sp>
      <p:pic>
        <p:nvPicPr>
          <p:cNvPr id="91" name="Picture 90" descr="workflo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" y="53975"/>
            <a:ext cx="1480185" cy="1480185"/>
          </a:xfrm>
          <a:prstGeom prst="rect">
            <a:avLst/>
          </a:prstGeom>
        </p:spPr>
      </p:pic>
      <p:sp>
        <p:nvSpPr>
          <p:cNvPr id="92" name="Text Box 91"/>
          <p:cNvSpPr txBox="1"/>
          <p:nvPr/>
        </p:nvSpPr>
        <p:spPr>
          <a:xfrm>
            <a:off x="1677670" y="208915"/>
            <a:ext cx="2447925" cy="7156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IN" altLang="en-US" sz="3200" b="1">
                <a:solidFill>
                  <a:schemeClr val="accent6"/>
                </a:solidFill>
                <a:sym typeface="+mn-ea"/>
              </a:rPr>
              <a:t>Architecture</a:t>
            </a:r>
            <a:r>
              <a:rPr lang="en-US" sz="3200" b="1">
                <a:solidFill>
                  <a:schemeClr val="accent6"/>
                </a:solidFill>
                <a:sym typeface="+mn-ea"/>
              </a:rPr>
              <a:t>:</a:t>
            </a:r>
            <a:endParaRPr lang="en-US" sz="3200" b="1">
              <a:solidFill>
                <a:schemeClr val="accent6"/>
              </a:solidFill>
              <a:sym typeface="+mn-ea"/>
            </a:endParaRPr>
          </a:p>
        </p:txBody>
      </p:sp>
      <p:cxnSp>
        <p:nvCxnSpPr>
          <p:cNvPr id="2" name="Straight Arrow Connector 1"/>
          <p:cNvCxnSpPr>
            <a:stCxn id="10" idx="0"/>
          </p:cNvCxnSpPr>
          <p:nvPr/>
        </p:nvCxnSpPr>
        <p:spPr>
          <a:xfrm flipV="1">
            <a:off x="7031691" y="3377125"/>
            <a:ext cx="5080" cy="661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4388485" y="3768725"/>
            <a:ext cx="970280" cy="5048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>
                <a:sym typeface="+mn-ea"/>
              </a:rPr>
              <a:t>Register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/>
          <p:cNvSpPr/>
          <p:nvPr/>
        </p:nvSpPr>
        <p:spPr>
          <a:xfrm>
            <a:off x="281193" y="4142746"/>
            <a:ext cx="1326776" cy="4258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  <a:endParaRPr lang="en-IN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4289425" y="3573145"/>
            <a:ext cx="1802765" cy="646430"/>
          </a:xfrm>
          <a:prstGeom prst="roundRect">
            <a:avLst/>
          </a:prstGeom>
          <a:solidFill>
            <a:srgbClr val="92D050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  <a:endParaRPr lang="en-IN" dirty="0"/>
          </a:p>
        </p:txBody>
      </p:sp>
      <p:sp>
        <p:nvSpPr>
          <p:cNvPr id="17" name="Rectangle: Rounded Corners 16"/>
          <p:cNvSpPr/>
          <p:nvPr/>
        </p:nvSpPr>
        <p:spPr>
          <a:xfrm>
            <a:off x="1677518" y="6133121"/>
            <a:ext cx="2010336" cy="4571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Registration Page</a:t>
            </a:r>
            <a:endParaRPr lang="en-IN" dirty="0"/>
          </a:p>
        </p:txBody>
      </p:sp>
      <p:sp>
        <p:nvSpPr>
          <p:cNvPr id="40" name="Rectangle: Rounded Corners 39"/>
          <p:cNvSpPr/>
          <p:nvPr/>
        </p:nvSpPr>
        <p:spPr>
          <a:xfrm>
            <a:off x="6650355" y="4467225"/>
            <a:ext cx="1206500" cy="8591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View Cuisines/Restaurants</a:t>
            </a:r>
            <a:endParaRPr lang="en-IN" sz="1600" dirty="0"/>
          </a:p>
        </p:txBody>
      </p:sp>
      <p:sp>
        <p:nvSpPr>
          <p:cNvPr id="41" name="Rectangle: Rounded Corners 40"/>
          <p:cNvSpPr/>
          <p:nvPr/>
        </p:nvSpPr>
        <p:spPr>
          <a:xfrm>
            <a:off x="8335010" y="4467225"/>
            <a:ext cx="1189355" cy="8597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Add Items to Cart </a:t>
            </a:r>
            <a:endParaRPr lang="en-IN" sz="1600" dirty="0"/>
          </a:p>
        </p:txBody>
      </p:sp>
      <p:sp>
        <p:nvSpPr>
          <p:cNvPr id="46" name="Rectangle: Rounded Corners 45"/>
          <p:cNvSpPr/>
          <p:nvPr/>
        </p:nvSpPr>
        <p:spPr>
          <a:xfrm>
            <a:off x="10396855" y="4466590"/>
            <a:ext cx="1241425" cy="8597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View  Orders</a:t>
            </a:r>
            <a:endParaRPr lang="en-IN" sz="1600" dirty="0"/>
          </a:p>
        </p:txBody>
      </p:sp>
      <p:sp>
        <p:nvSpPr>
          <p:cNvPr id="2" name="Rectangle: Rounded Corners 2"/>
          <p:cNvSpPr/>
          <p:nvPr/>
        </p:nvSpPr>
        <p:spPr>
          <a:xfrm>
            <a:off x="281305" y="3202305"/>
            <a:ext cx="1326515" cy="5105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Vendor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2051050" y="3342005"/>
            <a:ext cx="1154430" cy="113093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298065" y="3712845"/>
            <a:ext cx="791210" cy="495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/>
              <a:t>login</a:t>
            </a:r>
            <a:endParaRPr lang="en-IN" altLang="en-US"/>
          </a:p>
        </p:txBody>
      </p:sp>
      <p:cxnSp>
        <p:nvCxnSpPr>
          <p:cNvPr id="12" name="Straight Arrow Connector 11"/>
          <p:cNvCxnSpPr>
            <a:stCxn id="6" idx="0"/>
          </p:cNvCxnSpPr>
          <p:nvPr/>
        </p:nvCxnSpPr>
        <p:spPr>
          <a:xfrm flipV="1">
            <a:off x="2628115" y="2361086"/>
            <a:ext cx="12700" cy="98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092325" y="1406525"/>
            <a:ext cx="1073785" cy="10509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2328545" y="1778000"/>
            <a:ext cx="76073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/>
              <a:t>Role</a:t>
            </a:r>
            <a:endParaRPr lang="en-IN" altLang="en-US"/>
          </a:p>
        </p:txBody>
      </p:sp>
      <p:sp>
        <p:nvSpPr>
          <p:cNvPr id="21" name="Rectangle: Rounded Corners 10"/>
          <p:cNvSpPr/>
          <p:nvPr/>
        </p:nvSpPr>
        <p:spPr>
          <a:xfrm>
            <a:off x="4291965" y="1375410"/>
            <a:ext cx="1815465" cy="718185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Vendor</a:t>
            </a:r>
            <a:endParaRPr lang="en-IN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165960" y="1772441"/>
            <a:ext cx="1167130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14"/>
          <p:cNvSpPr/>
          <p:nvPr/>
        </p:nvSpPr>
        <p:spPr>
          <a:xfrm>
            <a:off x="7896225" y="2093595"/>
            <a:ext cx="1532890" cy="70866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Add  Restaurants</a:t>
            </a:r>
            <a:endParaRPr lang="en-IN" sz="1600" dirty="0"/>
          </a:p>
        </p:txBody>
      </p:sp>
      <p:sp>
        <p:nvSpPr>
          <p:cNvPr id="24" name="Rectangle: Rounded Corners 16"/>
          <p:cNvSpPr/>
          <p:nvPr/>
        </p:nvSpPr>
        <p:spPr>
          <a:xfrm>
            <a:off x="7840980" y="697865"/>
            <a:ext cx="1587500" cy="70866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Add Item/Cuisine to Restaurant</a:t>
            </a:r>
            <a:endParaRPr lang="en-IN" sz="14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624815" y="3573301"/>
            <a:ext cx="427355" cy="11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601955" y="4219731"/>
            <a:ext cx="4387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</p:cNvCxnSpPr>
          <p:nvPr/>
        </p:nvCxnSpPr>
        <p:spPr>
          <a:xfrm>
            <a:off x="2628115" y="4473096"/>
            <a:ext cx="1270" cy="161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1"/>
          <p:cNvCxnSpPr/>
          <p:nvPr/>
        </p:nvCxnSpPr>
        <p:spPr>
          <a:xfrm>
            <a:off x="6092190" y="1771015"/>
            <a:ext cx="862330" cy="6985"/>
          </a:xfrm>
          <a:prstGeom prst="bentConnector3">
            <a:avLst>
              <a:gd name="adj1" fmla="val 50074"/>
            </a:avLst>
          </a:prstGeom>
          <a:ln w="28575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21"/>
          <p:cNvCxnSpPr/>
          <p:nvPr/>
        </p:nvCxnSpPr>
        <p:spPr>
          <a:xfrm>
            <a:off x="6100445" y="3907790"/>
            <a:ext cx="4907915" cy="3175"/>
          </a:xfrm>
          <a:prstGeom prst="bentConnector2">
            <a:avLst/>
          </a:prstGeom>
          <a:ln w="28575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40" idx="0"/>
          </p:cNvCxnSpPr>
          <p:nvPr/>
        </p:nvCxnSpPr>
        <p:spPr>
          <a:xfrm>
            <a:off x="7250915" y="3884451"/>
            <a:ext cx="2540" cy="58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924775" y="3890166"/>
            <a:ext cx="2540" cy="58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1016465" y="3911121"/>
            <a:ext cx="2540" cy="58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21"/>
          <p:cNvCxnSpPr/>
          <p:nvPr/>
        </p:nvCxnSpPr>
        <p:spPr>
          <a:xfrm rot="5400000" flipV="1">
            <a:off x="2404745" y="5600065"/>
            <a:ext cx="1062355" cy="3175"/>
          </a:xfrm>
          <a:prstGeom prst="bentConnector2">
            <a:avLst/>
          </a:prstGeom>
          <a:ln w="12700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2924660" y="4491511"/>
            <a:ext cx="12700" cy="861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 Box 52"/>
          <p:cNvSpPr txBox="1"/>
          <p:nvPr/>
        </p:nvSpPr>
        <p:spPr>
          <a:xfrm>
            <a:off x="2297430" y="323215"/>
            <a:ext cx="3509645" cy="5632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IN" altLang="en-US" sz="3200" b="1">
                <a:solidFill>
                  <a:schemeClr val="accent6"/>
                </a:solidFill>
                <a:sym typeface="+mn-ea"/>
              </a:rPr>
              <a:t>WorkFlow:</a:t>
            </a:r>
            <a:endParaRPr lang="en-IN" altLang="en-US" sz="3200" b="1">
              <a:solidFill>
                <a:schemeClr val="accent6"/>
              </a:solidFill>
              <a:sym typeface="+mn-ea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305" y="194310"/>
            <a:ext cx="1405890" cy="1294130"/>
          </a:xfrm>
          <a:prstGeom prst="rect">
            <a:avLst/>
          </a:prstGeom>
        </p:spPr>
      </p:pic>
      <p:cxnSp>
        <p:nvCxnSpPr>
          <p:cNvPr id="56" name="Connector: Elbow 21"/>
          <p:cNvCxnSpPr/>
          <p:nvPr/>
        </p:nvCxnSpPr>
        <p:spPr>
          <a:xfrm>
            <a:off x="3179445" y="2263140"/>
            <a:ext cx="1612900" cy="5715"/>
          </a:xfrm>
          <a:prstGeom prst="bentConnector3">
            <a:avLst>
              <a:gd name="adj1" fmla="val 50039"/>
            </a:avLst>
          </a:prstGeom>
          <a:ln w="12700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792195" y="2267741"/>
            <a:ext cx="9525" cy="129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nector: Elbow 21"/>
          <p:cNvCxnSpPr/>
          <p:nvPr/>
        </p:nvCxnSpPr>
        <p:spPr>
          <a:xfrm>
            <a:off x="6872605" y="1771015"/>
            <a:ext cx="1023620" cy="729615"/>
          </a:xfrm>
          <a:prstGeom prst="bentConnector3">
            <a:avLst>
              <a:gd name="adj1" fmla="val 50062"/>
            </a:avLst>
          </a:prstGeom>
          <a:ln w="28575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ctor: Elbow 21"/>
          <p:cNvCxnSpPr/>
          <p:nvPr/>
        </p:nvCxnSpPr>
        <p:spPr>
          <a:xfrm rot="16200000">
            <a:off x="7231380" y="1214755"/>
            <a:ext cx="768985" cy="450215"/>
          </a:xfrm>
          <a:prstGeom prst="bentConnector3">
            <a:avLst>
              <a:gd name="adj1" fmla="val 98348"/>
            </a:avLst>
          </a:prstGeom>
          <a:ln w="28575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nov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405" y="220980"/>
            <a:ext cx="1498600" cy="14986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091055" y="524510"/>
            <a:ext cx="4491990" cy="7785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sz="3200" b="1" dirty="0">
                <a:solidFill>
                  <a:schemeClr val="accent6"/>
                </a:solidFill>
                <a:effectLst/>
                <a:cs typeface="+mn-lt"/>
                <a:sym typeface="+mn-ea"/>
              </a:rPr>
              <a:t>Technologies Used</a:t>
            </a:r>
            <a:r>
              <a:rPr lang="en-IN" altLang="en-US" sz="3200" b="1" dirty="0">
                <a:solidFill>
                  <a:schemeClr val="accent6"/>
                </a:solidFill>
                <a:effectLst/>
                <a:cs typeface="+mn-lt"/>
                <a:sym typeface="+mn-ea"/>
              </a:rPr>
              <a:t>:</a:t>
            </a:r>
            <a:r>
              <a:rPr lang="en-US" sz="2800" b="1" dirty="0">
                <a:solidFill>
                  <a:srgbClr val="000000"/>
                </a:solidFill>
                <a:effectLst/>
                <a:latin typeface="Old Standard TT"/>
                <a:sym typeface="+mn-ea"/>
              </a:rPr>
              <a:t> </a:t>
            </a:r>
            <a:endParaRPr lang="en-US" sz="2800" b="1" dirty="0">
              <a:solidFill>
                <a:srgbClr val="000000"/>
              </a:solidFill>
              <a:effectLst/>
              <a:latin typeface="Old Standard TT"/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618" y="2281791"/>
            <a:ext cx="1143334" cy="11227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25" y="3526790"/>
            <a:ext cx="1635760" cy="14503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808" y="2158179"/>
            <a:ext cx="1936472" cy="11875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2625" y="3692525"/>
            <a:ext cx="1093470" cy="10261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1930" y="5300980"/>
            <a:ext cx="2605405" cy="1155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4187" y="3964167"/>
            <a:ext cx="3582637" cy="7548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16345" y="2316252"/>
            <a:ext cx="937701" cy="9343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0836" y="2265672"/>
            <a:ext cx="1477198" cy="107994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63845" y="5218430"/>
            <a:ext cx="2395855" cy="108013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3310" y="5218372"/>
            <a:ext cx="1534654" cy="136607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41617" y="3909018"/>
            <a:ext cx="2225233" cy="94533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152650" y="5817235"/>
            <a:ext cx="1805940" cy="3556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IN" dirty="0">
                <a:sym typeface="+mn-ea"/>
              </a:rPr>
              <a:t>Spring Data JPA</a:t>
            </a:r>
            <a:endParaRPr lang="en-IN" dirty="0"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130550" y="4719320"/>
            <a:ext cx="1405255" cy="4057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IN" dirty="0">
                <a:sym typeface="+mn-ea"/>
              </a:rPr>
              <a:t>Spring</a:t>
            </a:r>
            <a:r>
              <a:rPr lang="en-US" altLang="en-IN" dirty="0">
                <a:sym typeface="+mn-ea"/>
              </a:rPr>
              <a:t> Boot</a:t>
            </a:r>
            <a:endParaRPr lang="en-US" altLang="en-IN" dirty="0"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250690" y="1866265"/>
            <a:ext cx="1364615" cy="3987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en-IN" dirty="0">
                <a:sym typeface="+mn-ea"/>
              </a:rPr>
              <a:t>JavaScript</a:t>
            </a:r>
            <a:endParaRPr lang="en-US" altLang="en-IN" dirty="0">
              <a:sym typeface="+mn-ea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6988810" y="1866265"/>
            <a:ext cx="1558290" cy="2914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en-IN" dirty="0">
                <a:sym typeface="+mn-ea"/>
              </a:rPr>
              <a:t>TypeScript</a:t>
            </a:r>
            <a:endParaRPr lang="en-US" altLang="en-IN" dirty="0">
              <a:sym typeface="+mn-ea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9688195" y="1866265"/>
            <a:ext cx="951230" cy="4152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en-IN" dirty="0">
                <a:sym typeface="+mn-ea"/>
              </a:rPr>
              <a:t>Angular</a:t>
            </a:r>
            <a:endParaRPr lang="en-US" altLang="en-IN" dirty="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4623</Words>
  <Application>WPS Presentation</Application>
  <PresentationFormat>Widescreen</PresentationFormat>
  <Paragraphs>262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8" baseType="lpstr">
      <vt:lpstr>Arial</vt:lpstr>
      <vt:lpstr>SimSun</vt:lpstr>
      <vt:lpstr>Wingdings</vt:lpstr>
      <vt:lpstr>Arial Black</vt:lpstr>
      <vt:lpstr>Franklin Gothic Demi</vt:lpstr>
      <vt:lpstr>Cascadia Code</vt:lpstr>
      <vt:lpstr>Segoe Print</vt:lpstr>
      <vt:lpstr>Gill Sans MT</vt:lpstr>
      <vt:lpstr>Old Standard TT</vt:lpstr>
      <vt:lpstr>Times New Roman</vt:lpstr>
      <vt:lpstr>Arial MT</vt:lpstr>
      <vt:lpstr>Calibri</vt:lpstr>
      <vt:lpstr>Calibri Light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TECHNOLOGIES USED IN THE FRONTEND:</vt:lpstr>
      <vt:lpstr>ANGULAR :</vt:lpstr>
      <vt:lpstr>HTML &amp; CSS:</vt:lpstr>
      <vt:lpstr>FUNCTIONALITIES USED IN THE BACKEND SPRINGBOOT PROJECT:</vt:lpstr>
      <vt:lpstr>PowerPoint 演示文稿</vt:lpstr>
      <vt:lpstr>API GATEWAY SERVICE:</vt:lpstr>
      <vt:lpstr>      JWT FOR AUTHENTICATION:</vt:lpstr>
      <vt:lpstr>FEIGN CLIENT:</vt:lpstr>
      <vt:lpstr>DATABASES USED :</vt:lpstr>
      <vt:lpstr>MYSQL:</vt:lpstr>
      <vt:lpstr>MONGODB:</vt:lpstr>
      <vt:lpstr>FUTURE ENHANCEMENTS 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banda</cp:lastModifiedBy>
  <cp:revision>25</cp:revision>
  <dcterms:created xsi:type="dcterms:W3CDTF">2023-10-26T18:12:00Z</dcterms:created>
  <dcterms:modified xsi:type="dcterms:W3CDTF">2023-11-01T10:01:10Z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7D3F111998604AE29EDE1CFB912065E7_11</vt:lpwstr>
  </property>
  <property fmtid="{D5CDD505-2E9C-101B-9397-08002B2CF9AE}" pid="3" name="KSOProductBuildVer">
    <vt:lpwstr>1033-12.2.0.13266</vt:lpwstr>
  </property>
</Properties>
</file>