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7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3F0DB0-5CD3-4A2C-B782-E889E95138F4}">
  <a:tblStyle styleId="{573F0DB0-5CD3-4A2C-B782-E889E95138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7972CC-1814-4DF8-B636-F7918E562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6d75ee50_0_1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66d75ee50_0_1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5751e81c_0_1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c5751e81c_0_1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5751e81c_0_31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c5751e81c_0_31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66d75ee50_0_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66d75ee50_0_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6d75ee50_0_3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66d75ee50_0_3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66d75ee50_0_9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66d75ee50_0_9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5751e81c_0_13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c5751e81c_0_13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66d75ee50_0_25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66d75ee50_0_25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66d75ee50_0_26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866d75ee50_0_26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c5751e81c_1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c5751e81c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8c5751e81c_1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66d75ee50_1_2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66d75ee50_1_2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How much a word in a sentence effects that sentence to be the respective gaussian.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6" name="Google Shape;366;g866d75ee50_1_24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66d75ee50_0_15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66d75ee50_0_15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c5751e81c_1_3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c5751e81c_1_3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8c5751e81c_1_34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66d75ee50_1_1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66d75ee50_1_1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66d75ee50_1_1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66d75ee50_1_2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66d75ee50_1_2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66d75ee50_1_2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c5751e81c_1_1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c5751e81c_1_1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8c5751e81c_1_12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c5751e81c_1_15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c5751e81c_1_15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8c5751e81c_1_15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66d75ee50_1_9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66d75ee50_1_9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866d75ee50_1_9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c5751e81c_1_3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c5751e81c_1_3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8c5751e81c_1_3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c5751e81c_1_3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c5751e81c_1_3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8c5751e81c_1_3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d75ee50_0_12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66d75ee50_0_12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c5751e81c_1_8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c5751e81c_1_8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8c5751e81c_1_8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66d75ee50_0_31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866d75ee50_0_31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66d75ee50_1_19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866d75ee50_1_19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66d75ee50_0_27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66d75ee50_0_27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866d75ee50_0_27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c5751e81c_1_30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8c5751e81c_1_30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8c5751e81c_1_30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c5751e81c_0_4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8c5751e81c_0_4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c5751e81c_0_45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8c5751e81c_0_45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c5751e81c_1_31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c5751e81c_1_3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8c5751e81c_1_3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866d75ee50_1_23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866d75ee50_1_23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866d75ee50_1_23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866d75ee50_0_38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866d75ee50_0_38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866d75ee50_0_38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6d75ee50_0_15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66d75ee50_0_15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6d75ee50_0_12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66d75ee50_0_12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6d75ee50_0_2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66d75ee50_0_22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6d75ee50_0_2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66d75ee50_0_21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5751e81c_0_5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c5751e81c_0_5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6d75ee50_0_24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66d75ee50_0_24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>
            <p:ph idx="3" type="pic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>
            <p:ph idx="2" type="pic"/>
          </p:nvPr>
        </p:nvSpPr>
        <p:spPr>
          <a:xfrm>
            <a:off x="0" y="1600200"/>
            <a:ext cx="91440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20150416 tum logo blau png final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Relationship Id="rId9" Type="http://schemas.openxmlformats.org/officeDocument/2006/relationships/hyperlink" Target="https://medium.com/@sourcedexter/how-to-find-the-similarity-between-two-probability-distributions-using-python-a7546e90a08d" TargetMode="External"/><Relationship Id="rId5" Type="http://schemas.openxmlformats.org/officeDocument/2006/relationships/hyperlink" Target="https://medium.com/analytics-vidhya/basics-of-using-pre-trained-glove-vectors-in-python-d38905f356db" TargetMode="External"/><Relationship Id="rId6" Type="http://schemas.openxmlformats.org/officeDocument/2006/relationships/hyperlink" Target="https://scikit-learn.org/stable/modules/mixture.html" TargetMode="External"/><Relationship Id="rId7" Type="http://schemas.openxmlformats.org/officeDocument/2006/relationships/hyperlink" Target="https://towardsdatascience.com/gaussian-mixture-model-clusterization-how-to-select-the-number-of-components-clusters-553bef45f6e4" TargetMode="External"/><Relationship Id="rId8" Type="http://schemas.openxmlformats.org/officeDocument/2006/relationships/hyperlink" Target="https://stackoverflow.com/questions/26079881/kl-divergence-of-two-gmm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Social Topic Distributions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Mürüvvet </a:t>
            </a:r>
            <a:r>
              <a:rPr lang="de-DE">
                <a:solidFill>
                  <a:srgbClr val="000000"/>
                </a:solidFill>
              </a:rPr>
              <a:t>Hasanbaşoğlu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</a:rPr>
              <a:t>Hakan Akyürek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Technical University of Munich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Faculty of Informatics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Munich, 20. July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9090" y="1847850"/>
            <a:ext cx="8508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Motivation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de-DE"/>
              <a:t>Experiments</a:t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Results</a:t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319090" y="6759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7</a:t>
            </a:r>
            <a:endParaRPr/>
          </a:p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8</a:t>
            </a:r>
            <a:endParaRPr/>
          </a:p>
        </p:txBody>
      </p:sp>
      <p:sp>
        <p:nvSpPr>
          <p:cNvPr id="196" name="Google Shape;196;p2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3524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2480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22601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word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[0.27 0.41 ... -0.14]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[0.31 0.09 ... -0.04]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2"/>
          <p:cNvSpPr txBox="1"/>
          <p:nvPr/>
        </p:nvSpPr>
        <p:spPr>
          <a:xfrm>
            <a:off x="51804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sentence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</a:t>
            </a:r>
            <a:r>
              <a:rPr lang="de-DE" sz="800">
                <a:solidFill>
                  <a:schemeClr val="dk1"/>
                </a:solidFill>
              </a:rPr>
              <a:t>0.10 0.28 ... 0.21</a:t>
            </a:r>
            <a:r>
              <a:rPr lang="de-DE" sz="800">
                <a:solidFill>
                  <a:schemeClr val="dk1"/>
                </a:solidFill>
              </a:rPr>
              <a:t>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</a:t>
            </a:r>
            <a:r>
              <a:rPr lang="de-DE" sz="800">
                <a:solidFill>
                  <a:schemeClr val="dk1"/>
                </a:solidFill>
              </a:rPr>
              <a:t>-0.10 0.04 … -0.09</a:t>
            </a:r>
            <a:r>
              <a:rPr lang="de-DE" sz="800">
                <a:solidFill>
                  <a:schemeClr val="dk1"/>
                </a:solidFill>
              </a:rPr>
              <a:t>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01" name="Google Shape;201;p22"/>
          <p:cNvCxnSpPr/>
          <p:nvPr/>
        </p:nvCxnSpPr>
        <p:spPr>
          <a:xfrm>
            <a:off x="28743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57699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8179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7135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6" y="3147413"/>
            <a:ext cx="780803" cy="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8</a:t>
            </a:r>
            <a:endParaRPr/>
          </a:p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23524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2480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22601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word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[0.27 0.41 ... -0.14]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[0.31 0.09 ... -0.04]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6" name="Google Shape;216;p23"/>
          <p:cNvSpPr txBox="1"/>
          <p:nvPr/>
        </p:nvSpPr>
        <p:spPr>
          <a:xfrm>
            <a:off x="51804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sentence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[0.10 0.28 ... 0.21]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[-0.10 0.04 … -0.09]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17" name="Google Shape;217;p23"/>
          <p:cNvCxnSpPr/>
          <p:nvPr/>
        </p:nvCxnSpPr>
        <p:spPr>
          <a:xfrm>
            <a:off x="28743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57699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/>
          <p:nvPr/>
        </p:nvSpPr>
        <p:spPr>
          <a:xfrm>
            <a:off x="28179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57135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993600" y="2490600"/>
            <a:ext cx="1234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‘organic’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>
                <a:solidFill>
                  <a:schemeClr val="dk1"/>
                </a:solidFill>
              </a:rPr>
              <a:t>𝑣 </a:t>
            </a:r>
            <a:r>
              <a:rPr lang="de-DE" sz="800">
                <a:solidFill>
                  <a:schemeClr val="dk1"/>
                </a:solidFill>
              </a:rPr>
              <a:t>= </a:t>
            </a:r>
            <a:r>
              <a:rPr lang="de-DE" sz="800"/>
              <a:t>[-0.22 0.31 ... 0.22]</a:t>
            </a:r>
            <a:endParaRPr sz="800"/>
          </a:p>
        </p:txBody>
      </p:sp>
      <p:sp>
        <p:nvSpPr>
          <p:cNvPr id="222" name="Google Shape;222;p23"/>
          <p:cNvSpPr txBox="1"/>
          <p:nvPr/>
        </p:nvSpPr>
        <p:spPr>
          <a:xfrm>
            <a:off x="6408175" y="2490600"/>
            <a:ext cx="2014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‘enjoy shopping amazon ?’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[0.22 0.26 … 0.25] = </a:t>
            </a:r>
            <a:r>
              <a:rPr lang="de-DE" sz="900"/>
              <a:t>𝑣</a:t>
            </a:r>
            <a:endParaRPr sz="900"/>
          </a:p>
        </p:txBody>
      </p:sp>
      <p:sp>
        <p:nvSpPr>
          <p:cNvPr id="223" name="Google Shape;223;p23"/>
          <p:cNvSpPr txBox="1"/>
          <p:nvPr/>
        </p:nvSpPr>
        <p:spPr>
          <a:xfrm rot="-5400000">
            <a:off x="1840675" y="2462275"/>
            <a:ext cx="9534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⤶</a:t>
            </a:r>
            <a:endParaRPr sz="6500"/>
          </a:p>
        </p:txBody>
      </p:sp>
      <p:sp>
        <p:nvSpPr>
          <p:cNvPr id="224" name="Google Shape;224;p23"/>
          <p:cNvSpPr txBox="1"/>
          <p:nvPr/>
        </p:nvSpPr>
        <p:spPr>
          <a:xfrm flipH="1" rot="5400000">
            <a:off x="6108167" y="2571740"/>
            <a:ext cx="747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⤷</a:t>
            </a:r>
            <a:endParaRPr sz="6500"/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4">
            <a:alphaModFix/>
          </a:blip>
          <a:srcRect b="4622" l="3372" r="0" t="8654"/>
          <a:stretch/>
        </p:blipFill>
        <p:spPr>
          <a:xfrm>
            <a:off x="5713525" y="3176641"/>
            <a:ext cx="780800" cy="50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6" y="3147413"/>
            <a:ext cx="780803" cy="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8</a:t>
            </a:r>
            <a:endParaRPr/>
          </a:p>
        </p:txBody>
      </p:sp>
      <p:sp>
        <p:nvSpPr>
          <p:cNvPr id="233" name="Google Shape;233;p2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23524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2480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22601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word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[0.27 0.41 ... -0.14]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[0.31 0.09 ... -0.04]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7" name="Google Shape;237;p24"/>
          <p:cNvSpPr txBox="1"/>
          <p:nvPr/>
        </p:nvSpPr>
        <p:spPr>
          <a:xfrm>
            <a:off x="51804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sentence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[0.10 0.28 ... 0.21]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[-0.10 0.04 … -0.09]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38" name="Google Shape;238;p24"/>
          <p:cNvCxnSpPr/>
          <p:nvPr/>
        </p:nvCxnSpPr>
        <p:spPr>
          <a:xfrm>
            <a:off x="28743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57699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/>
          <p:nvPr/>
        </p:nvSpPr>
        <p:spPr>
          <a:xfrm>
            <a:off x="28179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57135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993600" y="2490600"/>
            <a:ext cx="1234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‘organic’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>
                <a:solidFill>
                  <a:schemeClr val="dk1"/>
                </a:solidFill>
              </a:rPr>
              <a:t>𝑣 </a:t>
            </a:r>
            <a:r>
              <a:rPr lang="de-DE" sz="800">
                <a:solidFill>
                  <a:schemeClr val="dk1"/>
                </a:solidFill>
              </a:rPr>
              <a:t>= </a:t>
            </a:r>
            <a:r>
              <a:rPr lang="de-DE" sz="800"/>
              <a:t>[-0.22 0.31 ... 0.22]</a:t>
            </a:r>
            <a:endParaRPr sz="800"/>
          </a:p>
        </p:txBody>
      </p:sp>
      <p:sp>
        <p:nvSpPr>
          <p:cNvPr id="243" name="Google Shape;243;p24"/>
          <p:cNvSpPr txBox="1"/>
          <p:nvPr/>
        </p:nvSpPr>
        <p:spPr>
          <a:xfrm>
            <a:off x="6408175" y="2490600"/>
            <a:ext cx="2127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</a:t>
            </a:r>
            <a:r>
              <a:rPr lang="de-DE" sz="1100">
                <a:solidFill>
                  <a:schemeClr val="dk1"/>
                </a:solidFill>
              </a:rPr>
              <a:t>enjoy shopping amazon ?</a:t>
            </a:r>
            <a:r>
              <a:rPr lang="de-DE" sz="1100"/>
              <a:t>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[0.22 0.26 … 0.25] = </a:t>
            </a:r>
            <a:r>
              <a:rPr lang="de-DE" sz="900"/>
              <a:t>𝑣</a:t>
            </a:r>
            <a:endParaRPr sz="900"/>
          </a:p>
        </p:txBody>
      </p:sp>
      <p:sp>
        <p:nvSpPr>
          <p:cNvPr id="244" name="Google Shape;244;p24"/>
          <p:cNvSpPr txBox="1"/>
          <p:nvPr/>
        </p:nvSpPr>
        <p:spPr>
          <a:xfrm rot="-5400000">
            <a:off x="1840675" y="2462275"/>
            <a:ext cx="9534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⤶</a:t>
            </a:r>
            <a:endParaRPr sz="6500"/>
          </a:p>
        </p:txBody>
      </p:sp>
      <p:sp>
        <p:nvSpPr>
          <p:cNvPr id="245" name="Google Shape;245;p24"/>
          <p:cNvSpPr txBox="1"/>
          <p:nvPr/>
        </p:nvSpPr>
        <p:spPr>
          <a:xfrm flipH="1" rot="5400000">
            <a:off x="6108167" y="2571740"/>
            <a:ext cx="747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⤷</a:t>
            </a:r>
            <a:endParaRPr sz="6500"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4">
            <a:alphaModFix/>
          </a:blip>
          <a:srcRect b="4622" l="3372" r="0" t="8654"/>
          <a:stretch/>
        </p:blipFill>
        <p:spPr>
          <a:xfrm>
            <a:off x="5713525" y="3176641"/>
            <a:ext cx="780800" cy="50470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5974325" y="3673425"/>
            <a:ext cx="259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￬</a:t>
            </a:r>
            <a:endParaRPr sz="1900"/>
          </a:p>
        </p:txBody>
      </p:sp>
      <p:sp>
        <p:nvSpPr>
          <p:cNvPr id="248" name="Google Shape;248;p24"/>
          <p:cNvSpPr txBox="1"/>
          <p:nvPr/>
        </p:nvSpPr>
        <p:spPr>
          <a:xfrm>
            <a:off x="5648050" y="4120400"/>
            <a:ext cx="1002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038" y="4111525"/>
            <a:ext cx="1179769" cy="7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2750" y="4111526"/>
            <a:ext cx="295440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/>
        </p:nvSpPr>
        <p:spPr>
          <a:xfrm>
            <a:off x="2410725" y="3694925"/>
            <a:ext cx="259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￬</a:t>
            </a:r>
            <a:endParaRPr sz="1900"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7">
            <a:alphaModFix/>
          </a:blip>
          <a:srcRect b="0" l="33739" r="0" t="0"/>
          <a:stretch/>
        </p:blipFill>
        <p:spPr>
          <a:xfrm>
            <a:off x="7275190" y="4183450"/>
            <a:ext cx="1801559" cy="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6" y="3147413"/>
            <a:ext cx="780803" cy="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8</a:t>
            </a:r>
            <a:endParaRPr/>
          </a:p>
        </p:txBody>
      </p:sp>
      <p:sp>
        <p:nvSpPr>
          <p:cNvPr id="260" name="Google Shape;260;p2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23524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52480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22601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word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[0.27 0.41 ... -0.14]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[0.31 0.09 ... -0.04]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4" name="Google Shape;264;p25"/>
          <p:cNvSpPr txBox="1"/>
          <p:nvPr/>
        </p:nvSpPr>
        <p:spPr>
          <a:xfrm>
            <a:off x="51804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sentence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[0.10 0.28 ... 0.21]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[-0.10 0.04 … -0.09]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65" name="Google Shape;265;p25"/>
          <p:cNvCxnSpPr/>
          <p:nvPr/>
        </p:nvCxnSpPr>
        <p:spPr>
          <a:xfrm>
            <a:off x="28743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57699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7" name="Google Shape;267;p25"/>
          <p:cNvSpPr/>
          <p:nvPr/>
        </p:nvSpPr>
        <p:spPr>
          <a:xfrm>
            <a:off x="28179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57135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993600" y="2490600"/>
            <a:ext cx="1234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‘organic’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>
                <a:solidFill>
                  <a:schemeClr val="dk1"/>
                </a:solidFill>
              </a:rPr>
              <a:t>𝑣 </a:t>
            </a:r>
            <a:r>
              <a:rPr lang="de-DE" sz="800">
                <a:solidFill>
                  <a:schemeClr val="dk1"/>
                </a:solidFill>
              </a:rPr>
              <a:t>= </a:t>
            </a:r>
            <a:r>
              <a:rPr lang="de-DE" sz="800"/>
              <a:t>[-0.22 0.31 ... 0.22]</a:t>
            </a:r>
            <a:endParaRPr sz="800"/>
          </a:p>
        </p:txBody>
      </p:sp>
      <p:sp>
        <p:nvSpPr>
          <p:cNvPr id="270" name="Google Shape;270;p25"/>
          <p:cNvSpPr txBox="1"/>
          <p:nvPr/>
        </p:nvSpPr>
        <p:spPr>
          <a:xfrm>
            <a:off x="6408175" y="2490600"/>
            <a:ext cx="2309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</a:t>
            </a:r>
            <a:r>
              <a:rPr lang="de-DE" sz="1100">
                <a:solidFill>
                  <a:schemeClr val="dk1"/>
                </a:solidFill>
              </a:rPr>
              <a:t>enjoy shopping amazon ?</a:t>
            </a:r>
            <a:r>
              <a:rPr lang="de-DE" sz="1100"/>
              <a:t>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[0.22 0.26 … 0.25] = </a:t>
            </a:r>
            <a:r>
              <a:rPr lang="de-DE" sz="900"/>
              <a:t>𝑣</a:t>
            </a:r>
            <a:endParaRPr sz="900"/>
          </a:p>
        </p:txBody>
      </p:sp>
      <p:sp>
        <p:nvSpPr>
          <p:cNvPr id="271" name="Google Shape;271;p25"/>
          <p:cNvSpPr txBox="1"/>
          <p:nvPr/>
        </p:nvSpPr>
        <p:spPr>
          <a:xfrm rot="-5400000">
            <a:off x="1840675" y="2462275"/>
            <a:ext cx="9534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⤶</a:t>
            </a:r>
            <a:endParaRPr sz="6500"/>
          </a:p>
        </p:txBody>
      </p:sp>
      <p:sp>
        <p:nvSpPr>
          <p:cNvPr id="272" name="Google Shape;272;p25"/>
          <p:cNvSpPr txBox="1"/>
          <p:nvPr/>
        </p:nvSpPr>
        <p:spPr>
          <a:xfrm flipH="1" rot="5400000">
            <a:off x="6108167" y="2571740"/>
            <a:ext cx="747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⤷</a:t>
            </a:r>
            <a:endParaRPr sz="6500"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4622" l="3372" r="0" t="8654"/>
          <a:stretch/>
        </p:blipFill>
        <p:spPr>
          <a:xfrm>
            <a:off x="5713525" y="3176641"/>
            <a:ext cx="780800" cy="5047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/>
        </p:nvSpPr>
        <p:spPr>
          <a:xfrm>
            <a:off x="5974325" y="3673425"/>
            <a:ext cx="259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￬</a:t>
            </a:r>
            <a:endParaRPr sz="1900"/>
          </a:p>
        </p:txBody>
      </p:sp>
      <p:sp>
        <p:nvSpPr>
          <p:cNvPr id="275" name="Google Shape;275;p25"/>
          <p:cNvSpPr txBox="1"/>
          <p:nvPr/>
        </p:nvSpPr>
        <p:spPr>
          <a:xfrm>
            <a:off x="5648050" y="4120400"/>
            <a:ext cx="1002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038" y="4111525"/>
            <a:ext cx="1179769" cy="7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2750" y="4111526"/>
            <a:ext cx="295440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/>
        </p:nvSpPr>
        <p:spPr>
          <a:xfrm>
            <a:off x="2410725" y="3694925"/>
            <a:ext cx="259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￬</a:t>
            </a:r>
            <a:endParaRPr sz="1900"/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7">
            <a:alphaModFix/>
          </a:blip>
          <a:srcRect b="0" l="33739" r="0" t="0"/>
          <a:stretch/>
        </p:blipFill>
        <p:spPr>
          <a:xfrm>
            <a:off x="7275190" y="4183450"/>
            <a:ext cx="180155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/>
          <p:nvPr/>
        </p:nvSpPr>
        <p:spPr>
          <a:xfrm>
            <a:off x="7259775" y="4470775"/>
            <a:ext cx="1023000" cy="13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0706" y="4405925"/>
            <a:ext cx="547194" cy="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6" y="3147413"/>
            <a:ext cx="780803" cy="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9</a:t>
            </a:r>
            <a:endParaRPr/>
          </a:p>
        </p:txBody>
      </p:sp>
      <p:sp>
        <p:nvSpPr>
          <p:cNvPr id="289" name="Google Shape;289;p2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23524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5248075" y="2215075"/>
            <a:ext cx="1043700" cy="7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GMM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22601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word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[0.27 0.41 ... -0.14]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[0.31 0.09 ... -0.04]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3" name="Google Shape;293;p26"/>
          <p:cNvSpPr txBox="1"/>
          <p:nvPr/>
        </p:nvSpPr>
        <p:spPr>
          <a:xfrm>
            <a:off x="5180425" y="927750"/>
            <a:ext cx="1179000" cy="9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All sentence embeddings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[0.10 0.28 ... 0.21]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[-0.10 0.04 … -0.09]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94" name="Google Shape;294;p26"/>
          <p:cNvCxnSpPr/>
          <p:nvPr/>
        </p:nvCxnSpPr>
        <p:spPr>
          <a:xfrm>
            <a:off x="28743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/>
          <p:nvPr/>
        </p:nvCxnSpPr>
        <p:spPr>
          <a:xfrm>
            <a:off x="5769925" y="150987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6" name="Google Shape;296;p26"/>
          <p:cNvSpPr/>
          <p:nvPr/>
        </p:nvSpPr>
        <p:spPr>
          <a:xfrm>
            <a:off x="28179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5713525" y="1862550"/>
            <a:ext cx="112800" cy="32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993600" y="2490600"/>
            <a:ext cx="1234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‘organic’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>
                <a:solidFill>
                  <a:schemeClr val="dk1"/>
                </a:solidFill>
              </a:rPr>
              <a:t>𝑣 </a:t>
            </a:r>
            <a:r>
              <a:rPr lang="de-DE" sz="800">
                <a:solidFill>
                  <a:schemeClr val="dk1"/>
                </a:solidFill>
              </a:rPr>
              <a:t>= </a:t>
            </a:r>
            <a:r>
              <a:rPr lang="de-DE" sz="800"/>
              <a:t>[-0.22 0.31 ... 0.22]</a:t>
            </a:r>
            <a:endParaRPr sz="800"/>
          </a:p>
        </p:txBody>
      </p:sp>
      <p:sp>
        <p:nvSpPr>
          <p:cNvPr id="299" name="Google Shape;299;p26"/>
          <p:cNvSpPr txBox="1"/>
          <p:nvPr/>
        </p:nvSpPr>
        <p:spPr>
          <a:xfrm>
            <a:off x="6408175" y="2490600"/>
            <a:ext cx="156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‘how make sense ?’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[0.22 0.26 … 0.25] = </a:t>
            </a:r>
            <a:r>
              <a:rPr lang="de-DE" sz="900"/>
              <a:t>𝑣</a:t>
            </a:r>
            <a:endParaRPr sz="900"/>
          </a:p>
        </p:txBody>
      </p:sp>
      <p:sp>
        <p:nvSpPr>
          <p:cNvPr id="300" name="Google Shape;300;p26"/>
          <p:cNvSpPr txBox="1"/>
          <p:nvPr/>
        </p:nvSpPr>
        <p:spPr>
          <a:xfrm rot="-5400000">
            <a:off x="1840675" y="2462275"/>
            <a:ext cx="9534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⤶</a:t>
            </a:r>
            <a:endParaRPr sz="6500"/>
          </a:p>
        </p:txBody>
      </p:sp>
      <p:sp>
        <p:nvSpPr>
          <p:cNvPr id="301" name="Google Shape;301;p26"/>
          <p:cNvSpPr txBox="1"/>
          <p:nvPr/>
        </p:nvSpPr>
        <p:spPr>
          <a:xfrm flipH="1" rot="5400000">
            <a:off x="6108167" y="2571740"/>
            <a:ext cx="747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/>
              <a:t>⤷</a:t>
            </a:r>
            <a:endParaRPr sz="6500"/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4">
            <a:alphaModFix/>
          </a:blip>
          <a:srcRect b="4622" l="3372" r="0" t="8654"/>
          <a:stretch/>
        </p:blipFill>
        <p:spPr>
          <a:xfrm>
            <a:off x="5713525" y="3176641"/>
            <a:ext cx="780800" cy="50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5">
            <a:alphaModFix/>
          </a:blip>
          <a:srcRect b="0" l="33739" r="0" t="0"/>
          <a:stretch/>
        </p:blipFill>
        <p:spPr>
          <a:xfrm>
            <a:off x="7275190" y="4183450"/>
            <a:ext cx="180155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259775" y="4470775"/>
            <a:ext cx="1023000" cy="13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0" y="2054940"/>
            <a:ext cx="4242100" cy="17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9550" y="2054950"/>
            <a:ext cx="4817201" cy="1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0706" y="4405925"/>
            <a:ext cx="547194" cy="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313" name="Google Shape;313;p2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</a:t>
            </a:r>
            <a:endParaRPr/>
          </a:p>
        </p:txBody>
      </p:sp>
      <p:sp>
        <p:nvSpPr>
          <p:cNvPr id="314" name="Google Shape;314;p2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352775" y="1128900"/>
            <a:ext cx="4155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 number of clusters for word embeddings: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" y="1539900"/>
            <a:ext cx="4155600" cy="285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</a:t>
            </a:r>
            <a:endParaRPr/>
          </a:p>
        </p:txBody>
      </p:sp>
      <p:sp>
        <p:nvSpPr>
          <p:cNvPr id="323" name="Google Shape;323;p2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352775" y="1128900"/>
            <a:ext cx="4155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 number of clusters for word embeddings:</a:t>
            </a:r>
            <a:endParaRPr/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" y="1539900"/>
            <a:ext cx="4155600" cy="285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925" y="1534675"/>
            <a:ext cx="4155601" cy="282915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/>
          <p:nvPr/>
        </p:nvSpPr>
        <p:spPr>
          <a:xfrm>
            <a:off x="6300600" y="2998600"/>
            <a:ext cx="98700" cy="129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11</a:t>
            </a:r>
            <a:endParaRPr/>
          </a:p>
        </p:txBody>
      </p:sp>
      <p:sp>
        <p:nvSpPr>
          <p:cNvPr id="334" name="Google Shape;334;p2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352775" y="1128900"/>
            <a:ext cx="474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 number of clusters for sentence embeddings:</a:t>
            </a:r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" y="1539900"/>
            <a:ext cx="4155596" cy="28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225" y="1488600"/>
            <a:ext cx="4230972" cy="288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/>
          <p:nvPr/>
        </p:nvSpPr>
        <p:spPr>
          <a:xfrm>
            <a:off x="5524500" y="2173100"/>
            <a:ext cx="105900" cy="213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321775" y="2180175"/>
            <a:ext cx="98700" cy="21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12</a:t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794575" y="1664350"/>
            <a:ext cx="2826900" cy="2601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Embeddings 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5319125" y="1731225"/>
            <a:ext cx="953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Gaussian</a:t>
            </a:r>
            <a:endParaRPr sz="1200"/>
          </a:p>
        </p:txBody>
      </p:sp>
      <p:sp>
        <p:nvSpPr>
          <p:cNvPr id="349" name="Google Shape;349;p30"/>
          <p:cNvSpPr/>
          <p:nvPr/>
        </p:nvSpPr>
        <p:spPr>
          <a:xfrm>
            <a:off x="7067100" y="239195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6073700" y="2962525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142375" y="1990425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7323550" y="3412275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7626500" y="26280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6649850" y="23083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6802250" y="35275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6427750" y="27804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6427750" y="326825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8313250" y="27804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7551225" y="39847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8107875" y="3527500"/>
            <a:ext cx="75276" cy="8364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677450" y="1664350"/>
            <a:ext cx="44241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do we label Gaussians in a GMM model?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Find the most representative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Manually select a topic</a:t>
            </a:r>
            <a:endParaRPr/>
          </a:p>
        </p:txBody>
      </p:sp>
      <p:sp>
        <p:nvSpPr>
          <p:cNvPr id="362" name="Google Shape;362;p3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9090" y="1847850"/>
            <a:ext cx="8508999" cy="299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Motivation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Experiments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Results</a:t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19090" y="6759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13</a:t>
            </a:r>
            <a:endParaRPr/>
          </a:p>
        </p:txBody>
      </p:sp>
      <p:sp>
        <p:nvSpPr>
          <p:cNvPr id="370" name="Google Shape;370;p3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5200792" y="1077593"/>
            <a:ext cx="2006400" cy="12828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0052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Calculate </a:t>
            </a:r>
            <a:r>
              <a:rPr b="1" lang="de-DE" sz="1600"/>
              <a:t>Clarity Score</a:t>
            </a:r>
            <a:r>
              <a:rPr lang="de-DE" sz="1600"/>
              <a:t> for each word</a:t>
            </a:r>
            <a:endParaRPr sz="1600"/>
          </a:p>
        </p:txBody>
      </p:sp>
      <p:sp>
        <p:nvSpPr>
          <p:cNvPr id="372" name="Google Shape;372;p31"/>
          <p:cNvSpPr/>
          <p:nvPr/>
        </p:nvSpPr>
        <p:spPr>
          <a:xfrm>
            <a:off x="4864173" y="3902112"/>
            <a:ext cx="1156200" cy="58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52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Gaussian Mean</a:t>
            </a:r>
            <a:endParaRPr sz="1300"/>
          </a:p>
        </p:txBody>
      </p:sp>
      <p:sp>
        <p:nvSpPr>
          <p:cNvPr id="373" name="Google Shape;373;p31"/>
          <p:cNvSpPr/>
          <p:nvPr/>
        </p:nvSpPr>
        <p:spPr>
          <a:xfrm>
            <a:off x="4864173" y="2724072"/>
            <a:ext cx="1156200" cy="58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52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Normalized Embeddings</a:t>
            </a:r>
            <a:endParaRPr sz="1200"/>
          </a:p>
        </p:txBody>
      </p:sp>
      <p:sp>
        <p:nvSpPr>
          <p:cNvPr id="374" name="Google Shape;374;p31"/>
          <p:cNvSpPr/>
          <p:nvPr/>
        </p:nvSpPr>
        <p:spPr>
          <a:xfrm>
            <a:off x="6387626" y="3340175"/>
            <a:ext cx="1156200" cy="534900"/>
          </a:xfrm>
          <a:prstGeom prst="rect">
            <a:avLst/>
          </a:prstGeom>
          <a:noFill/>
          <a:ln cap="flat" cmpd="sng" w="9525">
            <a:solidFill>
              <a:srgbClr val="0052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/>
              <a:t>Cosine Distance</a:t>
            </a:r>
            <a:endParaRPr b="1" sz="1600"/>
          </a:p>
        </p:txBody>
      </p:sp>
      <p:cxnSp>
        <p:nvCxnSpPr>
          <p:cNvPr id="375" name="Google Shape;375;p31"/>
          <p:cNvCxnSpPr>
            <a:stCxn id="373" idx="3"/>
            <a:endCxn id="374" idx="1"/>
          </p:cNvCxnSpPr>
          <p:nvPr/>
        </p:nvCxnSpPr>
        <p:spPr>
          <a:xfrm>
            <a:off x="6020373" y="3018672"/>
            <a:ext cx="367200" cy="588900"/>
          </a:xfrm>
          <a:prstGeom prst="straightConnector1">
            <a:avLst/>
          </a:prstGeom>
          <a:noFill/>
          <a:ln cap="flat" cmpd="sng" w="9525">
            <a:solidFill>
              <a:srgbClr val="0052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1"/>
          <p:cNvCxnSpPr>
            <a:stCxn id="372" idx="3"/>
            <a:endCxn id="374" idx="1"/>
          </p:cNvCxnSpPr>
          <p:nvPr/>
        </p:nvCxnSpPr>
        <p:spPr>
          <a:xfrm flipH="1" rot="10800000">
            <a:off x="6020373" y="3607512"/>
            <a:ext cx="367200" cy="589200"/>
          </a:xfrm>
          <a:prstGeom prst="straightConnector1">
            <a:avLst/>
          </a:prstGeom>
          <a:noFill/>
          <a:ln cap="flat" cmpd="sng" w="9525">
            <a:solidFill>
              <a:srgbClr val="00529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1"/>
          <p:cNvSpPr/>
          <p:nvPr/>
        </p:nvSpPr>
        <p:spPr>
          <a:xfrm>
            <a:off x="1270250" y="1424400"/>
            <a:ext cx="1464000" cy="589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Sentence Embeddings</a:t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1270250" y="3313025"/>
            <a:ext cx="1464000" cy="589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Word Embeddings</a:t>
            </a:r>
            <a:endParaRPr/>
          </a:p>
        </p:txBody>
      </p:sp>
      <p:cxnSp>
        <p:nvCxnSpPr>
          <p:cNvPr id="379" name="Google Shape;379;p31"/>
          <p:cNvCxnSpPr>
            <a:stCxn id="377" idx="3"/>
            <a:endCxn id="371" idx="1"/>
          </p:cNvCxnSpPr>
          <p:nvPr/>
        </p:nvCxnSpPr>
        <p:spPr>
          <a:xfrm>
            <a:off x="2734250" y="1719000"/>
            <a:ext cx="24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1"/>
          <p:cNvCxnSpPr>
            <a:stCxn id="378" idx="3"/>
          </p:cNvCxnSpPr>
          <p:nvPr/>
        </p:nvCxnSpPr>
        <p:spPr>
          <a:xfrm flipH="1" rot="10800000">
            <a:off x="2734250" y="3600725"/>
            <a:ext cx="1541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319090" y="1847850"/>
            <a:ext cx="8508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Motivation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Experiments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de-DE"/>
              <a:t>Results</a:t>
            </a:r>
            <a:endParaRPr b="1"/>
          </a:p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319090" y="6759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14</a:t>
            </a:r>
            <a:endParaRPr/>
          </a:p>
        </p:txBody>
      </p:sp>
      <p:sp>
        <p:nvSpPr>
          <p:cNvPr id="388" name="Google Shape;388;p3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15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380850" y="1533825"/>
            <a:ext cx="4034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the users are distributed?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in Word embedding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in Sentence embedding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397" name="Google Shape;397;p33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16</a:t>
            </a:r>
            <a:endParaRPr/>
          </a:p>
        </p:txBody>
      </p:sp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275"/>
            <a:ext cx="4690725" cy="29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1430275"/>
            <a:ext cx="4609443" cy="29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407" name="Google Shape;407;p34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17</a:t>
            </a:r>
            <a:endParaRPr/>
          </a:p>
        </p:txBody>
      </p:sp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800"/>
            <a:ext cx="4760025" cy="28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34800"/>
            <a:ext cx="4571999" cy="269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417" name="Google Shape;417;p35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18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3299900" y="1714500"/>
            <a:ext cx="1607700" cy="857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Article Probability Distribution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7218703" y="1714500"/>
            <a:ext cx="1607700" cy="857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Probability Distribution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5286138" y="3429000"/>
            <a:ext cx="1607700" cy="70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Janson-Shannon Divergence</a:t>
            </a:r>
            <a:endParaRPr/>
          </a:p>
        </p:txBody>
      </p:sp>
      <p:cxnSp>
        <p:nvCxnSpPr>
          <p:cNvPr id="427" name="Google Shape;427;p36"/>
          <p:cNvCxnSpPr>
            <a:stCxn id="424" idx="1"/>
            <a:endCxn id="426" idx="0"/>
          </p:cNvCxnSpPr>
          <p:nvPr/>
        </p:nvCxnSpPr>
        <p:spPr>
          <a:xfrm>
            <a:off x="4103750" y="2571900"/>
            <a:ext cx="1986300" cy="85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6"/>
          <p:cNvCxnSpPr>
            <a:stCxn id="425" idx="1"/>
            <a:endCxn id="426" idx="0"/>
          </p:cNvCxnSpPr>
          <p:nvPr/>
        </p:nvCxnSpPr>
        <p:spPr>
          <a:xfrm flipH="1">
            <a:off x="6089953" y="2571900"/>
            <a:ext cx="1932600" cy="85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6"/>
          <p:cNvSpPr txBox="1"/>
          <p:nvPr/>
        </p:nvSpPr>
        <p:spPr>
          <a:xfrm>
            <a:off x="278875" y="1580225"/>
            <a:ext cx="23781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Hypothesis</a:t>
            </a:r>
            <a:r>
              <a:rPr lang="de-DE"/>
              <a:t>: Answering users should be closer to the article than random users.</a:t>
            </a:r>
            <a:endParaRPr/>
          </a:p>
        </p:txBody>
      </p:sp>
      <p:sp>
        <p:nvSpPr>
          <p:cNvPr id="430" name="Google Shape;430;p3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51" y="1088375"/>
            <a:ext cx="780803" cy="5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6"/>
          <p:cNvPicPr preferRelativeResize="0"/>
          <p:nvPr/>
        </p:nvPicPr>
        <p:blipFill rotWithShape="1">
          <a:blip r:embed="rId4">
            <a:alphaModFix/>
          </a:blip>
          <a:srcRect b="4622" l="3372" r="0" t="8654"/>
          <a:stretch/>
        </p:blipFill>
        <p:spPr>
          <a:xfrm>
            <a:off x="7632150" y="1169254"/>
            <a:ext cx="780800" cy="50470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6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1537330" y="1516397"/>
            <a:ext cx="690300" cy="47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Article X Probability Distribution</a:t>
            </a:r>
            <a:endParaRPr sz="700"/>
          </a:p>
        </p:txBody>
      </p:sp>
      <p:sp>
        <p:nvSpPr>
          <p:cNvPr id="441" name="Google Shape;441;p37"/>
          <p:cNvSpPr/>
          <p:nvPr/>
        </p:nvSpPr>
        <p:spPr>
          <a:xfrm>
            <a:off x="3219997" y="1516397"/>
            <a:ext cx="690300" cy="47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User 1 Probability Distribution</a:t>
            </a:r>
            <a:endParaRPr sz="700"/>
          </a:p>
        </p:txBody>
      </p:sp>
      <p:sp>
        <p:nvSpPr>
          <p:cNvPr id="442" name="Google Shape;442;p37"/>
          <p:cNvSpPr/>
          <p:nvPr/>
        </p:nvSpPr>
        <p:spPr>
          <a:xfrm>
            <a:off x="2305897" y="2458225"/>
            <a:ext cx="914100" cy="3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Janson-Shannon Divergence</a:t>
            </a:r>
            <a:endParaRPr sz="700"/>
          </a:p>
        </p:txBody>
      </p:sp>
      <p:cxnSp>
        <p:nvCxnSpPr>
          <p:cNvPr id="443" name="Google Shape;443;p37"/>
          <p:cNvCxnSpPr>
            <a:stCxn id="440" idx="1"/>
            <a:endCxn id="442" idx="0"/>
          </p:cNvCxnSpPr>
          <p:nvPr/>
        </p:nvCxnSpPr>
        <p:spPr>
          <a:xfrm>
            <a:off x="1882480" y="1990397"/>
            <a:ext cx="880500" cy="46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stCxn id="441" idx="1"/>
            <a:endCxn id="442" idx="0"/>
          </p:cNvCxnSpPr>
          <p:nvPr/>
        </p:nvCxnSpPr>
        <p:spPr>
          <a:xfrm flipH="1">
            <a:off x="2762947" y="1990397"/>
            <a:ext cx="802200" cy="46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/>
          <p:nvPr/>
        </p:nvSpPr>
        <p:spPr>
          <a:xfrm>
            <a:off x="989488" y="1066038"/>
            <a:ext cx="3546900" cy="1890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1071275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D</a:t>
            </a:r>
            <a:r>
              <a:rPr baseline="-25000" lang="de-DE" sz="1100"/>
              <a:t>1</a:t>
            </a:r>
            <a:endParaRPr baseline="-25000" sz="1100"/>
          </a:p>
        </p:txBody>
      </p:sp>
      <p:sp>
        <p:nvSpPr>
          <p:cNvPr id="447" name="Google Shape;447;p37"/>
          <p:cNvSpPr/>
          <p:nvPr/>
        </p:nvSpPr>
        <p:spPr>
          <a:xfrm>
            <a:off x="1508858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solidFill>
                  <a:schemeClr val="dk1"/>
                </a:solidFill>
              </a:rPr>
              <a:t>D</a:t>
            </a:r>
            <a:r>
              <a:rPr baseline="-25000" lang="de-DE" sz="1100">
                <a:solidFill>
                  <a:schemeClr val="dk1"/>
                </a:solidFill>
              </a:rPr>
              <a:t>2</a:t>
            </a:r>
            <a:endParaRPr sz="800"/>
          </a:p>
        </p:txBody>
      </p:sp>
      <p:sp>
        <p:nvSpPr>
          <p:cNvPr id="448" name="Google Shape;448;p37"/>
          <p:cNvSpPr/>
          <p:nvPr/>
        </p:nvSpPr>
        <p:spPr>
          <a:xfrm>
            <a:off x="1946441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solidFill>
                  <a:schemeClr val="dk1"/>
                </a:solidFill>
              </a:rPr>
              <a:t>D</a:t>
            </a:r>
            <a:r>
              <a:rPr baseline="-25000" lang="de-DE" sz="1100">
                <a:solidFill>
                  <a:schemeClr val="dk1"/>
                </a:solidFill>
              </a:rPr>
              <a:t>3</a:t>
            </a:r>
            <a:endParaRPr sz="800"/>
          </a:p>
        </p:txBody>
      </p:sp>
      <p:sp>
        <p:nvSpPr>
          <p:cNvPr id="449" name="Google Shape;449;p37"/>
          <p:cNvSpPr/>
          <p:nvPr/>
        </p:nvSpPr>
        <p:spPr>
          <a:xfrm>
            <a:off x="2384023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solidFill>
                  <a:schemeClr val="dk1"/>
                </a:solidFill>
              </a:rPr>
              <a:t>D</a:t>
            </a:r>
            <a:r>
              <a:rPr baseline="-25000" lang="de-DE" sz="1100">
                <a:solidFill>
                  <a:schemeClr val="dk1"/>
                </a:solidFill>
              </a:rPr>
              <a:t>4</a:t>
            </a:r>
            <a:endParaRPr sz="800"/>
          </a:p>
        </p:txBody>
      </p:sp>
      <p:sp>
        <p:nvSpPr>
          <p:cNvPr id="450" name="Google Shape;450;p37"/>
          <p:cNvSpPr/>
          <p:nvPr/>
        </p:nvSpPr>
        <p:spPr>
          <a:xfrm>
            <a:off x="2821606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1" name="Google Shape;451;p37"/>
          <p:cNvSpPr/>
          <p:nvPr/>
        </p:nvSpPr>
        <p:spPr>
          <a:xfrm>
            <a:off x="3259189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2" name="Google Shape;452;p37"/>
          <p:cNvSpPr/>
          <p:nvPr/>
        </p:nvSpPr>
        <p:spPr>
          <a:xfrm>
            <a:off x="3696772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3" name="Google Shape;453;p37"/>
          <p:cNvSpPr/>
          <p:nvPr/>
        </p:nvSpPr>
        <p:spPr>
          <a:xfrm>
            <a:off x="4134355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4" name="Google Shape;454;p37"/>
          <p:cNvSpPr/>
          <p:nvPr/>
        </p:nvSpPr>
        <p:spPr>
          <a:xfrm>
            <a:off x="4571938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5" name="Google Shape;455;p37"/>
          <p:cNvSpPr/>
          <p:nvPr/>
        </p:nvSpPr>
        <p:spPr>
          <a:xfrm>
            <a:off x="5009520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6" name="Google Shape;456;p37"/>
          <p:cNvSpPr/>
          <p:nvPr/>
        </p:nvSpPr>
        <p:spPr>
          <a:xfrm>
            <a:off x="5447103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7" name="Google Shape;457;p37"/>
          <p:cNvSpPr/>
          <p:nvPr/>
        </p:nvSpPr>
        <p:spPr>
          <a:xfrm>
            <a:off x="5884686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8" name="Google Shape;458;p37"/>
          <p:cNvSpPr/>
          <p:nvPr/>
        </p:nvSpPr>
        <p:spPr>
          <a:xfrm>
            <a:off x="6322269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9" name="Google Shape;459;p37"/>
          <p:cNvSpPr/>
          <p:nvPr/>
        </p:nvSpPr>
        <p:spPr>
          <a:xfrm>
            <a:off x="6759852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0" name="Google Shape;460;p37"/>
          <p:cNvSpPr/>
          <p:nvPr/>
        </p:nvSpPr>
        <p:spPr>
          <a:xfrm>
            <a:off x="7197434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1" name="Google Shape;461;p37"/>
          <p:cNvSpPr/>
          <p:nvPr/>
        </p:nvSpPr>
        <p:spPr>
          <a:xfrm>
            <a:off x="7635017" y="3728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solidFill>
                  <a:schemeClr val="dk1"/>
                </a:solidFill>
              </a:rPr>
              <a:t>D</a:t>
            </a:r>
            <a:r>
              <a:rPr baseline="-25000" lang="de-DE" sz="900">
                <a:solidFill>
                  <a:schemeClr val="dk1"/>
                </a:solidFill>
              </a:rPr>
              <a:t>N</a:t>
            </a:r>
            <a:endParaRPr sz="900"/>
          </a:p>
        </p:txBody>
      </p:sp>
      <p:cxnSp>
        <p:nvCxnSpPr>
          <p:cNvPr id="462" name="Google Shape;462;p37"/>
          <p:cNvCxnSpPr>
            <a:stCxn id="445" idx="4"/>
            <a:endCxn id="446" idx="6"/>
          </p:cNvCxnSpPr>
          <p:nvPr/>
        </p:nvCxnSpPr>
        <p:spPr>
          <a:xfrm flipH="1">
            <a:off x="1290238" y="2956938"/>
            <a:ext cx="1472700" cy="77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/>
          <p:nvPr/>
        </p:nvSpPr>
        <p:spPr>
          <a:xfrm flipH="1" rot="10800000">
            <a:off x="1071275" y="4138500"/>
            <a:ext cx="341100" cy="650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 flipH="1" rot="10800000">
            <a:off x="1071275" y="4138500"/>
            <a:ext cx="341100" cy="33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1497150" y="4257075"/>
            <a:ext cx="220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Mean over Users</a:t>
            </a:r>
            <a:endParaRPr sz="1500"/>
          </a:p>
        </p:txBody>
      </p:sp>
      <p:sp>
        <p:nvSpPr>
          <p:cNvPr id="466" name="Google Shape;466;p37"/>
          <p:cNvSpPr txBox="1"/>
          <p:nvPr/>
        </p:nvSpPr>
        <p:spPr>
          <a:xfrm>
            <a:off x="1497150" y="4581075"/>
            <a:ext cx="51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Standard Deviation over Users</a:t>
            </a:r>
            <a:endParaRPr sz="1500"/>
          </a:p>
        </p:txBody>
      </p:sp>
      <p:sp>
        <p:nvSpPr>
          <p:cNvPr id="467" name="Google Shape;467;p3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468" name="Google Shape;468;p37"/>
          <p:cNvSpPr txBox="1"/>
          <p:nvPr/>
        </p:nvSpPr>
        <p:spPr>
          <a:xfrm>
            <a:off x="24775" y="3635700"/>
            <a:ext cx="914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 one Article</a:t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5366130" y="1516397"/>
            <a:ext cx="690300" cy="47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Article X Probability Distribution</a:t>
            </a:r>
            <a:endParaRPr sz="700"/>
          </a:p>
        </p:txBody>
      </p:sp>
      <p:sp>
        <p:nvSpPr>
          <p:cNvPr id="470" name="Google Shape;470;p37"/>
          <p:cNvSpPr/>
          <p:nvPr/>
        </p:nvSpPr>
        <p:spPr>
          <a:xfrm>
            <a:off x="7048797" y="1516397"/>
            <a:ext cx="690300" cy="47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User 2 Probability Distribution</a:t>
            </a:r>
            <a:endParaRPr sz="700"/>
          </a:p>
        </p:txBody>
      </p:sp>
      <p:sp>
        <p:nvSpPr>
          <p:cNvPr id="471" name="Google Shape;471;p37"/>
          <p:cNvSpPr/>
          <p:nvPr/>
        </p:nvSpPr>
        <p:spPr>
          <a:xfrm>
            <a:off x="6134697" y="2458225"/>
            <a:ext cx="914100" cy="3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/>
              <a:t>Janson-Shannon Divergence</a:t>
            </a:r>
            <a:endParaRPr sz="700"/>
          </a:p>
        </p:txBody>
      </p:sp>
      <p:cxnSp>
        <p:nvCxnSpPr>
          <p:cNvPr id="472" name="Google Shape;472;p37"/>
          <p:cNvCxnSpPr>
            <a:stCxn id="469" idx="1"/>
            <a:endCxn id="471" idx="0"/>
          </p:cNvCxnSpPr>
          <p:nvPr/>
        </p:nvCxnSpPr>
        <p:spPr>
          <a:xfrm>
            <a:off x="5711280" y="1990397"/>
            <a:ext cx="880500" cy="46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7"/>
          <p:cNvCxnSpPr>
            <a:stCxn id="470" idx="1"/>
            <a:endCxn id="471" idx="0"/>
          </p:cNvCxnSpPr>
          <p:nvPr/>
        </p:nvCxnSpPr>
        <p:spPr>
          <a:xfrm flipH="1">
            <a:off x="6591747" y="1990397"/>
            <a:ext cx="802200" cy="46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7"/>
          <p:cNvSpPr/>
          <p:nvPr/>
        </p:nvSpPr>
        <p:spPr>
          <a:xfrm>
            <a:off x="4767663" y="1120713"/>
            <a:ext cx="3546900" cy="1890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37"/>
          <p:cNvCxnSpPr>
            <a:stCxn id="474" idx="3"/>
            <a:endCxn id="447" idx="6"/>
          </p:cNvCxnSpPr>
          <p:nvPr/>
        </p:nvCxnSpPr>
        <p:spPr>
          <a:xfrm flipH="1">
            <a:off x="1727594" y="2734697"/>
            <a:ext cx="3559500" cy="9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7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20</a:t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1072825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M</a:t>
            </a:r>
            <a:r>
              <a:rPr baseline="-25000" lang="de-DE" sz="1100"/>
              <a:t>1</a:t>
            </a:r>
            <a:endParaRPr baseline="-25000" sz="1100"/>
          </a:p>
        </p:txBody>
      </p:sp>
      <p:sp>
        <p:nvSpPr>
          <p:cNvPr id="484" name="Google Shape;484;p38"/>
          <p:cNvSpPr/>
          <p:nvPr/>
        </p:nvSpPr>
        <p:spPr>
          <a:xfrm>
            <a:off x="1510408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M</a:t>
            </a:r>
            <a:r>
              <a:rPr baseline="-25000" lang="de-DE" sz="900">
                <a:solidFill>
                  <a:schemeClr val="dk1"/>
                </a:solidFill>
              </a:rPr>
              <a:t>2</a:t>
            </a:r>
            <a:endParaRPr sz="900"/>
          </a:p>
        </p:txBody>
      </p:sp>
      <p:sp>
        <p:nvSpPr>
          <p:cNvPr id="485" name="Google Shape;485;p38"/>
          <p:cNvSpPr/>
          <p:nvPr/>
        </p:nvSpPr>
        <p:spPr>
          <a:xfrm>
            <a:off x="1947991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M</a:t>
            </a:r>
            <a:r>
              <a:rPr baseline="-25000" lang="de-DE" sz="900">
                <a:solidFill>
                  <a:schemeClr val="dk1"/>
                </a:solidFill>
              </a:rPr>
              <a:t>3</a:t>
            </a:r>
            <a:endParaRPr sz="900"/>
          </a:p>
        </p:txBody>
      </p:sp>
      <p:sp>
        <p:nvSpPr>
          <p:cNvPr id="486" name="Google Shape;486;p38"/>
          <p:cNvSpPr/>
          <p:nvPr/>
        </p:nvSpPr>
        <p:spPr>
          <a:xfrm>
            <a:off x="2385573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M</a:t>
            </a:r>
            <a:r>
              <a:rPr baseline="-25000" lang="de-DE" sz="900">
                <a:solidFill>
                  <a:schemeClr val="dk1"/>
                </a:solidFill>
              </a:rPr>
              <a:t>4</a:t>
            </a:r>
            <a:endParaRPr sz="900"/>
          </a:p>
        </p:txBody>
      </p:sp>
      <p:sp>
        <p:nvSpPr>
          <p:cNvPr id="487" name="Google Shape;487;p38"/>
          <p:cNvSpPr/>
          <p:nvPr/>
        </p:nvSpPr>
        <p:spPr>
          <a:xfrm>
            <a:off x="2823156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8" name="Google Shape;488;p38"/>
          <p:cNvSpPr/>
          <p:nvPr/>
        </p:nvSpPr>
        <p:spPr>
          <a:xfrm>
            <a:off x="3260739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9" name="Google Shape;489;p38"/>
          <p:cNvSpPr/>
          <p:nvPr/>
        </p:nvSpPr>
        <p:spPr>
          <a:xfrm>
            <a:off x="3698322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0" name="Google Shape;490;p38"/>
          <p:cNvSpPr/>
          <p:nvPr/>
        </p:nvSpPr>
        <p:spPr>
          <a:xfrm>
            <a:off x="4135905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1" name="Google Shape;491;p38"/>
          <p:cNvSpPr/>
          <p:nvPr/>
        </p:nvSpPr>
        <p:spPr>
          <a:xfrm>
            <a:off x="4573488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2" name="Google Shape;492;p38"/>
          <p:cNvSpPr/>
          <p:nvPr/>
        </p:nvSpPr>
        <p:spPr>
          <a:xfrm>
            <a:off x="5011070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3" name="Google Shape;493;p38"/>
          <p:cNvSpPr/>
          <p:nvPr/>
        </p:nvSpPr>
        <p:spPr>
          <a:xfrm>
            <a:off x="5448653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4" name="Google Shape;494;p38"/>
          <p:cNvSpPr/>
          <p:nvPr/>
        </p:nvSpPr>
        <p:spPr>
          <a:xfrm>
            <a:off x="5886236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5" name="Google Shape;495;p38"/>
          <p:cNvSpPr/>
          <p:nvPr/>
        </p:nvSpPr>
        <p:spPr>
          <a:xfrm>
            <a:off x="6323819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6" name="Google Shape;496;p38"/>
          <p:cNvSpPr/>
          <p:nvPr/>
        </p:nvSpPr>
        <p:spPr>
          <a:xfrm>
            <a:off x="6761402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7" name="Google Shape;497;p38"/>
          <p:cNvSpPr/>
          <p:nvPr/>
        </p:nvSpPr>
        <p:spPr>
          <a:xfrm>
            <a:off x="7198984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98" name="Google Shape;498;p38"/>
          <p:cNvSpPr/>
          <p:nvPr/>
        </p:nvSpPr>
        <p:spPr>
          <a:xfrm>
            <a:off x="7636567" y="1832163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M</a:t>
            </a:r>
            <a:r>
              <a:rPr baseline="-25000" lang="de-DE" sz="900">
                <a:solidFill>
                  <a:schemeClr val="dk1"/>
                </a:solidFill>
              </a:rPr>
              <a:t>K</a:t>
            </a:r>
            <a:endParaRPr sz="900"/>
          </a:p>
        </p:txBody>
      </p:sp>
      <p:sp>
        <p:nvSpPr>
          <p:cNvPr id="499" name="Google Shape;499;p38"/>
          <p:cNvSpPr/>
          <p:nvPr/>
        </p:nvSpPr>
        <p:spPr>
          <a:xfrm flipH="1" rot="10800000">
            <a:off x="1072825" y="2242575"/>
            <a:ext cx="341100" cy="33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 txBox="1"/>
          <p:nvPr/>
        </p:nvSpPr>
        <p:spPr>
          <a:xfrm>
            <a:off x="1498700" y="2361150"/>
            <a:ext cx="2676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Average </a:t>
            </a:r>
            <a:r>
              <a:rPr lang="de-DE" sz="1500"/>
              <a:t>Mean over Articles</a:t>
            </a:r>
            <a:endParaRPr sz="1500"/>
          </a:p>
        </p:txBody>
      </p:sp>
      <p:sp>
        <p:nvSpPr>
          <p:cNvPr id="501" name="Google Shape;501;p38"/>
          <p:cNvSpPr txBox="1"/>
          <p:nvPr/>
        </p:nvSpPr>
        <p:spPr>
          <a:xfrm>
            <a:off x="1498688" y="3873713"/>
            <a:ext cx="51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Average </a:t>
            </a:r>
            <a:r>
              <a:rPr lang="de-DE" sz="1500"/>
              <a:t>Standard Deviation over Articles</a:t>
            </a:r>
            <a:endParaRPr sz="1500"/>
          </a:p>
        </p:txBody>
      </p:sp>
      <p:sp>
        <p:nvSpPr>
          <p:cNvPr id="502" name="Google Shape;502;p38"/>
          <p:cNvSpPr/>
          <p:nvPr/>
        </p:nvSpPr>
        <p:spPr>
          <a:xfrm>
            <a:off x="1072825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</a:t>
            </a:r>
            <a:r>
              <a:rPr baseline="-25000" lang="de-DE" sz="1100"/>
              <a:t>1</a:t>
            </a:r>
            <a:endParaRPr baseline="-25000" sz="1100"/>
          </a:p>
        </p:txBody>
      </p:sp>
      <p:sp>
        <p:nvSpPr>
          <p:cNvPr id="503" name="Google Shape;503;p38"/>
          <p:cNvSpPr/>
          <p:nvPr/>
        </p:nvSpPr>
        <p:spPr>
          <a:xfrm>
            <a:off x="1510408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S</a:t>
            </a:r>
            <a:r>
              <a:rPr baseline="-25000" lang="de-DE" sz="900">
                <a:solidFill>
                  <a:schemeClr val="dk1"/>
                </a:solidFill>
              </a:rPr>
              <a:t>2</a:t>
            </a:r>
            <a:endParaRPr sz="900"/>
          </a:p>
        </p:txBody>
      </p:sp>
      <p:sp>
        <p:nvSpPr>
          <p:cNvPr id="504" name="Google Shape;504;p38"/>
          <p:cNvSpPr/>
          <p:nvPr/>
        </p:nvSpPr>
        <p:spPr>
          <a:xfrm>
            <a:off x="1947991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S</a:t>
            </a:r>
            <a:r>
              <a:rPr baseline="-25000" lang="de-DE" sz="900">
                <a:solidFill>
                  <a:schemeClr val="dk1"/>
                </a:solidFill>
              </a:rPr>
              <a:t>3</a:t>
            </a:r>
            <a:endParaRPr sz="900"/>
          </a:p>
        </p:txBody>
      </p:sp>
      <p:sp>
        <p:nvSpPr>
          <p:cNvPr id="505" name="Google Shape;505;p38"/>
          <p:cNvSpPr/>
          <p:nvPr/>
        </p:nvSpPr>
        <p:spPr>
          <a:xfrm>
            <a:off x="2385573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S</a:t>
            </a:r>
            <a:r>
              <a:rPr baseline="-25000" lang="de-DE" sz="900">
                <a:solidFill>
                  <a:schemeClr val="dk1"/>
                </a:solidFill>
              </a:rPr>
              <a:t>4</a:t>
            </a:r>
            <a:endParaRPr sz="900"/>
          </a:p>
        </p:txBody>
      </p:sp>
      <p:sp>
        <p:nvSpPr>
          <p:cNvPr id="506" name="Google Shape;506;p38"/>
          <p:cNvSpPr/>
          <p:nvPr/>
        </p:nvSpPr>
        <p:spPr>
          <a:xfrm>
            <a:off x="2823156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07" name="Google Shape;507;p38"/>
          <p:cNvSpPr/>
          <p:nvPr/>
        </p:nvSpPr>
        <p:spPr>
          <a:xfrm>
            <a:off x="3260739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08" name="Google Shape;508;p38"/>
          <p:cNvSpPr/>
          <p:nvPr/>
        </p:nvSpPr>
        <p:spPr>
          <a:xfrm>
            <a:off x="3698322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09" name="Google Shape;509;p38"/>
          <p:cNvSpPr/>
          <p:nvPr/>
        </p:nvSpPr>
        <p:spPr>
          <a:xfrm>
            <a:off x="4135905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0" name="Google Shape;510;p38"/>
          <p:cNvSpPr/>
          <p:nvPr/>
        </p:nvSpPr>
        <p:spPr>
          <a:xfrm>
            <a:off x="4573488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1" name="Google Shape;511;p38"/>
          <p:cNvSpPr/>
          <p:nvPr/>
        </p:nvSpPr>
        <p:spPr>
          <a:xfrm>
            <a:off x="5011070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2" name="Google Shape;512;p38"/>
          <p:cNvSpPr/>
          <p:nvPr/>
        </p:nvSpPr>
        <p:spPr>
          <a:xfrm>
            <a:off x="5448653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3" name="Google Shape;513;p38"/>
          <p:cNvSpPr/>
          <p:nvPr/>
        </p:nvSpPr>
        <p:spPr>
          <a:xfrm>
            <a:off x="5886236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4" name="Google Shape;514;p38"/>
          <p:cNvSpPr/>
          <p:nvPr/>
        </p:nvSpPr>
        <p:spPr>
          <a:xfrm>
            <a:off x="6323819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5" name="Google Shape;515;p38"/>
          <p:cNvSpPr/>
          <p:nvPr/>
        </p:nvSpPr>
        <p:spPr>
          <a:xfrm>
            <a:off x="6761402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6" name="Google Shape;516;p38"/>
          <p:cNvSpPr/>
          <p:nvPr/>
        </p:nvSpPr>
        <p:spPr>
          <a:xfrm>
            <a:off x="7198984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7" name="Google Shape;517;p38"/>
          <p:cNvSpPr/>
          <p:nvPr/>
        </p:nvSpPr>
        <p:spPr>
          <a:xfrm>
            <a:off x="7636567" y="3346088"/>
            <a:ext cx="437700" cy="4104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S</a:t>
            </a:r>
            <a:r>
              <a:rPr baseline="-25000" lang="de-DE" sz="900">
                <a:solidFill>
                  <a:schemeClr val="dk1"/>
                </a:solidFill>
              </a:rPr>
              <a:t>K</a:t>
            </a:r>
            <a:endParaRPr sz="900"/>
          </a:p>
        </p:txBody>
      </p:sp>
      <p:sp>
        <p:nvSpPr>
          <p:cNvPr id="518" name="Google Shape;518;p38"/>
          <p:cNvSpPr/>
          <p:nvPr/>
        </p:nvSpPr>
        <p:spPr>
          <a:xfrm flipH="1" rot="10800000">
            <a:off x="1072825" y="3756500"/>
            <a:ext cx="341100" cy="33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520" name="Google Shape;520;p38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21</a:t>
            </a:r>
            <a:endParaRPr/>
          </a:p>
        </p:txBody>
      </p:sp>
      <p:pic>
        <p:nvPicPr>
          <p:cNvPr id="527" name="Google Shape;5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88" y="1290250"/>
            <a:ext cx="4198620" cy="33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529" name="Google Shape;529;p39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22</a:t>
            </a:r>
            <a:endParaRPr/>
          </a:p>
        </p:txBody>
      </p:sp>
      <p:pic>
        <p:nvPicPr>
          <p:cNvPr id="536" name="Google Shape;5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87" y="1294450"/>
            <a:ext cx="4198620" cy="33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538" name="Google Shape;538;p40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9090" y="1847850"/>
            <a:ext cx="8508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de-DE"/>
              <a:t>Motivation</a:t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Experiments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Results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9090" y="6759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</a:t>
            </a:r>
            <a:endParaRPr/>
          </a:p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23</a:t>
            </a:r>
            <a:endParaRPr/>
          </a:p>
        </p:txBody>
      </p: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88" y="1290263"/>
            <a:ext cx="4198620" cy="33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29449" y="2817350"/>
            <a:ext cx="1208901" cy="7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42"/>
          <p:cNvCxnSpPr/>
          <p:nvPr/>
        </p:nvCxnSpPr>
        <p:spPr>
          <a:xfrm>
            <a:off x="5383775" y="2610000"/>
            <a:ext cx="122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4" name="Google Shape;5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699" y="1548649"/>
            <a:ext cx="920863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24</a:t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3027225" y="1548650"/>
            <a:ext cx="2326500" cy="281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Amazon to buy Whole </a:t>
            </a:r>
            <a:r>
              <a:rPr b="1" lang="de-DE" sz="1100"/>
              <a:t>Foods</a:t>
            </a:r>
            <a:r>
              <a:rPr lang="de-DE" sz="1100"/>
              <a:t> Market in deal valued at $13.7 billion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Amazon.com jolted the grocery industry Friday when it announced plans to buy Whole Foods Market, introducing new uncertainty to a sector already struggling to keep up with growing competition. The $13.7 billion deal heightens a years-long battle between Amazon, the Internet darling, and powerhouse merchants such as Walmart, which recently beefed up its online operations with a $3.3 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billion purchase of an Amazon competitor. Now Seattle-based Amazon - which for years has been testing grocery innovations in quiet corners - could lay claim to a fleet of more than 460 stores throughout the United States, Canada and Britain…..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Comments: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Guy above shows that this is not the scenario I thought it was. Still annoying though - Yeah, I definitely missed that development. I wonder if that will eventually be deemed illegal...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I enjoy shopping with Amazon. I am a Prime member and their shipping and customer service is However, I am considering not renewing next year as I have split some of my shopping over to Jet.com (Which Walmart acquired last year)....</a:t>
            </a:r>
            <a:endParaRPr sz="500"/>
          </a:p>
        </p:txBody>
      </p:sp>
      <p:sp>
        <p:nvSpPr>
          <p:cNvPr id="557" name="Google Shape;557;p4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pic>
        <p:nvPicPr>
          <p:cNvPr id="558" name="Google Shape;5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725" y="1548649"/>
            <a:ext cx="302774" cy="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275" y="1548632"/>
            <a:ext cx="201875" cy="2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8700" y="3266395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8700" y="3754470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4625" y="2190620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4625" y="2660645"/>
            <a:ext cx="366450" cy="3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2"/>
          <p:cNvSpPr txBox="1"/>
          <p:nvPr/>
        </p:nvSpPr>
        <p:spPr>
          <a:xfrm>
            <a:off x="7058225" y="2121925"/>
            <a:ext cx="1539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There are I mean literally very few. But the dishes are priced. is one of the leading Organic caterers in Bangalore. With over a 100 organic dishes,....</a:t>
            </a:r>
            <a:endParaRPr sz="500"/>
          </a:p>
        </p:txBody>
      </p:sp>
      <p:sp>
        <p:nvSpPr>
          <p:cNvPr id="565" name="Google Shape;565;p42"/>
          <p:cNvSpPr txBox="1"/>
          <p:nvPr/>
        </p:nvSpPr>
        <p:spPr>
          <a:xfrm>
            <a:off x="7058225" y="2579125"/>
            <a:ext cx="1539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You can find many online grocery stores like Dalbasket which is well-established and renowned for providing the different types of pulses...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66" name="Google Shape;566;p42"/>
          <p:cNvSpPr/>
          <p:nvPr/>
        </p:nvSpPr>
        <p:spPr>
          <a:xfrm>
            <a:off x="1286625" y="1650950"/>
            <a:ext cx="1149000" cy="410400"/>
          </a:xfrm>
          <a:prstGeom prst="wedgeEllipseCallout">
            <a:avLst>
              <a:gd fmla="val 77859" name="adj1"/>
              <a:gd fmla="val 435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Agriculture</a:t>
            </a:r>
            <a:endParaRPr sz="1000"/>
          </a:p>
        </p:txBody>
      </p:sp>
      <p:sp>
        <p:nvSpPr>
          <p:cNvPr id="567" name="Google Shape;567;p42"/>
          <p:cNvSpPr/>
          <p:nvPr/>
        </p:nvSpPr>
        <p:spPr>
          <a:xfrm>
            <a:off x="1023425" y="2329925"/>
            <a:ext cx="1149000" cy="410400"/>
          </a:xfrm>
          <a:prstGeom prst="wedgeEllipseCallout">
            <a:avLst>
              <a:gd fmla="val 69624" name="adj1"/>
              <a:gd fmla="val 10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Economy</a:t>
            </a:r>
            <a:endParaRPr sz="1000"/>
          </a:p>
        </p:txBody>
      </p:sp>
      <p:sp>
        <p:nvSpPr>
          <p:cNvPr id="568" name="Google Shape;568;p42"/>
          <p:cNvSpPr/>
          <p:nvPr/>
        </p:nvSpPr>
        <p:spPr>
          <a:xfrm>
            <a:off x="1286625" y="3687875"/>
            <a:ext cx="1149000" cy="410400"/>
          </a:xfrm>
          <a:prstGeom prst="wedgeEllipseCallout">
            <a:avLst>
              <a:gd fmla="val 73283" name="adj1"/>
              <a:gd fmla="val -392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Organic Food</a:t>
            </a:r>
            <a:endParaRPr sz="900"/>
          </a:p>
        </p:txBody>
      </p:sp>
      <p:sp>
        <p:nvSpPr>
          <p:cNvPr id="569" name="Google Shape;569;p42"/>
          <p:cNvSpPr/>
          <p:nvPr/>
        </p:nvSpPr>
        <p:spPr>
          <a:xfrm>
            <a:off x="1023425" y="3008900"/>
            <a:ext cx="1149000" cy="410400"/>
          </a:xfrm>
          <a:prstGeom prst="wedgeEllipseCallout">
            <a:avLst>
              <a:gd fmla="val 70050" name="adj1"/>
              <a:gd fmla="val -128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Politics</a:t>
            </a:r>
            <a:endParaRPr sz="1000"/>
          </a:p>
        </p:txBody>
      </p:sp>
      <p:cxnSp>
        <p:nvCxnSpPr>
          <p:cNvPr id="570" name="Google Shape;570;p42"/>
          <p:cNvCxnSpPr/>
          <p:nvPr/>
        </p:nvCxnSpPr>
        <p:spPr>
          <a:xfrm>
            <a:off x="3116125" y="3222375"/>
            <a:ext cx="2147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1" name="Google Shape;57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6724" y="2455900"/>
            <a:ext cx="680500" cy="70906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/>
          <p:nvPr/>
        </p:nvSpPr>
        <p:spPr>
          <a:xfrm>
            <a:off x="5535925" y="3041250"/>
            <a:ext cx="302700" cy="32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900"/>
          </a:p>
        </p:txBody>
      </p:sp>
      <p:sp>
        <p:nvSpPr>
          <p:cNvPr id="573" name="Google Shape;573;p42"/>
          <p:cNvSpPr txBox="1"/>
          <p:nvPr/>
        </p:nvSpPr>
        <p:spPr>
          <a:xfrm>
            <a:off x="5481775" y="2983300"/>
            <a:ext cx="411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</a:t>
            </a:r>
            <a:r>
              <a:rPr baseline="-25000" lang="de-DE"/>
              <a:t>1</a:t>
            </a:r>
            <a:endParaRPr baseline="-25000"/>
          </a:p>
        </p:txBody>
      </p:sp>
      <p:sp>
        <p:nvSpPr>
          <p:cNvPr id="574" name="Google Shape;574;p42"/>
          <p:cNvSpPr/>
          <p:nvPr/>
        </p:nvSpPr>
        <p:spPr>
          <a:xfrm>
            <a:off x="5837825" y="2447400"/>
            <a:ext cx="302700" cy="32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900"/>
          </a:p>
        </p:txBody>
      </p:sp>
      <p:sp>
        <p:nvSpPr>
          <p:cNvPr id="575" name="Google Shape;575;p42"/>
          <p:cNvSpPr txBox="1"/>
          <p:nvPr/>
        </p:nvSpPr>
        <p:spPr>
          <a:xfrm>
            <a:off x="5794175" y="2409075"/>
            <a:ext cx="396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</a:t>
            </a:r>
            <a:r>
              <a:rPr baseline="-25000" lang="de-DE"/>
              <a:t>2</a:t>
            </a:r>
            <a:endParaRPr baseline="-25000"/>
          </a:p>
        </p:txBody>
      </p:sp>
      <p:sp>
        <p:nvSpPr>
          <p:cNvPr id="576" name="Google Shape;576;p42"/>
          <p:cNvSpPr txBox="1"/>
          <p:nvPr/>
        </p:nvSpPr>
        <p:spPr>
          <a:xfrm>
            <a:off x="5892775" y="3945650"/>
            <a:ext cx="776700" cy="36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</a:t>
            </a:r>
            <a:r>
              <a:rPr baseline="-25000" lang="de-DE"/>
              <a:t>1</a:t>
            </a:r>
            <a:r>
              <a:rPr lang="de-DE"/>
              <a:t> &lt; D</a:t>
            </a:r>
            <a:r>
              <a:rPr baseline="-25000" lang="de-DE"/>
              <a:t>2</a:t>
            </a:r>
            <a:endParaRPr baseline="-25000"/>
          </a:p>
        </p:txBody>
      </p:sp>
      <p:pic>
        <p:nvPicPr>
          <p:cNvPr id="577" name="Google Shape;57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9562" y="3945656"/>
            <a:ext cx="348672" cy="3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2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25</a:t>
            </a:r>
            <a:endParaRPr/>
          </a:p>
        </p:txBody>
      </p:sp>
      <p:sp>
        <p:nvSpPr>
          <p:cNvPr id="584" name="Google Shape;584;p4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pic>
        <p:nvPicPr>
          <p:cNvPr id="585" name="Google Shape;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75" y="1045751"/>
            <a:ext cx="6215475" cy="36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799" y="1130700"/>
            <a:ext cx="680500" cy="70906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3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/>
          <p:nvPr>
            <p:ph type="title"/>
          </p:nvPr>
        </p:nvSpPr>
        <p:spPr>
          <a:xfrm>
            <a:off x="2659600" y="1964550"/>
            <a:ext cx="3086400" cy="12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Thanks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Questions ❓   </a:t>
            </a:r>
            <a:endParaRPr/>
          </a:p>
        </p:txBody>
      </p:sp>
      <p:sp>
        <p:nvSpPr>
          <p:cNvPr id="594" name="Google Shape;594;p4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29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>
            <p:ph idx="1" type="body"/>
          </p:nvPr>
        </p:nvSpPr>
        <p:spPr>
          <a:xfrm>
            <a:off x="319090" y="1371600"/>
            <a:ext cx="8508900" cy="30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Pennington, Jeffrey, Richard Socher, and Christopher D. Manning. "Glove: Global vectors for word representation." </a:t>
            </a:r>
            <a:r>
              <a:rPr i="1" lang="de-DE" sz="1000">
                <a:solidFill>
                  <a:srgbClr val="222222"/>
                </a:solidFill>
                <a:highlight>
                  <a:schemeClr val="lt1"/>
                </a:highlight>
              </a:rPr>
              <a:t>Proceedings of the 2014 conference on empirical methods in natural language processing (EMNLP)</a:t>
            </a: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. 2014.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Sridhar, Vivek Kumar Rangarajan. "Unsupervised topic modeling for short texts using distributed representations of words." </a:t>
            </a:r>
            <a:r>
              <a:rPr i="1" lang="de-DE" sz="1000">
                <a:solidFill>
                  <a:srgbClr val="222222"/>
                </a:solidFill>
                <a:highlight>
                  <a:schemeClr val="lt1"/>
                </a:highlight>
              </a:rPr>
              <a:t>Proceedings of the 1st workshop on vector space modeling for natural language processing</a:t>
            </a: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. 2015.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3"/>
              </a:rPr>
              <a:t>Fine tune GloVe embeddings using Mittens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4"/>
              </a:rPr>
              <a:t>A fast implementation of GloVe, with optional retrofitting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5"/>
              </a:rPr>
              <a:t>Basics of using pre-trained glove vectors in python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6"/>
              </a:rPr>
              <a:t>Sklearn Gaussian Mixture Model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7"/>
              </a:rPr>
              <a:t>Gaussian Mixture Model Clusterization how to select the number of components clusters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8"/>
              </a:rPr>
              <a:t>Kl divergence of two gmms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 u="sng">
                <a:solidFill>
                  <a:schemeClr val="hlink"/>
                </a:solidFill>
                <a:hlinkClick r:id="rId9"/>
              </a:rPr>
              <a:t>How to find the similarity between two probability distributions using python</a:t>
            </a:r>
            <a:endParaRPr sz="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Cer, D., Yang, Y., Kong, S. Y., Hua, N., Limtiaco, N., John, R. S., ... &amp; Sung, Y. H. (2018). Universal sentence encoder. </a:t>
            </a:r>
            <a:r>
              <a:rPr i="1" lang="de-DE" sz="1000">
                <a:solidFill>
                  <a:srgbClr val="222222"/>
                </a:solidFill>
                <a:highlight>
                  <a:schemeClr val="lt1"/>
                </a:highlight>
              </a:rPr>
              <a:t>arXiv preprint arXiv:1803.11175</a:t>
            </a: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Angelidis, Stefanos, and Mirella Lapata. "Summarizing opinions: Aspect extraction meets sentiment prediction and they are both weakly supervised." </a:t>
            </a:r>
            <a:r>
              <a:rPr i="1" lang="de-DE" sz="1000">
                <a:solidFill>
                  <a:srgbClr val="222222"/>
                </a:solidFill>
                <a:highlight>
                  <a:schemeClr val="lt1"/>
                </a:highlight>
              </a:rPr>
              <a:t>arXiv preprint arXiv:1808.08858</a:t>
            </a:r>
            <a:r>
              <a:rPr lang="de-DE" sz="1000">
                <a:solidFill>
                  <a:srgbClr val="222222"/>
                </a:solidFill>
                <a:highlight>
                  <a:schemeClr val="lt1"/>
                </a:highlight>
              </a:rPr>
              <a:t> (2018).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de-DE" sz="1000">
                <a:solidFill>
                  <a:srgbClr val="222222"/>
                </a:solidFill>
                <a:highlight>
                  <a:srgbClr val="FFFFFF"/>
                </a:highlight>
              </a:rPr>
              <a:t>Kim, Han Kyul, Hyunjoong Kim, and Sungzoon Cho. "Bag-of-concepts: Comprehending document representation through clustering words in distributed representation." </a:t>
            </a:r>
            <a:r>
              <a:rPr i="1" lang="de-DE" sz="1000">
                <a:solidFill>
                  <a:srgbClr val="222222"/>
                </a:solidFill>
                <a:highlight>
                  <a:srgbClr val="FFFFFF"/>
                </a:highlight>
              </a:rPr>
              <a:t>Neurocomputing</a:t>
            </a:r>
            <a:r>
              <a:rPr lang="de-DE" sz="1000">
                <a:solidFill>
                  <a:srgbClr val="222222"/>
                </a:solidFill>
                <a:highlight>
                  <a:srgbClr val="FFFFFF"/>
                </a:highlight>
              </a:rPr>
              <a:t> 266 (2017): 336-352.</a:t>
            </a:r>
            <a:endParaRPr sz="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601" name="Google Shape;601;p45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602" name="Google Shape;602;p4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30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6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608" name="Google Shape;608;p4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</a:t>
            </a:r>
            <a:endParaRPr/>
          </a:p>
        </p:txBody>
      </p:sp>
      <p:sp>
        <p:nvSpPr>
          <p:cNvPr id="609" name="Google Shape;609;p4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610" name="Google Shape;610;p46"/>
          <p:cNvSpPr txBox="1"/>
          <p:nvPr/>
        </p:nvSpPr>
        <p:spPr>
          <a:xfrm>
            <a:off x="352775" y="1128900"/>
            <a:ext cx="4155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 number of clusters for word embeddings:</a:t>
            </a:r>
            <a:endParaRPr/>
          </a:p>
        </p:txBody>
      </p:sp>
      <p:pic>
        <p:nvPicPr>
          <p:cNvPr id="611" name="Google Shape;6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" y="1539900"/>
            <a:ext cx="4155600" cy="285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375" y="1539900"/>
            <a:ext cx="4181465" cy="287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Experiments</a:t>
            </a:r>
            <a:endParaRPr/>
          </a:p>
        </p:txBody>
      </p:sp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</a:t>
            </a:r>
            <a:endParaRPr/>
          </a:p>
        </p:txBody>
      </p:sp>
      <p:sp>
        <p:nvSpPr>
          <p:cNvPr id="619" name="Google Shape;619;p4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sp>
        <p:nvSpPr>
          <p:cNvPr id="620" name="Google Shape;620;p47"/>
          <p:cNvSpPr txBox="1"/>
          <p:nvPr/>
        </p:nvSpPr>
        <p:spPr>
          <a:xfrm>
            <a:off x="352775" y="1128900"/>
            <a:ext cx="474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 number of clusters for sentence embeddings:</a:t>
            </a:r>
            <a:endParaRPr/>
          </a:p>
        </p:txBody>
      </p:sp>
      <p:pic>
        <p:nvPicPr>
          <p:cNvPr id="621" name="Google Shape;6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" y="1539900"/>
            <a:ext cx="4155596" cy="28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075" y="1539900"/>
            <a:ext cx="4251794" cy="287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/>
          <p:nvPr>
            <p:ph idx="1" type="body"/>
          </p:nvPr>
        </p:nvSpPr>
        <p:spPr>
          <a:xfrm>
            <a:off x="319095" y="1600200"/>
            <a:ext cx="4252800" cy="30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Definition</a:t>
            </a:r>
            <a:r>
              <a:rPr lang="de-DE"/>
              <a:t>: Clarity score measures how much more likely it is to observe word w in the subset of segments(sentences in our case) that discuss aspect(cluster, gaussian) a, compared to the corpus as a whole.</a:t>
            </a:r>
            <a:endParaRPr/>
          </a:p>
        </p:txBody>
      </p:sp>
      <p:sp>
        <p:nvSpPr>
          <p:cNvPr id="629" name="Google Shape;629;p48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Clarity Score</a:t>
            </a:r>
            <a:endParaRPr/>
          </a:p>
        </p:txBody>
      </p:sp>
      <p:sp>
        <p:nvSpPr>
          <p:cNvPr id="630" name="Google Shape;630;p4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31</a:t>
            </a:r>
            <a:endParaRPr/>
          </a:p>
        </p:txBody>
      </p:sp>
      <p:pic>
        <p:nvPicPr>
          <p:cNvPr id="631" name="Google Shape;6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75" y="1600200"/>
            <a:ext cx="403595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8"/>
          <p:cNvSpPr txBox="1"/>
          <p:nvPr/>
        </p:nvSpPr>
        <p:spPr>
          <a:xfrm>
            <a:off x="4875875" y="2693025"/>
            <a:ext cx="37947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</a:t>
            </a:r>
            <a:r>
              <a:rPr baseline="-25000" lang="de-DE"/>
              <a:t>a</a:t>
            </a:r>
            <a:r>
              <a:rPr lang="de-DE"/>
              <a:t>(w): l1-normalized tf-idf score of w in the segments annotated with aspect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t(w): </a:t>
            </a:r>
            <a:r>
              <a:rPr lang="de-DE">
                <a:solidFill>
                  <a:schemeClr val="dk1"/>
                </a:solidFill>
              </a:rPr>
              <a:t>l1-normalized </a:t>
            </a:r>
            <a:r>
              <a:rPr lang="de-DE"/>
              <a:t>tf-idf score of w in all of the segments.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type="title"/>
          </p:nvPr>
        </p:nvSpPr>
        <p:spPr>
          <a:xfrm>
            <a:off x="317540" y="6544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Article Clustering</a:t>
            </a:r>
            <a:endParaRPr/>
          </a:p>
        </p:txBody>
      </p:sp>
      <p:sp>
        <p:nvSpPr>
          <p:cNvPr id="639" name="Google Shape;639;p4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32</a:t>
            </a:r>
            <a:endParaRPr/>
          </a:p>
        </p:txBody>
      </p:sp>
      <p:pic>
        <p:nvPicPr>
          <p:cNvPr id="640" name="Google Shape;6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200"/>
            <a:ext cx="4419601" cy="278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217200"/>
            <a:ext cx="4267198" cy="27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 txBox="1"/>
          <p:nvPr>
            <p:ph type="title"/>
          </p:nvPr>
        </p:nvSpPr>
        <p:spPr>
          <a:xfrm>
            <a:off x="317540" y="6544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Article Clustering</a:t>
            </a:r>
            <a:endParaRPr/>
          </a:p>
        </p:txBody>
      </p:sp>
      <p:sp>
        <p:nvSpPr>
          <p:cNvPr id="648" name="Google Shape;648;p5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33</a:t>
            </a:r>
            <a:endParaRPr/>
          </a:p>
        </p:txBody>
      </p:sp>
      <p:pic>
        <p:nvPicPr>
          <p:cNvPr id="649" name="Google Shape;6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200"/>
            <a:ext cx="4419600" cy="262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17200"/>
            <a:ext cx="4267200" cy="253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575" y="2559300"/>
            <a:ext cx="630625" cy="6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929449" y="2817350"/>
            <a:ext cx="1208901" cy="7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5383775" y="2610000"/>
            <a:ext cx="122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699" y="1548649"/>
            <a:ext cx="920863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Motivation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027225" y="1548650"/>
            <a:ext cx="2326500" cy="281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Amazon to buy Whole </a:t>
            </a:r>
            <a:r>
              <a:rPr b="1" lang="de-DE" sz="1100"/>
              <a:t>Foods</a:t>
            </a:r>
            <a:r>
              <a:rPr lang="de-DE" sz="1100"/>
              <a:t> Market in deal valued at $13.7 billion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Amazon.com jolted the grocery industry Friday when it announced plans to buy Whole Foods Market, introducing new uncertainty to a sector already struggling to keep up with growing competition. The $13.7 billion deal heightens a years-long battle between Amazon, the Internet darling, and powerhouse merchants such as Walmart, which recently beefed up its online operations with a $3.3 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billion purchase of an Amazon competitor. Now Seattle-based Amazon - which for years has been testing grocery innovations in quiet corners - could lay claim to a fleet of more than 460 stores throughout the United States, Canada and Britain…..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Comments: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Guy above shows that this is not the scenario I thought it was. Still annoying though - Yeah, I definitely missed that development. I wonder if that will eventually be deemed illegal...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I enjoy shopping with Amazon. I am a Prime member and their shipping and customer service is However, I am considering not renewing next year as I have split some of my shopping over to Jet.com (Which Walmart acquired last year)....</a:t>
            </a:r>
            <a:endParaRPr sz="500"/>
          </a:p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0725" y="1548649"/>
            <a:ext cx="302774" cy="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3275" y="1548632"/>
            <a:ext cx="201875" cy="2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8700" y="3266395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8700" y="3754470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4625" y="2190620"/>
            <a:ext cx="366450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4625" y="2660645"/>
            <a:ext cx="366450" cy="3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7058225" y="2121925"/>
            <a:ext cx="1539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There are I mean literally very few. But the dishes are priced. is one of the leading Organic caterers in Bangalore. With over a 100 organic dishes,....</a:t>
            </a:r>
            <a:endParaRPr sz="500"/>
          </a:p>
        </p:txBody>
      </p:sp>
      <p:sp>
        <p:nvSpPr>
          <p:cNvPr id="115" name="Google Shape;115;p15"/>
          <p:cNvSpPr txBox="1"/>
          <p:nvPr/>
        </p:nvSpPr>
        <p:spPr>
          <a:xfrm>
            <a:off x="7058225" y="2579125"/>
            <a:ext cx="1539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"/>
              <a:t>You can find many online grocery stores like Dalbasket which is well-established and renowned for providing the different types of pulses...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6" name="Google Shape;116;p15"/>
          <p:cNvSpPr/>
          <p:nvPr/>
        </p:nvSpPr>
        <p:spPr>
          <a:xfrm>
            <a:off x="1286625" y="1650950"/>
            <a:ext cx="1149000" cy="410400"/>
          </a:xfrm>
          <a:prstGeom prst="wedgeEllipseCallout">
            <a:avLst>
              <a:gd fmla="val 77859" name="adj1"/>
              <a:gd fmla="val 435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Agriculture</a:t>
            </a:r>
            <a:endParaRPr sz="1000"/>
          </a:p>
        </p:txBody>
      </p:sp>
      <p:sp>
        <p:nvSpPr>
          <p:cNvPr id="117" name="Google Shape;117;p15"/>
          <p:cNvSpPr/>
          <p:nvPr/>
        </p:nvSpPr>
        <p:spPr>
          <a:xfrm>
            <a:off x="1023425" y="2329925"/>
            <a:ext cx="1149000" cy="410400"/>
          </a:xfrm>
          <a:prstGeom prst="wedgeEllipseCallout">
            <a:avLst>
              <a:gd fmla="val 69624" name="adj1"/>
              <a:gd fmla="val 10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Economy</a:t>
            </a:r>
            <a:endParaRPr sz="1000"/>
          </a:p>
        </p:txBody>
      </p:sp>
      <p:sp>
        <p:nvSpPr>
          <p:cNvPr id="118" name="Google Shape;118;p15"/>
          <p:cNvSpPr/>
          <p:nvPr/>
        </p:nvSpPr>
        <p:spPr>
          <a:xfrm>
            <a:off x="1286625" y="3687875"/>
            <a:ext cx="1149000" cy="410400"/>
          </a:xfrm>
          <a:prstGeom prst="wedgeEllipseCallout">
            <a:avLst>
              <a:gd fmla="val 73283" name="adj1"/>
              <a:gd fmla="val -392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Organic Food</a:t>
            </a:r>
            <a:endParaRPr sz="900"/>
          </a:p>
        </p:txBody>
      </p:sp>
      <p:sp>
        <p:nvSpPr>
          <p:cNvPr id="119" name="Google Shape;119;p15"/>
          <p:cNvSpPr/>
          <p:nvPr/>
        </p:nvSpPr>
        <p:spPr>
          <a:xfrm>
            <a:off x="1023425" y="3008900"/>
            <a:ext cx="1149000" cy="410400"/>
          </a:xfrm>
          <a:prstGeom prst="wedgeEllipseCallout">
            <a:avLst>
              <a:gd fmla="val 70050" name="adj1"/>
              <a:gd fmla="val -128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Politics</a:t>
            </a:r>
            <a:endParaRPr sz="1000"/>
          </a:p>
        </p:txBody>
      </p:sp>
      <p:cxnSp>
        <p:nvCxnSpPr>
          <p:cNvPr id="120" name="Google Shape;120;p15"/>
          <p:cNvCxnSpPr/>
          <p:nvPr/>
        </p:nvCxnSpPr>
        <p:spPr>
          <a:xfrm>
            <a:off x="3116125" y="3222375"/>
            <a:ext cx="2147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19090" y="1847850"/>
            <a:ext cx="8508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Motivation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de-DE"/>
              <a:t>Data</a:t>
            </a:r>
            <a:endParaRPr b="1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Experiments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Results</a:t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319090" y="6759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</a:t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5</a:t>
            </a:r>
            <a:endParaRPr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319100" y="10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{573F0DB0-5CD3-4A2C-B782-E889E95138F4}</a:tableStyleId>
              </a:tblPr>
              <a:tblGrid>
                <a:gridCol w="670000"/>
                <a:gridCol w="564875"/>
                <a:gridCol w="1178725"/>
                <a:gridCol w="497300"/>
                <a:gridCol w="480450"/>
              </a:tblGrid>
              <a:tr h="3588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300">
                          <a:solidFill>
                            <a:srgbClr val="FFFFFF"/>
                          </a:solidFill>
                        </a:rPr>
                        <a:t>Curated Organic Dataset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 users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500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5,013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4,705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Food Revolution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Organic Authority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chemeClr val="dk1"/>
                          </a:solidFill>
                        </a:rPr>
                        <a:t>Organic Consumers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Cafe Mom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Disqus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Quora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567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Reddit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 Message Board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Chicago Tribune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2,283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Huffington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LA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106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137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USA Today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Washington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1,563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50" y="593499"/>
            <a:ext cx="1670999" cy="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593500"/>
            <a:ext cx="2120000" cy="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869050" y="981425"/>
            <a:ext cx="773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12,893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713100" y="981425"/>
            <a:ext cx="856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164,387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5645450" y="1359075"/>
            <a:ext cx="3214800" cy="121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Tokenization: </a:t>
            </a:r>
            <a:r>
              <a:rPr lang="de-DE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de-DE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"[a-zA-Z0-9]+|\.|\?|\!"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Lowercase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Stop word removal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Rare word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5400000">
            <a:off x="4764350" y="1345650"/>
            <a:ext cx="585600" cy="77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6039900" y="26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{857972CC-1814-4DF8-B636-F7918E562ED2}</a:tableStyleId>
              </a:tblPr>
              <a:tblGrid>
                <a:gridCol w="1107500"/>
                <a:gridCol w="1348475"/>
              </a:tblGrid>
              <a:tr h="2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FFFFFF"/>
                          </a:solidFill>
                        </a:rPr>
                        <a:t>Tokens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~19M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88,119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5</a:t>
            </a:r>
            <a:endParaRPr/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319100" y="10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{573F0DB0-5CD3-4A2C-B782-E889E95138F4}</a:tableStyleId>
              </a:tblPr>
              <a:tblGrid>
                <a:gridCol w="670000"/>
                <a:gridCol w="564875"/>
                <a:gridCol w="1178725"/>
                <a:gridCol w="497300"/>
                <a:gridCol w="480450"/>
              </a:tblGrid>
              <a:tr h="3588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300">
                          <a:solidFill>
                            <a:srgbClr val="FFFFFF"/>
                          </a:solidFill>
                        </a:rPr>
                        <a:t>Curated Organic Dataset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 users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500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5,013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4,705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Food Revolution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Organic Authority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chemeClr val="dk1"/>
                          </a:solidFill>
                        </a:rPr>
                        <a:t>Organic Consumers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Cafe Mom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Disqus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Quora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567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Reddit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 Message Board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Chicago Tribune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2,283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Huffington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LA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106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137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USA Today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Washington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1,563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50" y="593499"/>
            <a:ext cx="1670999" cy="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593500"/>
            <a:ext cx="2120000" cy="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3869050" y="981425"/>
            <a:ext cx="773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12,893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713100" y="981425"/>
            <a:ext cx="856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164,387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645450" y="1359075"/>
            <a:ext cx="3214800" cy="121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Tokenization: </a:t>
            </a:r>
            <a:r>
              <a:rPr lang="de-DE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de-DE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"[a-zA-Z0-9]+|\.|\?|\!"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Lowercase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Stop word removal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Rare word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5400000">
            <a:off x="4764350" y="1345650"/>
            <a:ext cx="585600" cy="77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6039900" y="26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{857972CC-1814-4DF8-B636-F7918E562ED2}</a:tableStyleId>
              </a:tblPr>
              <a:tblGrid>
                <a:gridCol w="1107500"/>
                <a:gridCol w="1348475"/>
              </a:tblGrid>
              <a:tr h="2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FFFFFF"/>
                          </a:solidFill>
                        </a:rPr>
                        <a:t>Tokens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~19M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88,119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4317525" y="3604200"/>
            <a:ext cx="4362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Word embeddings </a:t>
            </a:r>
            <a:r>
              <a:rPr lang="de-DE">
                <a:solidFill>
                  <a:schemeClr val="dk1"/>
                </a:solidFill>
              </a:rPr>
              <a:t>➜ </a:t>
            </a:r>
            <a:r>
              <a:rPr lang="de-DE"/>
              <a:t>GloVe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Sentence embeddings ➜ Universal Sentence                                    				    Encoder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375" y="3646050"/>
            <a:ext cx="227426" cy="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0875" y="4045550"/>
            <a:ext cx="962376" cy="54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6</a:t>
            </a:r>
            <a:endParaRPr/>
          </a:p>
        </p:txBody>
      </p:sp>
      <p:sp>
        <p:nvSpPr>
          <p:cNvPr id="168" name="Google Shape;168;p1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graphicFrame>
        <p:nvGraphicFramePr>
          <p:cNvPr id="169" name="Google Shape;169;p19"/>
          <p:cNvGraphicFramePr/>
          <p:nvPr/>
        </p:nvGraphicFramePr>
        <p:xfrm>
          <a:off x="319100" y="10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{573F0DB0-5CD3-4A2C-B782-E889E95138F4}</a:tableStyleId>
              </a:tblPr>
              <a:tblGrid>
                <a:gridCol w="670000"/>
                <a:gridCol w="564875"/>
                <a:gridCol w="1178725"/>
                <a:gridCol w="497300"/>
                <a:gridCol w="480450"/>
              </a:tblGrid>
              <a:tr h="3588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300">
                          <a:solidFill>
                            <a:srgbClr val="FFFFFF"/>
                          </a:solidFill>
                        </a:rPr>
                        <a:t>Curated Organic Dataset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 users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500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5,013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4,705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Food Revolution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Organic Authority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chemeClr val="dk1"/>
                          </a:solidFill>
                        </a:rPr>
                        <a:t>Organic Consumers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Cafe Mom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Disqus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Quora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567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Reddit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 Message Board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Chicago Tribune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2,283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Huffington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LA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106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137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USA Today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Washington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1,563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9090" y="6672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6</a:t>
            </a:r>
            <a:endParaRPr/>
          </a:p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/>
              <a:t>Social Topic Distributions | Mürüvvet, Hakan</a:t>
            </a:r>
            <a:endParaRPr/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319100" y="10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{573F0DB0-5CD3-4A2C-B782-E889E95138F4}</a:tableStyleId>
              </a:tblPr>
              <a:tblGrid>
                <a:gridCol w="670000"/>
                <a:gridCol w="564875"/>
                <a:gridCol w="1178725"/>
                <a:gridCol w="497300"/>
                <a:gridCol w="480450"/>
              </a:tblGrid>
              <a:tr h="3588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300">
                          <a:solidFill>
                            <a:srgbClr val="FFFFFF"/>
                          </a:solidFill>
                        </a:rPr>
                        <a:t>Curated Organic Dataset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FFFFFF"/>
                          </a:solidFill>
                        </a:rPr>
                        <a:t># of users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500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5,013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4,705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sz="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Food Revolution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Organic Authority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>
                          <a:solidFill>
                            <a:schemeClr val="dk1"/>
                          </a:solidFill>
                        </a:rPr>
                        <a:t>Organic Consumers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64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Cafe Mom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Disqus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36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Quora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567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523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Reddit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 Message Board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Chicago Tribune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2,283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Huffington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880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LA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77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106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NY Times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438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137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USA Today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Washington Post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1,563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800"/>
                        <a:t>943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0"/>
          <p:cNvSpPr txBox="1"/>
          <p:nvPr/>
        </p:nvSpPr>
        <p:spPr>
          <a:xfrm>
            <a:off x="3634250" y="1326125"/>
            <a:ext cx="1231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➜ 150 Articles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3634250" y="2697725"/>
            <a:ext cx="1231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➜ 150 Articles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3634250" y="4450325"/>
            <a:ext cx="1231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➜ 150 Articles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5199125" y="1237825"/>
            <a:ext cx="31311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datasets: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Answering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Random Users: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-DE">
                <a:solidFill>
                  <a:schemeClr val="dk1"/>
                </a:solidFill>
              </a:rPr>
              <a:t>General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Biased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Unbiased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Forum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News sites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